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youtu.be/8YkrlEUXYrI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D44ADBEE-ED1F-F459-7022-4518856045B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Use factory data to enable production visibility, conduct root cause analysis, and improve worker collaboration to improve equipment utilization and factory output.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E841EAB-0389-0CA9-1D1F-9A5F9C19B4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IN"/>
              <a:t>Manufacturing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F7BC470C-9014-FECB-612B-79F2EF14B6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Build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18BCDCF0-D928-7B3B-23F0-50A4F891C8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Copilot Studio/GitHub and Azure AI Foundry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8CBD359-E2F1-464F-7D21-7FE9920D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/>
          <a:p>
            <a:r>
              <a:rPr lang="en-IN"/>
              <a:t>Optimizing asset management</a:t>
            </a:r>
          </a:p>
        </p:txBody>
      </p:sp>
      <p:sp>
        <p:nvSpPr>
          <p:cNvPr id="434" name="Text Placeholder 433">
            <a:extLst>
              <a:ext uri="{FF2B5EF4-FFF2-40B4-BE49-F238E27FC236}">
                <a16:creationId xmlns:a16="http://schemas.microsoft.com/office/drawing/2014/main" id="{29066160-EA6F-44B0-7419-EE21ADCCF5A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Create a factory asset performance summary </a:t>
            </a:r>
            <a:r>
              <a:rPr lang="en-US" dirty="0"/>
              <a:t>report highlighting the operational status of machinery, underperforming machine alerts, and schedule of upcoming maintenance.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373F71E-1CF3-E165-6DB3-42BE229A9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Summarize production performance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624ECAE-61CC-9E73-124E-6692CD78CF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A production manager needs to regularly monitor factory assets to quickly address potential inventory shortages and machine downtime. </a:t>
            </a:r>
          </a:p>
          <a:p>
            <a:endParaRPr lang="en-US" noProof="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683369C-37E6-FE84-CB07-033C3EA0948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Analyze alerts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B4397E6-8672-925C-BFDE-49F489DA9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/>
              <a:t>Review and analyze a critical machine that is showing decreased efficiency that may be impacting production. </a:t>
            </a:r>
          </a:p>
          <a:p>
            <a:endParaRPr lang="en-US" noProof="0"/>
          </a:p>
        </p:txBody>
      </p:sp>
      <p:sp>
        <p:nvSpPr>
          <p:cNvPr id="433" name="Text Placeholder 432">
            <a:extLst>
              <a:ext uri="{FF2B5EF4-FFF2-40B4-BE49-F238E27FC236}">
                <a16:creationId xmlns:a16="http://schemas.microsoft.com/office/drawing/2014/main" id="{D0C5CB64-2201-E96D-3BC3-42AF2D0206B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Draft a message requesting a diagnostics check </a:t>
            </a:r>
            <a:r>
              <a:rPr lang="en-US"/>
              <a:t>based on the analysis of the machine that can be pasted in a modal over Teams to generate a ticket and track the open item.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7F0AA59-7A2C-7AA3-B453-4996DA572CB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Request diagnostics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85F0860-C19C-97F4-9D00-81282961D05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/>
              <a:t>To confirm what the issue with the machine is, a diagnostic request must be made to generate a ticket for a diagnostic check. </a:t>
            </a:r>
          </a:p>
        </p:txBody>
      </p:sp>
      <p:sp>
        <p:nvSpPr>
          <p:cNvPr id="435" name="Text Placeholder 434">
            <a:extLst>
              <a:ext uri="{FF2B5EF4-FFF2-40B4-BE49-F238E27FC236}">
                <a16:creationId xmlns:a16="http://schemas.microsoft.com/office/drawing/2014/main" id="{A58C6B04-9185-A075-6A0D-EA11B7E7B8B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Create a table with detailed analysis</a:t>
            </a:r>
            <a:r>
              <a:rPr lang="en-US" dirty="0"/>
              <a:t> of a specified machine that includes performance trends, predictive maintenance dates, potential issues, and include recommended preemptive actions.</a:t>
            </a:r>
          </a:p>
        </p:txBody>
      </p:sp>
      <p:sp>
        <p:nvSpPr>
          <p:cNvPr id="430" name="Text Placeholder 429">
            <a:extLst>
              <a:ext uri="{FF2B5EF4-FFF2-40B4-BE49-F238E27FC236}">
                <a16:creationId xmlns:a16="http://schemas.microsoft.com/office/drawing/2014/main" id="{DEA379E1-9829-311D-3537-9B2DF6D9B36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Show the MTTR metrics and include suggestions for improvements </a:t>
            </a:r>
            <a:r>
              <a:rPr lang="en-US"/>
              <a:t>in processes, tools, preventative maintenance, or staff training that can improve response times and share with the team. 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DCCD11D-EE87-5F15-E369-33B17B32010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/>
              <a:t>Review machine efficiency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2D30EE5-61C8-B6E8-E68C-6B2DFDA3A93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/>
              <a:t>Looking for ways to improve maintenance efficiency, the production manager wants visibility into the Mean Time to Repair (MTTR) for each machine. </a:t>
            </a:r>
          </a:p>
          <a:p>
            <a:endParaRPr lang="en-US" noProof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9B60B49-691C-E017-E273-70516CF1A08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/>
              <a:t>Replenish inventory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0B734BA8-FD16-0E0F-FAB2-8F94714DDDE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/>
              <a:t>Based on inventory levels, the production manager needs to check available stock with their suppliers. </a:t>
            </a:r>
          </a:p>
          <a:p>
            <a:endParaRPr lang="en-US" noProof="0"/>
          </a:p>
        </p:txBody>
      </p:sp>
      <p:sp>
        <p:nvSpPr>
          <p:cNvPr id="431" name="Text Placeholder 430">
            <a:extLst>
              <a:ext uri="{FF2B5EF4-FFF2-40B4-BE49-F238E27FC236}">
                <a16:creationId xmlns:a16="http://schemas.microsoft.com/office/drawing/2014/main" id="{0793D35D-C7CA-229B-E9C5-96196B467FA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Create a table showing efficiency metrics and inventory levels </a:t>
            </a:r>
            <a:r>
              <a:rPr lang="en-US"/>
              <a:t>for manufacturing supplies highlighting potential material shortages or surpluses.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F2B71EC-52C7-4FBD-18F0-F68E3D28A5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/>
              <a:t>Review material processing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AABB23F4-0B51-EEB3-F8FC-9EB8722104E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/>
              <a:t>For materials processing the production manager tracks efficiency metrics and inventory levels to keep at optimal production rates.</a:t>
            </a:r>
          </a:p>
          <a:p>
            <a:endParaRPr lang="en-US" noProof="0"/>
          </a:p>
        </p:txBody>
      </p:sp>
      <p:sp>
        <p:nvSpPr>
          <p:cNvPr id="432" name="Text Placeholder 431">
            <a:extLst>
              <a:ext uri="{FF2B5EF4-FFF2-40B4-BE49-F238E27FC236}">
                <a16:creationId xmlns:a16="http://schemas.microsoft.com/office/drawing/2014/main" id="{4DE399F7-A7A5-11C9-8F4A-D100BEB8977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Provide an inventory report for the primary and back up suppliers </a:t>
            </a:r>
            <a:r>
              <a:rPr lang="en-US"/>
              <a:t>that includes availability and pricing. Draft a message that includes the inventory report requesting the order be placed with the desired vendor.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509AE5B7-DFAB-E1F1-D9BB-182365390F15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4314474-D6EB-B940-C657-F4C7EA54FE0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64" name="Graphic 2">
            <a:hlinkClick r:id="rId3"/>
            <a:extLst>
              <a:ext uri="{FF2B5EF4-FFF2-40B4-BE49-F238E27FC236}">
                <a16:creationId xmlns:a16="http://schemas.microsoft.com/office/drawing/2014/main" id="{DCBC9BAF-63BA-C16C-825C-F680008AD599}"/>
              </a:ext>
            </a:extLst>
          </p:cNvPr>
          <p:cNvSpPr>
            <a:spLocks/>
          </p:cNvSpPr>
          <p:nvPr/>
        </p:nvSpPr>
        <p:spPr>
          <a:xfrm>
            <a:off x="6304100" y="424834"/>
            <a:ext cx="321844" cy="286083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758C12-84E5-C0CA-6AB2-6BFF70701D3D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08BFEC8-A879-AF4B-2095-1A060D527FDC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69" name="Rectangle: Rounded Corners 6">
                <a:extLst>
                  <a:ext uri="{FF2B5EF4-FFF2-40B4-BE49-F238E27FC236}">
                    <a16:creationId xmlns:a16="http://schemas.microsoft.com/office/drawing/2014/main" id="{2E4EE7C7-D343-3D66-11E7-2A2265DB3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Production downtime</a:t>
                </a:r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551C2EE9-1595-C90D-8E81-2CADFB520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248396B-7C07-FCDA-CB05-D8420961F89D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89" name="Rectangle: Rounded Corners 6">
                <a:extLst>
                  <a:ext uri="{FF2B5EF4-FFF2-40B4-BE49-F238E27FC236}">
                    <a16:creationId xmlns:a16="http://schemas.microsoft.com/office/drawing/2014/main" id="{9435B765-8A49-5A2A-00FA-800040026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Materials costs</a:t>
                </a:r>
              </a:p>
            </p:txBody>
          </p:sp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13F8DA67-65BA-9662-2A7F-6935ADA1C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461792-6BCC-93ED-801C-945F38A8F231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18E8AAC-0551-FA72-F11E-05C09005954A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94" name="Rectangle: Rounded Corners 6">
                <a:extLst>
                  <a:ext uri="{FF2B5EF4-FFF2-40B4-BE49-F238E27FC236}">
                    <a16:creationId xmlns:a16="http://schemas.microsoft.com/office/drawing/2014/main" id="{87A0850A-1294-6923-0847-B1327DCF2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95" name="Graphic 94">
                <a:extLst>
                  <a:ext uri="{FF2B5EF4-FFF2-40B4-BE49-F238E27FC236}">
                    <a16:creationId xmlns:a16="http://schemas.microsoft.com/office/drawing/2014/main" id="{5935D61C-7164-631B-EB88-9E32F18E3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AE06C0-B0CD-ECE8-1796-C5A3F17C4992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C50DE6E6-0E92-979A-26C7-CED21A9A57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Increase revenue</a:t>
                </a:r>
              </a:p>
            </p:txBody>
          </p:sp>
          <p:pic>
            <p:nvPicPr>
              <p:cNvPr id="98" name="Graphic 97">
                <a:extLst>
                  <a:ext uri="{FF2B5EF4-FFF2-40B4-BE49-F238E27FC236}">
                    <a16:creationId xmlns:a16="http://schemas.microsoft.com/office/drawing/2014/main" id="{7A76F5A7-032B-49F0-ACB8-93FD4960F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pic>
        <p:nvPicPr>
          <p:cNvPr id="444" name="Picture 443">
            <a:extLst>
              <a:ext uri="{FF2B5EF4-FFF2-40B4-BE49-F238E27FC236}">
                <a16:creationId xmlns:a16="http://schemas.microsoft.com/office/drawing/2014/main" id="{19CDDE54-97C9-91CE-819C-0EF48B137B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3182938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pic>
        <p:nvPicPr>
          <p:cNvPr id="447" name="Picture 446">
            <a:extLst>
              <a:ext uri="{FF2B5EF4-FFF2-40B4-BE49-F238E27FC236}">
                <a16:creationId xmlns:a16="http://schemas.microsoft.com/office/drawing/2014/main" id="{E9B4B3B4-F6E1-51DD-21C1-2833545FA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6067425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37BCEB95-EA85-6E87-DC0C-85B7BFD0FE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8950325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C1AB0460-FDDB-55B0-AB4A-983B0EBCD2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7890" y="4913636"/>
            <a:ext cx="2209629" cy="691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  <p:pic>
        <p:nvPicPr>
          <p:cNvPr id="453" name="Picture 452">
            <a:extLst>
              <a:ext uri="{FF2B5EF4-FFF2-40B4-BE49-F238E27FC236}">
                <a16:creationId xmlns:a16="http://schemas.microsoft.com/office/drawing/2014/main" id="{B2FD2581-7FA1-E8EE-EC8D-CAD04DE725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3182938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BFB5F88F-3011-08A9-5286-3BA65E7D5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52377" y="4913636"/>
            <a:ext cx="2209629" cy="691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  <p:pic>
        <p:nvPicPr>
          <p:cNvPr id="456" name="Picture 455">
            <a:extLst>
              <a:ext uri="{FF2B5EF4-FFF2-40B4-BE49-F238E27FC236}">
                <a16:creationId xmlns:a16="http://schemas.microsoft.com/office/drawing/2014/main" id="{C4D9B744-9C1C-AC1B-4231-9FF3441021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6067425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77E56EEF-AC83-485A-3B3E-DF083A400C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35277" y="4913636"/>
            <a:ext cx="2209629" cy="691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  <p:pic>
        <p:nvPicPr>
          <p:cNvPr id="459" name="Picture 458">
            <a:extLst>
              <a:ext uri="{FF2B5EF4-FFF2-40B4-BE49-F238E27FC236}">
                <a16:creationId xmlns:a16="http://schemas.microsoft.com/office/drawing/2014/main" id="{1E2B3664-01EA-8760-5515-DFE04DC953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8950325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1B0FAFD-EFC7-AAA1-0724-C7170B2192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35277" y="2265085"/>
            <a:ext cx="1975660" cy="99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FA76BF3-FB0E-6E07-6077-3D578ABBAF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52377" y="2265085"/>
            <a:ext cx="1975660" cy="99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ED725C0-86B1-F247-AACC-116CC8C70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7890" y="2265085"/>
            <a:ext cx="1975660" cy="9986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Asset Management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EAM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Service Request solution</a:t>
            </a:r>
          </a:p>
        </p:txBody>
      </p:sp>
    </p:spTree>
    <p:extLst>
      <p:ext uri="{BB962C8B-B14F-4D97-AF65-F5344CB8AC3E}">
        <p14:creationId xmlns:p14="http://schemas.microsoft.com/office/powerpoint/2010/main" val="19503451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455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Optimizing asset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2025-06-27T01:00:09Z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