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7"/>
  </p:notesMasterIdLst>
  <p:sldIdLst>
    <p:sldId id="1633" r:id="rId5"/>
    <p:sldId id="440" r:id="rId6"/>
    <p:sldId id="375" r:id="rId7"/>
    <p:sldId id="334" r:id="rId8"/>
    <p:sldId id="2147483605" r:id="rId9"/>
    <p:sldId id="349" r:id="rId10"/>
    <p:sldId id="416" r:id="rId11"/>
    <p:sldId id="616" r:id="rId12"/>
    <p:sldId id="617" r:id="rId13"/>
    <p:sldId id="618" r:id="rId14"/>
    <p:sldId id="267" r:id="rId15"/>
    <p:sldId id="520" r:id="rId16"/>
    <p:sldId id="313" r:id="rId17"/>
    <p:sldId id="329" r:id="rId18"/>
    <p:sldId id="2147483626" r:id="rId19"/>
    <p:sldId id="588" r:id="rId20"/>
    <p:sldId id="2147483623" r:id="rId21"/>
    <p:sldId id="509" r:id="rId22"/>
    <p:sldId id="333" r:id="rId23"/>
    <p:sldId id="592" r:id="rId24"/>
    <p:sldId id="519" r:id="rId25"/>
    <p:sldId id="3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2E5CA431-AFCB-AD7E-C79E-26B59B00EA37}" name="Kalisa Jenne-Fraser (SYNAXIS CORPORATION)" initials="KJ" userId="S::v-kalisajen@microsoft.com::de9ee15a-c645-43f2-a73b-6d05f9e668b3"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 id="{AD354776-933C-5BDF-6C9E-2409DB95755A}" name="Lisa Fernow (ANDERSEN CONSULTANTS LLC)" initials="LL" userId="S::v-fernowlisa@microsoft.com::da10156c-1dd1-44f6-80d8-a41de90402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EF8"/>
    <a:srgbClr val="FFFFFF"/>
    <a:srgbClr val="B63EC5"/>
    <a:srgbClr val="0078D4"/>
    <a:srgbClr val="B1B3B3"/>
    <a:srgbClr val="49C5B1"/>
    <a:srgbClr val="F5EBE9"/>
    <a:srgbClr val="593794"/>
    <a:srgbClr val="E4DFDC"/>
    <a:srgbClr val="E7E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9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0838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828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E067-FC6C-893B-9425-206B00E58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E168A-6291-D837-C1AF-19054951B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D13C0-2DED-5CF0-76F9-49024E91BD95}"/>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B8137DFC-8E6A-161B-5D64-003D89E1B5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9547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EAA4-253E-591B-3372-CA8A13F72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5C9DD-2E77-DC58-EDB7-314DEAE50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5E77F-CC89-AA0D-766B-F1B53CB54C31}"/>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E66A7C09-21C6-49B8-F5A1-F03AEDDCA2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194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48D70-1614-483A-8C8C-25212EAD552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757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6263D-8B97-5408-6B65-0345450EF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2BB58-314E-3D01-F7D4-6A67B0982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EB6C7-EAB5-1046-84A5-0A1334B5DA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EBF4BE-5DC2-CD54-C7B2-E245FD3062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250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310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E0EB7-5C78-C1EB-9B32-53AD95105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81916-0010-C5F8-5FA9-04DBC4767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900D3-5A42-7AF7-78DE-DBEA231D4B8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68FCB603-E6FC-FC91-9A90-0022F372AA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1890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2248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817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83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955436"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85751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79309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79309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24834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24834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23351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95451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128438"/>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199"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128438"/>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76897"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69013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128438"/>
            <a:ext cx="2808000" cy="626701"/>
          </a:xfrm>
        </p:spPr>
        <p:txBody>
          <a:bodyPr lIns="0" tIns="0" rIns="0" bIns="0">
            <a:normAutofit/>
          </a:bodyPr>
          <a:lstStyle>
            <a:lvl1pPr marL="0" indent="0">
              <a:lnSpc>
                <a:spcPct val="100000"/>
              </a:lnSpc>
              <a:spcBef>
                <a:spcPts val="0"/>
              </a:spcBef>
              <a:buNone/>
              <a:defRPr lang="en-US" sz="900" kern="1200" spc="0" baseline="0" dirty="0">
                <a:solidFill>
                  <a:schemeClr val="tx1"/>
                </a:solidFill>
                <a:latin typeface="+mn-lt"/>
                <a:ea typeface="+mn-ea"/>
                <a:cs typeface="Segoe UI" panose="020B0502040204020203" pitchFamily="34" charset="0"/>
              </a:defRPr>
            </a:lvl1pPr>
          </a:lstStyle>
          <a:p>
            <a:pPr marL="0" marR="0" lvl="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pPr>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304510"/>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96772"/>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584616"/>
            <a:ext cx="2808000" cy="626701"/>
          </a:xfrm>
        </p:spPr>
        <p:txBody>
          <a:bodyPr lIns="0" tIns="0" rIns="0" bIns="0">
            <a:normAutofit/>
          </a:bodyPr>
          <a:lstStyle>
            <a:lvl1pPr marL="0" indent="0">
              <a:lnSpc>
                <a:spcPct val="100000"/>
              </a:lnSpc>
              <a:spcBef>
                <a:spcPts val="0"/>
              </a:spcBef>
              <a:buNone/>
              <a:defRPr sz="900"/>
            </a:lvl1pPr>
          </a:lstStyle>
          <a:p>
            <a:pPr lvl="0"/>
            <a:r>
              <a:rPr lang="en-US" dirty="0"/>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76897"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15007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584616"/>
            <a:ext cx="2808000" cy="626701"/>
          </a:xfrm>
        </p:spPr>
        <p:txBody>
          <a:bodyPr lIns="0" tIns="0" rIns="0" bIns="0">
            <a:normAutofit/>
          </a:bodyPr>
          <a:lstStyle>
            <a:lvl1pPr marL="0" indent="0">
              <a:lnSpc>
                <a:spcPct val="100000"/>
              </a:lnSpc>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81038"/>
            <a:ext cx="2808000" cy="626701"/>
          </a:xfrm>
          <a:prstGeom prst="roundRect">
            <a:avLst>
              <a:gd name="adj" fmla="val 10035"/>
            </a:avLst>
          </a:prstGeom>
          <a:solidFill>
            <a:srgbClr val="FFFFFF">
              <a:alpha val="70046"/>
            </a:srgbClr>
          </a:solidFill>
          <a:ln w="12700">
            <a:solidFill>
              <a:schemeClr val="bg1"/>
            </a:solidFill>
          </a:ln>
        </p:spPr>
        <p:txBody>
          <a:bodyPr lIns="0" tIns="0" rIns="0" bIns="0" anchor="t" anchorCtr="0">
            <a:normAutofit/>
          </a:bodyPr>
          <a:lstStyle>
            <a:lvl1pPr marL="0" indent="0">
              <a:lnSpc>
                <a:spcPct val="100000"/>
              </a:lnSpc>
              <a:buFont typeface="Arial" panose="020B0604020202020204" pitchFamily="34" charset="0"/>
              <a:buNone/>
              <a:defRPr sz="900"/>
            </a:lvl1pPr>
            <a:lvl2pPr marL="0" indent="0">
              <a:lnSpc>
                <a:spcPct val="100000"/>
              </a:lnSpc>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AI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8B1CC-7E89-FC8B-DE61-81B2927808E2}"/>
              </a:ext>
              <a:ext uri="{C183D7F6-B498-43B3-948B-1728B52AA6E4}">
                <adec:decorative xmlns:adec="http://schemas.microsoft.com/office/drawing/2017/decorative" val="1"/>
              </a:ext>
            </a:extLst>
          </p:cNvPr>
          <p:cNvPicPr>
            <a:picLocks noChangeAspect="1"/>
          </p:cNvPicPr>
          <p:nvPr userDrawn="1"/>
        </p:nvPicPr>
        <p:blipFill rotWithShape="1">
          <a:blip r:embed="rId2">
            <a:duotone>
              <a:prstClr val="black"/>
              <a:srgbClr val="FFF8F3">
                <a:tint val="45000"/>
                <a:satMod val="400000"/>
              </a:srgbClr>
            </a:duotone>
          </a:blip>
          <a:srcRect t="7440" b="52893"/>
          <a:stretch/>
        </p:blipFill>
        <p:spPr>
          <a:xfrm>
            <a:off x="0" y="0"/>
            <a:ext cx="12191999" cy="6857999"/>
          </a:xfrm>
          <a:prstGeom prst="round2SameRect">
            <a:avLst>
              <a:gd name="adj1" fmla="val 0"/>
              <a:gd name="adj2" fmla="val 0"/>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4661770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cenario six steps">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B196B9EA-FBFB-4858-13AE-0D3B6A1BFE98}"/>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14" name="TextBox 13">
            <a:extLst>
              <a:ext uri="{FF2B5EF4-FFF2-40B4-BE49-F238E27FC236}">
                <a16:creationId xmlns:a16="http://schemas.microsoft.com/office/drawing/2014/main" id="{0510B21A-B692-149F-D60C-5E53B60E00B6}"/>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37" name="Step 5 Top">
            <a:extLst>
              <a:ext uri="{FF2B5EF4-FFF2-40B4-BE49-F238E27FC236}">
                <a16:creationId xmlns:a16="http://schemas.microsoft.com/office/drawing/2014/main" id="{6A995B05-0623-381A-BC20-075E020B55FB}"/>
              </a:ext>
            </a:extLst>
          </p:cNvPr>
          <p:cNvSpPr>
            <a:spLocks noGrp="1"/>
          </p:cNvSpPr>
          <p:nvPr>
            <p:ph type="body" sz="quarter" idx="3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71" name="Text Placeholder 70">
            <a:extLst>
              <a:ext uri="{FF2B5EF4-FFF2-40B4-BE49-F238E27FC236}">
                <a16:creationId xmlns:a16="http://schemas.microsoft.com/office/drawing/2014/main" id="{82157D41-F80D-AE68-F668-478CD741D476}"/>
              </a:ext>
            </a:extLst>
          </p:cNvPr>
          <p:cNvSpPr>
            <a:spLocks noGrp="1"/>
          </p:cNvSpPr>
          <p:nvPr>
            <p:ph type="body" sz="quarter" idx="33"/>
          </p:nvPr>
        </p:nvSpPr>
        <p:spPr>
          <a:xfrm>
            <a:off x="304796" y="413987"/>
            <a:ext cx="2057403" cy="307777"/>
          </a:xfrm>
        </p:spPr>
        <p:txBody>
          <a:bodyPr anchor="ctr"/>
          <a:lstStyle>
            <a:lvl1pPr marL="0" indent="0" algn="l" defTabSz="932742" rtl="0" eaLnBrk="1" latinLnBrk="0" hangingPunct="1">
              <a:lnSpc>
                <a:spcPct val="100000"/>
              </a:lnSpc>
              <a:spcBef>
                <a:spcPct val="0"/>
              </a:spcBef>
              <a:buNone/>
              <a:defRPr lang="en-US" sz="2000" b="0" kern="1200" cap="none" spc="-50" baseline="0" dirty="0">
                <a:ln w="3175">
                  <a:noFill/>
                </a:ln>
                <a:solidFill>
                  <a:schemeClr val="bg1"/>
                </a:solidFill>
                <a:effectLst/>
                <a:latin typeface="+mj-lt"/>
                <a:ea typeface="+mn-ea"/>
                <a:cs typeface="Segoe UI" pitchFamily="34" charset="0"/>
              </a:defRPr>
            </a:lvl1pPr>
            <a:lvl2pPr marL="228600" indent="0">
              <a:buNone/>
              <a:defRPr/>
            </a:lvl2pPr>
          </a:lstStyle>
          <a:p>
            <a:pPr lvl="0"/>
            <a:r>
              <a:rPr lang="en-US"/>
              <a:t>Click to edit</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p:nvPr>
        </p:nvSpPr>
        <p:spPr>
          <a:xfrm>
            <a:off x="10430351" y="521099"/>
            <a:ext cx="1456966" cy="175614"/>
          </a:xfrm>
        </p:spPr>
        <p:txBody>
          <a:bodyPr/>
          <a:lstStyle>
            <a:lvl1pPr marL="0" indent="0" algn="r">
              <a:spcBef>
                <a:spcPts val="0"/>
              </a:spcBef>
              <a:buNone/>
              <a:defRPr sz="1100" b="0"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 </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p:nvPr>
        </p:nvSpPr>
        <p:spPr>
          <a:xfrm>
            <a:off x="7149557" y="521100"/>
            <a:ext cx="2969488" cy="169277"/>
          </a:xfrm>
        </p:spPr>
        <p:txBody>
          <a:bodyPr/>
          <a:lstStyle>
            <a:lvl1pPr marL="0" indent="0" algn="r">
              <a:spcBef>
                <a:spcPts val="0"/>
              </a:spcBef>
              <a:buNone/>
              <a:defRPr sz="1100" b="0"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0" name="Title 12">
            <a:extLst>
              <a:ext uri="{FF2B5EF4-FFF2-40B4-BE49-F238E27FC236}">
                <a16:creationId xmlns:a16="http://schemas.microsoft.com/office/drawing/2014/main" id="{26B05CF8-4E6B-B8CC-5AA9-B8ED44639968}"/>
              </a:ext>
            </a:extLst>
          </p:cNvPr>
          <p:cNvSpPr>
            <a:spLocks noGrp="1"/>
          </p:cNvSpPr>
          <p:nvPr>
            <p:ph type="title"/>
          </p:nvPr>
        </p:nvSpPr>
        <p:spPr>
          <a:xfrm>
            <a:off x="2492556" y="429376"/>
            <a:ext cx="4144817" cy="276999"/>
          </a:xfrm>
        </p:spPr>
        <p:txBody>
          <a:bodyPr anchor="ctr"/>
          <a:lstStyle>
            <a:lvl1pPr>
              <a:defRPr lang="en-US" sz="1800" b="0" kern="1200" cap="none" spc="-50" baseline="0" dirty="0">
                <a:ln w="3175">
                  <a:noFill/>
                </a:ln>
                <a:solidFill>
                  <a:schemeClr val="tx1"/>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a:t>Click to edit</a:t>
            </a:r>
          </a:p>
        </p:txBody>
      </p:sp>
      <p:sp>
        <p:nvSpPr>
          <p:cNvPr id="74" name="Rectangle: Top Corners Rounded 73">
            <a:extLst>
              <a:ext uri="{FF2B5EF4-FFF2-40B4-BE49-F238E27FC236}">
                <a16:creationId xmlns:a16="http://schemas.microsoft.com/office/drawing/2014/main" id="{9C693E26-EC61-AEAC-C1C4-733CBC83CC4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0" y="8666696"/>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5" name="Group 44">
            <a:extLst>
              <a:ext uri="{FF2B5EF4-FFF2-40B4-BE49-F238E27FC236}">
                <a16:creationId xmlns:a16="http://schemas.microsoft.com/office/drawing/2014/main" id="{68467A5F-7BA2-6E3A-1EFE-31FAA4F5B267}"/>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46" name="Oval 45">
              <a:extLst>
                <a:ext uri="{FF2B5EF4-FFF2-40B4-BE49-F238E27FC236}">
                  <a16:creationId xmlns:a16="http://schemas.microsoft.com/office/drawing/2014/main" id="{1514AE07-2437-886C-64BF-90FCDB18900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47" name="Rectangle 89">
              <a:extLst>
                <a:ext uri="{FF2B5EF4-FFF2-40B4-BE49-F238E27FC236}">
                  <a16:creationId xmlns:a16="http://schemas.microsoft.com/office/drawing/2014/main" id="{F1304105-F302-1DA2-7A52-41BBBCC44EED}"/>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7" name="Group 56">
            <a:extLst>
              <a:ext uri="{FF2B5EF4-FFF2-40B4-BE49-F238E27FC236}">
                <a16:creationId xmlns:a16="http://schemas.microsoft.com/office/drawing/2014/main" id="{5C32FE7B-F07D-C499-EA83-97D8A5B9D9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58" name="Oval 57">
              <a:extLst>
                <a:ext uri="{FF2B5EF4-FFF2-40B4-BE49-F238E27FC236}">
                  <a16:creationId xmlns:a16="http://schemas.microsoft.com/office/drawing/2014/main" id="{4D7ABAD2-6246-A1F3-5E86-044B3D8C307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59" name="Rectangle 89">
              <a:extLst>
                <a:ext uri="{FF2B5EF4-FFF2-40B4-BE49-F238E27FC236}">
                  <a16:creationId xmlns:a16="http://schemas.microsoft.com/office/drawing/2014/main" id="{0E6F2315-5317-6C1E-5DF8-4BE9FE7C7CA6}"/>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0" name="Group 59">
            <a:extLst>
              <a:ext uri="{FF2B5EF4-FFF2-40B4-BE49-F238E27FC236}">
                <a16:creationId xmlns:a16="http://schemas.microsoft.com/office/drawing/2014/main" id="{39B13FA4-84C5-6F46-C1BB-22875F9B20B8}"/>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61" name="Oval 60">
              <a:extLst>
                <a:ext uri="{FF2B5EF4-FFF2-40B4-BE49-F238E27FC236}">
                  <a16:creationId xmlns:a16="http://schemas.microsoft.com/office/drawing/2014/main" id="{47D4A430-8084-5075-B04A-2E8CDD118B76}"/>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2" name="Rectangle 89">
              <a:extLst>
                <a:ext uri="{FF2B5EF4-FFF2-40B4-BE49-F238E27FC236}">
                  <a16:creationId xmlns:a16="http://schemas.microsoft.com/office/drawing/2014/main" id="{ABE5358E-92F9-96A5-6FDB-150E91A8AF78}"/>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3" name="Group 62">
            <a:extLst>
              <a:ext uri="{FF2B5EF4-FFF2-40B4-BE49-F238E27FC236}">
                <a16:creationId xmlns:a16="http://schemas.microsoft.com/office/drawing/2014/main" id="{EFFD46EF-67A1-2B45-C906-05C4ACC2DA34}"/>
              </a:ext>
              <a:ext uri="{C183D7F6-B498-43B3-948B-1728B52AA6E4}">
                <adec:decorative xmlns:adec="http://schemas.microsoft.com/office/drawing/2017/decorative" val="1"/>
              </a:ext>
            </a:extLst>
          </p:cNvPr>
          <p:cNvGrpSpPr/>
          <p:nvPr userDrawn="1"/>
        </p:nvGrpSpPr>
        <p:grpSpPr>
          <a:xfrm flipH="1">
            <a:off x="5805591" y="3859456"/>
            <a:ext cx="210652" cy="210652"/>
            <a:chOff x="5214995" y="-1168400"/>
            <a:chExt cx="431800" cy="431800"/>
          </a:xfrm>
        </p:grpSpPr>
        <p:sp>
          <p:nvSpPr>
            <p:cNvPr id="64" name="Oval 63">
              <a:extLst>
                <a:ext uri="{FF2B5EF4-FFF2-40B4-BE49-F238E27FC236}">
                  <a16:creationId xmlns:a16="http://schemas.microsoft.com/office/drawing/2014/main" id="{14ED043E-EA90-195B-771E-CE53479D2BC8}"/>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5" name="Rectangle 89">
              <a:extLst>
                <a:ext uri="{FF2B5EF4-FFF2-40B4-BE49-F238E27FC236}">
                  <a16:creationId xmlns:a16="http://schemas.microsoft.com/office/drawing/2014/main" id="{3853106D-E38A-371E-B378-89F7601572D3}"/>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67" name="Group 66">
            <a:extLst>
              <a:ext uri="{FF2B5EF4-FFF2-40B4-BE49-F238E27FC236}">
                <a16:creationId xmlns:a16="http://schemas.microsoft.com/office/drawing/2014/main" id="{AB2872BD-57A1-5A98-BBEC-120407B2348E}"/>
              </a:ext>
              <a:ext uri="{C183D7F6-B498-43B3-948B-1728B52AA6E4}">
                <adec:decorative xmlns:adec="http://schemas.microsoft.com/office/drawing/2017/decorative" val="1"/>
              </a:ext>
            </a:extLst>
          </p:cNvPr>
          <p:cNvGrpSpPr/>
          <p:nvPr userDrawn="1"/>
        </p:nvGrpSpPr>
        <p:grpSpPr>
          <a:xfrm flipH="1">
            <a:off x="8689384" y="3859456"/>
            <a:ext cx="210652" cy="210652"/>
            <a:chOff x="5214995" y="-1168400"/>
            <a:chExt cx="431800" cy="431800"/>
          </a:xfrm>
        </p:grpSpPr>
        <p:sp>
          <p:nvSpPr>
            <p:cNvPr id="68" name="Oval 67">
              <a:extLst>
                <a:ext uri="{FF2B5EF4-FFF2-40B4-BE49-F238E27FC236}">
                  <a16:creationId xmlns:a16="http://schemas.microsoft.com/office/drawing/2014/main" id="{DC271353-C79B-E3BF-32F5-48C1A526FF02}"/>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69" name="Rectangle 89">
              <a:extLst>
                <a:ext uri="{FF2B5EF4-FFF2-40B4-BE49-F238E27FC236}">
                  <a16:creationId xmlns:a16="http://schemas.microsoft.com/office/drawing/2014/main" id="{B93F1E4A-9BA7-C4D0-83D8-2451A1DEAD80}"/>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1" name="Text Placeholder 11">
            <a:extLst>
              <a:ext uri="{FF2B5EF4-FFF2-40B4-BE49-F238E27FC236}">
                <a16:creationId xmlns:a16="http://schemas.microsoft.com/office/drawing/2014/main" id="{9977582E-F97B-70B5-CB03-F46869F849CD}"/>
              </a:ext>
            </a:extLst>
          </p:cNvPr>
          <p:cNvSpPr>
            <a:spLocks noGrp="1"/>
          </p:cNvSpPr>
          <p:nvPr>
            <p:ph type="body" sz="quarter" idx="69"/>
          </p:nvPr>
        </p:nvSpPr>
        <p:spPr>
          <a:xfrm>
            <a:off x="3182890"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81" name="Step 1 Title">
            <a:extLst>
              <a:ext uri="{FF2B5EF4-FFF2-40B4-BE49-F238E27FC236}">
                <a16:creationId xmlns:a16="http://schemas.microsoft.com/office/drawing/2014/main" id="{7E33DF77-DD28-CC24-9FC2-0AD434BCF4C0}"/>
              </a:ext>
            </a:extLst>
          </p:cNvPr>
          <p:cNvSpPr>
            <a:spLocks noGrp="1"/>
          </p:cNvSpPr>
          <p:nvPr>
            <p:ph type="body" sz="quarter" idx="11"/>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82" name="Step 1 Top">
            <a:extLst>
              <a:ext uri="{FF2B5EF4-FFF2-40B4-BE49-F238E27FC236}">
                <a16:creationId xmlns:a16="http://schemas.microsoft.com/office/drawing/2014/main" id="{4B00355E-1235-20E9-A051-604C9CFEC8E8}"/>
              </a:ext>
            </a:extLst>
          </p:cNvPr>
          <p:cNvSpPr>
            <a:spLocks noGrp="1"/>
          </p:cNvSpPr>
          <p:nvPr>
            <p:ph type="body" sz="quarter" idx="1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0" name="Step 1 Title">
            <a:extLst>
              <a:ext uri="{FF2B5EF4-FFF2-40B4-BE49-F238E27FC236}">
                <a16:creationId xmlns:a16="http://schemas.microsoft.com/office/drawing/2014/main" id="{2F0B0E91-BF30-3362-2F5C-B3C5D2B134A1}"/>
              </a:ext>
            </a:extLst>
          </p:cNvPr>
          <p:cNvSpPr>
            <a:spLocks noGrp="1"/>
          </p:cNvSpPr>
          <p:nvPr>
            <p:ph type="body" sz="quarter" idx="42"/>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1" name="Step 1 Top">
            <a:extLst>
              <a:ext uri="{FF2B5EF4-FFF2-40B4-BE49-F238E27FC236}">
                <a16:creationId xmlns:a16="http://schemas.microsoft.com/office/drawing/2014/main" id="{4F227FB4-9BBF-2C43-E0ED-95EC51590A0D}"/>
              </a:ext>
            </a:extLst>
          </p:cNvPr>
          <p:cNvSpPr>
            <a:spLocks noGrp="1"/>
          </p:cNvSpPr>
          <p:nvPr>
            <p:ph type="body" sz="quarter" idx="43"/>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 name="Text Placeholder 11">
            <a:extLst>
              <a:ext uri="{FF2B5EF4-FFF2-40B4-BE49-F238E27FC236}">
                <a16:creationId xmlns:a16="http://schemas.microsoft.com/office/drawing/2014/main" id="{933075CE-083E-DACE-75B9-DDCB2E437557}"/>
              </a:ext>
            </a:extLst>
          </p:cNvPr>
          <p:cNvSpPr>
            <a:spLocks noGrp="1"/>
          </p:cNvSpPr>
          <p:nvPr>
            <p:ph type="body" sz="quarter" idx="68"/>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93" name="Step 1 Title">
            <a:extLst>
              <a:ext uri="{FF2B5EF4-FFF2-40B4-BE49-F238E27FC236}">
                <a16:creationId xmlns:a16="http://schemas.microsoft.com/office/drawing/2014/main" id="{78B57A65-16AE-5996-C81D-89A1171052DC}"/>
              </a:ext>
            </a:extLst>
          </p:cNvPr>
          <p:cNvSpPr>
            <a:spLocks noGrp="1"/>
          </p:cNvSpPr>
          <p:nvPr>
            <p:ph type="body" sz="quarter" idx="45"/>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94" name="Step 1 Top">
            <a:extLst>
              <a:ext uri="{FF2B5EF4-FFF2-40B4-BE49-F238E27FC236}">
                <a16:creationId xmlns:a16="http://schemas.microsoft.com/office/drawing/2014/main" id="{6B743263-A0E0-B08F-8640-1A6F2A474017}"/>
              </a:ext>
            </a:extLst>
          </p:cNvPr>
          <p:cNvSpPr>
            <a:spLocks noGrp="1"/>
          </p:cNvSpPr>
          <p:nvPr>
            <p:ph type="body" sz="quarter" idx="46"/>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2" name="Text Placeholder 11">
            <a:extLst>
              <a:ext uri="{FF2B5EF4-FFF2-40B4-BE49-F238E27FC236}">
                <a16:creationId xmlns:a16="http://schemas.microsoft.com/office/drawing/2014/main" id="{FE828537-77ED-661B-164D-7972C8F2B3CF}"/>
              </a:ext>
            </a:extLst>
          </p:cNvPr>
          <p:cNvSpPr>
            <a:spLocks noGrp="1"/>
          </p:cNvSpPr>
          <p:nvPr>
            <p:ph type="body" sz="quarter" idx="70"/>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dirty="0"/>
              <a:t>Click to edit Master text styles</a:t>
            </a:r>
          </a:p>
          <a:p>
            <a:pPr lvl="3"/>
            <a:r>
              <a:rPr lang="en-US" dirty="0"/>
              <a:t>Level 2</a:t>
            </a:r>
          </a:p>
        </p:txBody>
      </p:sp>
      <p:sp>
        <p:nvSpPr>
          <p:cNvPr id="102" name="Text Placeholder 11">
            <a:extLst>
              <a:ext uri="{FF2B5EF4-FFF2-40B4-BE49-F238E27FC236}">
                <a16:creationId xmlns:a16="http://schemas.microsoft.com/office/drawing/2014/main" id="{B7B6A3B2-F891-96DB-EDD6-15440AF2E8CD}"/>
              </a:ext>
            </a:extLst>
          </p:cNvPr>
          <p:cNvSpPr>
            <a:spLocks noGrp="1"/>
          </p:cNvSpPr>
          <p:nvPr>
            <p:ph type="body" sz="quarter" idx="48"/>
          </p:nvPr>
        </p:nvSpPr>
        <p:spPr>
          <a:xfrm>
            <a:off x="3182890"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04" name="Step 1 Title">
            <a:extLst>
              <a:ext uri="{FF2B5EF4-FFF2-40B4-BE49-F238E27FC236}">
                <a16:creationId xmlns:a16="http://schemas.microsoft.com/office/drawing/2014/main" id="{0F93BF10-EBCF-85EF-D1B2-A7563451D76D}"/>
              </a:ext>
            </a:extLst>
          </p:cNvPr>
          <p:cNvSpPr>
            <a:spLocks noGrp="1"/>
          </p:cNvSpPr>
          <p:nvPr>
            <p:ph type="body" sz="quarter" idx="49"/>
          </p:nvPr>
        </p:nvSpPr>
        <p:spPr>
          <a:xfrm>
            <a:off x="3182890"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6"/>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05" name="Step 1 Top">
            <a:extLst>
              <a:ext uri="{FF2B5EF4-FFF2-40B4-BE49-F238E27FC236}">
                <a16:creationId xmlns:a16="http://schemas.microsoft.com/office/drawing/2014/main" id="{C1C2FA4E-D061-ECCE-C8BB-24C647D60102}"/>
              </a:ext>
            </a:extLst>
          </p:cNvPr>
          <p:cNvSpPr>
            <a:spLocks noGrp="1"/>
          </p:cNvSpPr>
          <p:nvPr>
            <p:ph type="body" sz="quarter" idx="50"/>
          </p:nvPr>
        </p:nvSpPr>
        <p:spPr>
          <a:xfrm>
            <a:off x="3182890"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19" name="Step 1 Title">
            <a:extLst>
              <a:ext uri="{FF2B5EF4-FFF2-40B4-BE49-F238E27FC236}">
                <a16:creationId xmlns:a16="http://schemas.microsoft.com/office/drawing/2014/main" id="{9CB910C7-53F5-CD35-F7B3-ED8F5DD4F6A1}"/>
              </a:ext>
            </a:extLst>
          </p:cNvPr>
          <p:cNvSpPr>
            <a:spLocks noGrp="1"/>
          </p:cNvSpPr>
          <p:nvPr>
            <p:ph type="body" sz="quarter" idx="51"/>
          </p:nvPr>
        </p:nvSpPr>
        <p:spPr>
          <a:xfrm>
            <a:off x="6066682"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0" name="Step 1 Top">
            <a:extLst>
              <a:ext uri="{FF2B5EF4-FFF2-40B4-BE49-F238E27FC236}">
                <a16:creationId xmlns:a16="http://schemas.microsoft.com/office/drawing/2014/main" id="{E81FD2D6-1B95-AE76-667E-A7ADD3CD3A50}"/>
              </a:ext>
            </a:extLst>
          </p:cNvPr>
          <p:cNvSpPr>
            <a:spLocks noGrp="1"/>
          </p:cNvSpPr>
          <p:nvPr>
            <p:ph type="body" sz="quarter" idx="52"/>
          </p:nvPr>
        </p:nvSpPr>
        <p:spPr>
          <a:xfrm>
            <a:off x="6066682"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8" name="Text Placeholder 11">
            <a:extLst>
              <a:ext uri="{FF2B5EF4-FFF2-40B4-BE49-F238E27FC236}">
                <a16:creationId xmlns:a16="http://schemas.microsoft.com/office/drawing/2014/main" id="{19D255C6-A463-0E1B-EFD1-0675518123ED}"/>
              </a:ext>
            </a:extLst>
          </p:cNvPr>
          <p:cNvSpPr>
            <a:spLocks noGrp="1"/>
          </p:cNvSpPr>
          <p:nvPr>
            <p:ph type="body" sz="quarter" idx="66"/>
          </p:nvPr>
        </p:nvSpPr>
        <p:spPr>
          <a:xfrm>
            <a:off x="8950475"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122" name="Step 1 Title">
            <a:extLst>
              <a:ext uri="{FF2B5EF4-FFF2-40B4-BE49-F238E27FC236}">
                <a16:creationId xmlns:a16="http://schemas.microsoft.com/office/drawing/2014/main" id="{A1FCE115-20B6-1C4D-4833-053AE41AEBD7}"/>
              </a:ext>
            </a:extLst>
          </p:cNvPr>
          <p:cNvSpPr>
            <a:spLocks noGrp="1"/>
          </p:cNvSpPr>
          <p:nvPr>
            <p:ph type="body" sz="quarter" idx="54"/>
          </p:nvPr>
        </p:nvSpPr>
        <p:spPr>
          <a:xfrm>
            <a:off x="8950475" y="3725103"/>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3" name="Step 1 Top">
            <a:extLst>
              <a:ext uri="{FF2B5EF4-FFF2-40B4-BE49-F238E27FC236}">
                <a16:creationId xmlns:a16="http://schemas.microsoft.com/office/drawing/2014/main" id="{3D5F63B4-9275-D6B7-3A0E-699C0C868EA5}"/>
              </a:ext>
            </a:extLst>
          </p:cNvPr>
          <p:cNvSpPr>
            <a:spLocks noGrp="1"/>
          </p:cNvSpPr>
          <p:nvPr>
            <p:ph type="body" sz="quarter" idx="55"/>
          </p:nvPr>
        </p:nvSpPr>
        <p:spPr>
          <a:xfrm>
            <a:off x="8950475" y="4050957"/>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9" name="Text Placeholder 11">
            <a:extLst>
              <a:ext uri="{FF2B5EF4-FFF2-40B4-BE49-F238E27FC236}">
                <a16:creationId xmlns:a16="http://schemas.microsoft.com/office/drawing/2014/main" id="{9AEFB6C2-AB19-3A46-843C-CF95D15344CB}"/>
              </a:ext>
            </a:extLst>
          </p:cNvPr>
          <p:cNvSpPr>
            <a:spLocks noGrp="1"/>
          </p:cNvSpPr>
          <p:nvPr>
            <p:ph type="body" sz="quarter" idx="67"/>
          </p:nvPr>
        </p:nvSpPr>
        <p:spPr>
          <a:xfrm>
            <a:off x="6066682" y="5334522"/>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buNone/>
              <a:defRPr sz="900">
                <a:latin typeface="+mj-lt"/>
              </a:defRPr>
            </a:lvl4pPr>
            <a:lvl5pPr>
              <a:defRPr/>
            </a:lvl5pPr>
          </a:lstStyle>
          <a:p>
            <a:pPr lvl="0"/>
            <a:r>
              <a:rPr lang="en-US"/>
              <a:t>Click to edit Master text styles</a:t>
            </a:r>
          </a:p>
          <a:p>
            <a:pPr lvl="3"/>
            <a:r>
              <a:rPr lang="en-US"/>
              <a:t>Level 2</a:t>
            </a:r>
          </a:p>
        </p:txBody>
      </p:sp>
      <p:sp>
        <p:nvSpPr>
          <p:cNvPr id="7" name="Footnote">
            <a:extLst>
              <a:ext uri="{FF2B5EF4-FFF2-40B4-BE49-F238E27FC236}">
                <a16:creationId xmlns:a16="http://schemas.microsoft.com/office/drawing/2014/main" id="{AC05EA29-0447-0506-FB1B-E11117B0DF2E}"/>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
        <p:nvSpPr>
          <p:cNvPr id="2" name="Text Placeholder 8">
            <a:extLst>
              <a:ext uri="{FF2B5EF4-FFF2-40B4-BE49-F238E27FC236}">
                <a16:creationId xmlns:a16="http://schemas.microsoft.com/office/drawing/2014/main" id="{A1FD8182-9192-3293-3C25-613D50894B80}"/>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3" name="Text Placeholder 8">
            <a:extLst>
              <a:ext uri="{FF2B5EF4-FFF2-40B4-BE49-F238E27FC236}">
                <a16:creationId xmlns:a16="http://schemas.microsoft.com/office/drawing/2014/main" id="{DD81CAF3-1B44-C8D0-3BB0-F3DD087633FA}"/>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Tree>
    <p:extLst>
      <p:ext uri="{BB962C8B-B14F-4D97-AF65-F5344CB8AC3E}">
        <p14:creationId xmlns:p14="http://schemas.microsoft.com/office/powerpoint/2010/main" val="324583035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0">
          <p15:clr>
            <a:srgbClr val="A4A3A4"/>
          </p15:clr>
        </p15:guide>
        <p15:guide id="8" pos="1368">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36">
          <p15:clr>
            <a:srgbClr val="A4A3A4"/>
          </p15:clr>
        </p15:guide>
        <p15:guide id="14" pos="3168">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cenario five steps">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8" name="Rectangle: Top Corners Rounded 73">
            <a:extLst>
              <a:ext uri="{FF2B5EF4-FFF2-40B4-BE49-F238E27FC236}">
                <a16:creationId xmlns:a16="http://schemas.microsoft.com/office/drawing/2014/main" id="{6FDEA399-18DB-E6DC-793E-5041B1E784CA}"/>
              </a:ext>
            </a:extLst>
          </p:cNvPr>
          <p:cNvSpPr>
            <a:spLocks/>
          </p:cNvSpPr>
          <p:nvPr userDrawn="1"/>
        </p:nvSpPr>
        <p:spPr bwMode="auto">
          <a:xfrm rot="16200000" flipV="1">
            <a:off x="6107793" y="-1681313"/>
            <a:ext cx="2612241" cy="8679949"/>
          </a:xfrm>
          <a:custGeom>
            <a:avLst/>
            <a:gdLst>
              <a:gd name="connsiteX0" fmla="*/ 163683 w 2612241"/>
              <a:gd name="connsiteY0" fmla="*/ 0 h 8666696"/>
              <a:gd name="connsiteX1" fmla="*/ 2448558 w 2612241"/>
              <a:gd name="connsiteY1" fmla="*/ 0 h 8666696"/>
              <a:gd name="connsiteX2" fmla="*/ 2612241 w 2612241"/>
              <a:gd name="connsiteY2" fmla="*/ 163683 h 8666696"/>
              <a:gd name="connsiteX3" fmla="*/ 2612241 w 2612241"/>
              <a:gd name="connsiteY3" fmla="*/ 8666696 h 8666696"/>
              <a:gd name="connsiteX4" fmla="*/ 2612241 w 2612241"/>
              <a:gd name="connsiteY4" fmla="*/ 8666696 h 8666696"/>
              <a:gd name="connsiteX5" fmla="*/ 0 w 2612241"/>
              <a:gd name="connsiteY5" fmla="*/ 8666696 h 8666696"/>
              <a:gd name="connsiteX6" fmla="*/ 0 w 2612241"/>
              <a:gd name="connsiteY6" fmla="*/ 8666696 h 8666696"/>
              <a:gd name="connsiteX7" fmla="*/ 0 w 2612241"/>
              <a:gd name="connsiteY7" fmla="*/ 163683 h 8666696"/>
              <a:gd name="connsiteX8" fmla="*/ 163683 w 2612241"/>
              <a:gd name="connsiteY8" fmla="*/ 0 h 8666696"/>
              <a:gd name="connsiteX0" fmla="*/ 0 w 2612241"/>
              <a:gd name="connsiteY0" fmla="*/ 8666696 h 8758136"/>
              <a:gd name="connsiteX1" fmla="*/ 0 w 2612241"/>
              <a:gd name="connsiteY1" fmla="*/ 163683 h 8758136"/>
              <a:gd name="connsiteX2" fmla="*/ 163683 w 2612241"/>
              <a:gd name="connsiteY2" fmla="*/ 0 h 8758136"/>
              <a:gd name="connsiteX3" fmla="*/ 2448558 w 2612241"/>
              <a:gd name="connsiteY3" fmla="*/ 0 h 8758136"/>
              <a:gd name="connsiteX4" fmla="*/ 2612241 w 2612241"/>
              <a:gd name="connsiteY4" fmla="*/ 163683 h 8758136"/>
              <a:gd name="connsiteX5" fmla="*/ 2612241 w 2612241"/>
              <a:gd name="connsiteY5" fmla="*/ 8666696 h 8758136"/>
              <a:gd name="connsiteX6" fmla="*/ 2612241 w 2612241"/>
              <a:gd name="connsiteY6" fmla="*/ 8666696 h 8758136"/>
              <a:gd name="connsiteX7" fmla="*/ 0 w 2612241"/>
              <a:gd name="connsiteY7" fmla="*/ 8666696 h 8758136"/>
              <a:gd name="connsiteX8" fmla="*/ 91440 w 2612241"/>
              <a:gd name="connsiteY8" fmla="*/ 8758136 h 875813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7" fmla="*/ 0 w 2612241"/>
              <a:gd name="connsiteY7" fmla="*/ 8666696 h 8666696"/>
              <a:gd name="connsiteX0" fmla="*/ 0 w 2612241"/>
              <a:gd name="connsiteY0" fmla="*/ 8666696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 name="connsiteX0" fmla="*/ 0 w 2612241"/>
              <a:gd name="connsiteY0" fmla="*/ 8666696 h 8666696"/>
              <a:gd name="connsiteX1" fmla="*/ 2382 w 2612241"/>
              <a:gd name="connsiteY1" fmla="*/ 7817633 h 8666696"/>
              <a:gd name="connsiteX2" fmla="*/ 0 w 2612241"/>
              <a:gd name="connsiteY2" fmla="*/ 163683 h 8666696"/>
              <a:gd name="connsiteX3" fmla="*/ 163683 w 2612241"/>
              <a:gd name="connsiteY3" fmla="*/ 0 h 8666696"/>
              <a:gd name="connsiteX4" fmla="*/ 2448558 w 2612241"/>
              <a:gd name="connsiteY4" fmla="*/ 0 h 8666696"/>
              <a:gd name="connsiteX5" fmla="*/ 2612241 w 2612241"/>
              <a:gd name="connsiteY5" fmla="*/ 163683 h 8666696"/>
              <a:gd name="connsiteX6" fmla="*/ 2612241 w 2612241"/>
              <a:gd name="connsiteY6" fmla="*/ 8666696 h 8666696"/>
              <a:gd name="connsiteX7" fmla="*/ 2612241 w 2612241"/>
              <a:gd name="connsiteY7" fmla="*/ 8666696 h 8666696"/>
              <a:gd name="connsiteX0" fmla="*/ 2382 w 2612241"/>
              <a:gd name="connsiteY0" fmla="*/ 7817633 h 8666696"/>
              <a:gd name="connsiteX1" fmla="*/ 0 w 2612241"/>
              <a:gd name="connsiteY1" fmla="*/ 163683 h 8666696"/>
              <a:gd name="connsiteX2" fmla="*/ 163683 w 2612241"/>
              <a:gd name="connsiteY2" fmla="*/ 0 h 8666696"/>
              <a:gd name="connsiteX3" fmla="*/ 2448558 w 2612241"/>
              <a:gd name="connsiteY3" fmla="*/ 0 h 8666696"/>
              <a:gd name="connsiteX4" fmla="*/ 2612241 w 2612241"/>
              <a:gd name="connsiteY4" fmla="*/ 163683 h 8666696"/>
              <a:gd name="connsiteX5" fmla="*/ 2612241 w 2612241"/>
              <a:gd name="connsiteY5" fmla="*/ 8666696 h 8666696"/>
              <a:gd name="connsiteX6" fmla="*/ 2612241 w 2612241"/>
              <a:gd name="connsiteY6" fmla="*/ 8666696 h 86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241" h="8666696">
                <a:moveTo>
                  <a:pt x="2382" y="7817633"/>
                </a:moveTo>
                <a:lnTo>
                  <a:pt x="0" y="163683"/>
                </a:lnTo>
                <a:cubicBezTo>
                  <a:pt x="0" y="73283"/>
                  <a:pt x="73283" y="0"/>
                  <a:pt x="163683" y="0"/>
                </a:cubicBezTo>
                <a:lnTo>
                  <a:pt x="2448558" y="0"/>
                </a:lnTo>
                <a:cubicBezTo>
                  <a:pt x="2538958" y="0"/>
                  <a:pt x="2612241" y="73283"/>
                  <a:pt x="2612241" y="163683"/>
                </a:cubicBezTo>
                <a:lnTo>
                  <a:pt x="2612241" y="8666696"/>
                </a:lnTo>
                <a:lnTo>
                  <a:pt x="2612241" y="8666696"/>
                </a:lnTo>
              </a:path>
            </a:pathLst>
          </a:cu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7" name="Group 86">
            <a:extLst>
              <a:ext uri="{FF2B5EF4-FFF2-40B4-BE49-F238E27FC236}">
                <a16:creationId xmlns:a16="http://schemas.microsoft.com/office/drawing/2014/main" id="{DA40472D-7D94-31D5-9B70-1F1437F60342}"/>
              </a:ext>
              <a:ext uri="{C183D7F6-B498-43B3-948B-1728B52AA6E4}">
                <adec:decorative xmlns:adec="http://schemas.microsoft.com/office/drawing/2017/decorative" val="1"/>
              </a:ext>
            </a:extLst>
          </p:cNvPr>
          <p:cNvGrpSpPr/>
          <p:nvPr userDrawn="1"/>
        </p:nvGrpSpPr>
        <p:grpSpPr>
          <a:xfrm rot="5400000">
            <a:off x="11648565" y="3486389"/>
            <a:ext cx="210652" cy="210652"/>
            <a:chOff x="5214995" y="-1168400"/>
            <a:chExt cx="431800" cy="431800"/>
          </a:xfrm>
        </p:grpSpPr>
        <p:sp>
          <p:nvSpPr>
            <p:cNvPr id="88" name="Oval 87">
              <a:extLst>
                <a:ext uri="{FF2B5EF4-FFF2-40B4-BE49-F238E27FC236}">
                  <a16:creationId xmlns:a16="http://schemas.microsoft.com/office/drawing/2014/main" id="{33E7D74F-AA6E-58D6-9B3A-285D63438743}"/>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9" name="Rectangle 89">
              <a:extLst>
                <a:ext uri="{FF2B5EF4-FFF2-40B4-BE49-F238E27FC236}">
                  <a16:creationId xmlns:a16="http://schemas.microsoft.com/office/drawing/2014/main" id="{D741BEDD-0302-D041-F924-FED2F26F753C}"/>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0" name="Group 89">
            <a:extLst>
              <a:ext uri="{FF2B5EF4-FFF2-40B4-BE49-F238E27FC236}">
                <a16:creationId xmlns:a16="http://schemas.microsoft.com/office/drawing/2014/main" id="{7ECE0A2C-9275-E8D8-37D4-26EF9382F090}"/>
              </a:ext>
              <a:ext uri="{C183D7F6-B498-43B3-948B-1728B52AA6E4}">
                <adec:decorative xmlns:adec="http://schemas.microsoft.com/office/drawing/2017/decorative" val="1"/>
              </a:ext>
            </a:extLst>
          </p:cNvPr>
          <p:cNvGrpSpPr/>
          <p:nvPr userDrawn="1"/>
        </p:nvGrpSpPr>
        <p:grpSpPr>
          <a:xfrm flipH="1">
            <a:off x="7247487" y="3859456"/>
            <a:ext cx="210652" cy="210652"/>
            <a:chOff x="5214995" y="-1168400"/>
            <a:chExt cx="431800" cy="431800"/>
          </a:xfrm>
        </p:grpSpPr>
        <p:sp>
          <p:nvSpPr>
            <p:cNvPr id="91" name="Oval 90">
              <a:extLst>
                <a:ext uri="{FF2B5EF4-FFF2-40B4-BE49-F238E27FC236}">
                  <a16:creationId xmlns:a16="http://schemas.microsoft.com/office/drawing/2014/main" id="{9D2B6D01-D3C4-D4AC-FA55-BCAA6D16B124}"/>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92" name="Rectangle 89">
              <a:extLst>
                <a:ext uri="{FF2B5EF4-FFF2-40B4-BE49-F238E27FC236}">
                  <a16:creationId xmlns:a16="http://schemas.microsoft.com/office/drawing/2014/main" id="{E69E9A3D-9D75-565F-769F-9D5EAF4DE661}"/>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8" name="Step 1 Title">
            <a:extLst>
              <a:ext uri="{FF2B5EF4-FFF2-40B4-BE49-F238E27FC236}">
                <a16:creationId xmlns:a16="http://schemas.microsoft.com/office/drawing/2014/main" id="{E7C3DF1D-9756-4E60-3B60-5FC1042D732B}"/>
              </a:ext>
            </a:extLst>
          </p:cNvPr>
          <p:cNvSpPr>
            <a:spLocks noGrp="1"/>
          </p:cNvSpPr>
          <p:nvPr userDrawn="1">
            <p:ph type="body" sz="quarter" idx="61"/>
          </p:nvPr>
        </p:nvSpPr>
        <p:spPr>
          <a:xfrm>
            <a:off x="7507483"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4"/>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9" name="Step 1 Top">
            <a:extLst>
              <a:ext uri="{FF2B5EF4-FFF2-40B4-BE49-F238E27FC236}">
                <a16:creationId xmlns:a16="http://schemas.microsoft.com/office/drawing/2014/main" id="{DD4D8F41-19D0-1C40-C8A6-6751BDCBB4E6}"/>
              </a:ext>
            </a:extLst>
          </p:cNvPr>
          <p:cNvSpPr>
            <a:spLocks noGrp="1"/>
          </p:cNvSpPr>
          <p:nvPr userDrawn="1">
            <p:ph type="body" sz="quarter" idx="62"/>
          </p:nvPr>
        </p:nvSpPr>
        <p:spPr>
          <a:xfrm>
            <a:off x="7507483"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7" name="Text Placeholder 11">
            <a:extLst>
              <a:ext uri="{FF2B5EF4-FFF2-40B4-BE49-F238E27FC236}">
                <a16:creationId xmlns:a16="http://schemas.microsoft.com/office/drawing/2014/main" id="{0510E80C-A092-E34D-569F-C7503B34CDEA}"/>
              </a:ext>
            </a:extLst>
          </p:cNvPr>
          <p:cNvSpPr>
            <a:spLocks noGrp="1"/>
          </p:cNvSpPr>
          <p:nvPr>
            <p:ph type="body" sz="quarter" idx="69"/>
          </p:nvPr>
        </p:nvSpPr>
        <p:spPr>
          <a:xfrm>
            <a:off x="7507483"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35" name="Step 1 Title">
            <a:extLst>
              <a:ext uri="{FF2B5EF4-FFF2-40B4-BE49-F238E27FC236}">
                <a16:creationId xmlns:a16="http://schemas.microsoft.com/office/drawing/2014/main" id="{F3576EDF-8C4D-5381-E991-4104EFE19D8D}"/>
              </a:ext>
            </a:extLst>
          </p:cNvPr>
          <p:cNvSpPr>
            <a:spLocks noGrp="1"/>
          </p:cNvSpPr>
          <p:nvPr userDrawn="1">
            <p:ph type="body" sz="quarter" idx="58"/>
          </p:nvPr>
        </p:nvSpPr>
        <p:spPr>
          <a:xfrm>
            <a:off x="4036409" y="3725103"/>
            <a:ext cx="3161734" cy="153888"/>
          </a:xfrm>
          <a:prstGeom prst="rect">
            <a:avLst/>
          </a:prstGeom>
          <a:noFill/>
          <a:effectLst/>
        </p:spPr>
        <p:txBody>
          <a:bodyPr wrap="square" lIns="0" tIns="0" rIns="0" bIns="0" anchor="ctr" anchorCtr="0">
            <a:spAutoFit/>
          </a:bodyPr>
          <a:lstStyle>
            <a:lvl1pPr marL="114300" indent="-114300" algn="l">
              <a:buSzPct val="100000"/>
              <a:buFont typeface="+mj-lt"/>
              <a:buAutoNum type="arabicPeriod" startAt="5"/>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36" name="Step 1 Top">
            <a:extLst>
              <a:ext uri="{FF2B5EF4-FFF2-40B4-BE49-F238E27FC236}">
                <a16:creationId xmlns:a16="http://schemas.microsoft.com/office/drawing/2014/main" id="{E979A6D5-04D7-EDA1-795C-CDE631F70816}"/>
              </a:ext>
            </a:extLst>
          </p:cNvPr>
          <p:cNvSpPr>
            <a:spLocks noGrp="1"/>
          </p:cNvSpPr>
          <p:nvPr userDrawn="1">
            <p:ph type="body" sz="quarter" idx="59"/>
          </p:nvPr>
        </p:nvSpPr>
        <p:spPr>
          <a:xfrm>
            <a:off x="4036409" y="4050957"/>
            <a:ext cx="3161734"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6" name="Text Placeholder 11">
            <a:extLst>
              <a:ext uri="{FF2B5EF4-FFF2-40B4-BE49-F238E27FC236}">
                <a16:creationId xmlns:a16="http://schemas.microsoft.com/office/drawing/2014/main" id="{DACE21C0-49A4-DA91-EDBF-71FBF06125C4}"/>
              </a:ext>
            </a:extLst>
          </p:cNvPr>
          <p:cNvSpPr>
            <a:spLocks noGrp="1"/>
          </p:cNvSpPr>
          <p:nvPr>
            <p:ph type="body" sz="quarter" idx="68"/>
          </p:nvPr>
        </p:nvSpPr>
        <p:spPr>
          <a:xfrm>
            <a:off x="4036409" y="5338502"/>
            <a:ext cx="3161734"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5665719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cenario five step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94A1448-F8D7-EA0F-E466-136E038AA3F1}"/>
              </a:ext>
            </a:extLst>
          </p:cNvPr>
          <p:cNvCxnSpPr>
            <a:cxnSpLocks/>
          </p:cNvCxnSpPr>
          <p:nvPr userDrawn="1"/>
        </p:nvCxnSpPr>
        <p:spPr>
          <a:xfrm>
            <a:off x="3182889" y="1352539"/>
            <a:ext cx="8339848" cy="0"/>
          </a:xfrm>
          <a:prstGeom prst="line">
            <a:avLst/>
          </a:prstGeom>
          <a:ln w="15875" cap="flat">
            <a:gradFill flip="none" rotWithShape="1">
              <a:gsLst>
                <a:gs pos="0">
                  <a:srgbClr val="0078D4"/>
                </a:gs>
                <a:gs pos="100000">
                  <a:schemeClr val="accent3"/>
                </a:gs>
              </a:gsLst>
              <a:lin ang="1620000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C6C3234-D3F7-EB91-19FC-3FF3921A6EF7}"/>
              </a:ext>
            </a:extLst>
          </p:cNvPr>
          <p:cNvSpPr>
            <a:spLocks/>
          </p:cNvSpPr>
          <p:nvPr userDrawn="1"/>
        </p:nvSpPr>
        <p:spPr bwMode="auto">
          <a:xfrm>
            <a:off x="2179638" y="304726"/>
            <a:ext cx="4582191" cy="526298"/>
          </a:xfrm>
          <a:prstGeom prst="roundRect">
            <a:avLst/>
          </a:prstGeom>
          <a:solidFill>
            <a:srgbClr val="DDEEF8"/>
          </a:solidFill>
          <a:ln>
            <a:solidFill>
              <a:schemeClr val="bg1"/>
            </a:solidFill>
            <a:headEnd type="none" w="med" len="med"/>
            <a:tailEnd type="none" w="med" len="med"/>
          </a:ln>
          <a:effectLst>
            <a:outerShdw blurRad="254000" algn="ctr" rotWithShape="0">
              <a:schemeClr val="bg1">
                <a:lumMod val="75000"/>
                <a:alpha val="3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11480" tIns="91440" rIns="91440" bIns="9144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1200"/>
              </a:spcBef>
              <a:spcAft>
                <a:spcPts val="0"/>
              </a:spcAft>
              <a:buClrTx/>
              <a:buSzPct val="100000"/>
              <a:buFontTx/>
              <a:buNone/>
              <a:tabLst/>
              <a:defRPr/>
            </a:pPr>
            <a:endParaRPr kumimoji="0" lang="en-US" sz="18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DE489450-2B99-F45D-B0AD-1BD8CA42038B}"/>
              </a:ext>
            </a:extLst>
          </p:cNvPr>
          <p:cNvSpPr txBox="1">
            <a:spLocks/>
          </p:cNvSpPr>
          <p:nvPr userDrawn="1"/>
        </p:nvSpPr>
        <p:spPr>
          <a:xfrm>
            <a:off x="0" y="304726"/>
            <a:ext cx="2431247" cy="526298"/>
          </a:xfrm>
          <a:custGeom>
            <a:avLst/>
            <a:gdLst>
              <a:gd name="connsiteX0" fmla="*/ 1993 w 2431247"/>
              <a:gd name="connsiteY0" fmla="*/ 0 h 526298"/>
              <a:gd name="connsiteX1" fmla="*/ 2338766 w 2431247"/>
              <a:gd name="connsiteY1" fmla="*/ 0 h 526298"/>
              <a:gd name="connsiteX2" fmla="*/ 2431247 w 2431247"/>
              <a:gd name="connsiteY2" fmla="*/ 92481 h 526298"/>
              <a:gd name="connsiteX3" fmla="*/ 2431247 w 2431247"/>
              <a:gd name="connsiteY3" fmla="*/ 433817 h 526298"/>
              <a:gd name="connsiteX4" fmla="*/ 2338766 w 2431247"/>
              <a:gd name="connsiteY4" fmla="*/ 526298 h 526298"/>
              <a:gd name="connsiteX5" fmla="*/ 1993 w 2431247"/>
              <a:gd name="connsiteY5" fmla="*/ 526298 h 526298"/>
              <a:gd name="connsiteX6" fmla="*/ 0 w 2431247"/>
              <a:gd name="connsiteY6" fmla="*/ 525896 h 526298"/>
              <a:gd name="connsiteX7" fmla="*/ 0 w 2431247"/>
              <a:gd name="connsiteY7" fmla="*/ 402 h 52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1247" h="526298">
                <a:moveTo>
                  <a:pt x="1993" y="0"/>
                </a:moveTo>
                <a:lnTo>
                  <a:pt x="2338766" y="0"/>
                </a:lnTo>
                <a:cubicBezTo>
                  <a:pt x="2389842" y="0"/>
                  <a:pt x="2431247" y="41405"/>
                  <a:pt x="2431247" y="92481"/>
                </a:cubicBezTo>
                <a:lnTo>
                  <a:pt x="2431247" y="433817"/>
                </a:lnTo>
                <a:cubicBezTo>
                  <a:pt x="2431247" y="484893"/>
                  <a:pt x="2389842" y="526298"/>
                  <a:pt x="2338766" y="526298"/>
                </a:cubicBezTo>
                <a:lnTo>
                  <a:pt x="1993" y="526298"/>
                </a:lnTo>
                <a:lnTo>
                  <a:pt x="0" y="525896"/>
                </a:lnTo>
                <a:lnTo>
                  <a:pt x="0" y="402"/>
                </a:lnTo>
                <a:close/>
              </a:path>
            </a:pathLst>
          </a:custGeom>
          <a:gradFill flip="none" rotWithShape="1">
            <a:gsLst>
              <a:gs pos="35000">
                <a:srgbClr val="0078D4"/>
              </a:gs>
              <a:gs pos="0">
                <a:srgbClr val="C03BC4"/>
              </a:gs>
            </a:gsLst>
            <a:path path="circle">
              <a:fillToRect l="100000" t="100000"/>
            </a:path>
            <a:tileRect r="-100000" b="-100000"/>
          </a:gradFill>
          <a:effectLst/>
        </p:spPr>
        <p:txBody>
          <a:bodyPr vert="horz" wrap="square" lIns="310896" tIns="0" rIns="0" bIns="0" rtlCol="0" anchor="ctr" anchorCtr="0">
            <a:noAutofit/>
          </a:bodyPr>
          <a:lstStyle>
            <a:lvl1pPr marL="0" marR="0" indent="0" algn="ctr"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b="1" i="0" kern="1200" spc="0" baseline="0">
                <a:solidFill>
                  <a:srgbClr val="FFFFFF"/>
                </a:solidFill>
                <a:latin typeface="Segoe UI Semibold" panose="020B0502040204020203" pitchFamily="34" charset="0"/>
                <a:ea typeface="+mn-ea"/>
                <a:cs typeface="Segoe UI Semibold"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endParaRPr kumimoji="0" lang="en-US" sz="20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Scenario Level">
            <a:extLst>
              <a:ext uri="{FF2B5EF4-FFF2-40B4-BE49-F238E27FC236}">
                <a16:creationId xmlns:a16="http://schemas.microsoft.com/office/drawing/2014/main" id="{5C914349-B5B3-D703-EE31-78482DD3DAA9}"/>
              </a:ext>
            </a:extLst>
          </p:cNvPr>
          <p:cNvSpPr txBox="1"/>
          <p:nvPr userDrawn="1"/>
        </p:nvSpPr>
        <p:spPr>
          <a:xfrm>
            <a:off x="10895070"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Scenario level:</a:t>
            </a:r>
          </a:p>
        </p:txBody>
      </p:sp>
      <p:sp>
        <p:nvSpPr>
          <p:cNvPr id="73" name="Available with">
            <a:extLst>
              <a:ext uri="{FF2B5EF4-FFF2-40B4-BE49-F238E27FC236}">
                <a16:creationId xmlns:a16="http://schemas.microsoft.com/office/drawing/2014/main" id="{1E59605F-F04E-58C0-102B-28C6AFF01B7D}"/>
              </a:ext>
            </a:extLst>
          </p:cNvPr>
          <p:cNvSpPr txBox="1"/>
          <p:nvPr userDrawn="1"/>
        </p:nvSpPr>
        <p:spPr>
          <a:xfrm>
            <a:off x="9126798" y="358721"/>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Segoe UI Semibold"/>
                <a:ea typeface="+mn-ea"/>
                <a:cs typeface="Segoe UI Semibold" panose="020B0502040204020203" pitchFamily="34" charset="0"/>
              </a:rPr>
              <a:t>Available with:</a:t>
            </a:r>
          </a:p>
        </p:txBody>
      </p:sp>
      <p:cxnSp>
        <p:nvCxnSpPr>
          <p:cNvPr id="76" name="Straight Connector 75">
            <a:extLst>
              <a:ext uri="{FF2B5EF4-FFF2-40B4-BE49-F238E27FC236}">
                <a16:creationId xmlns:a16="http://schemas.microsoft.com/office/drawing/2014/main" id="{384F79FD-8FB8-5727-A3FB-9193B8AF441D}"/>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D8F809-3EF5-43AD-9927-8D87766BB31B}"/>
              </a:ext>
              <a:ext uri="{C183D7F6-B498-43B3-948B-1728B52AA6E4}">
                <adec:decorative xmlns:adec="http://schemas.microsoft.com/office/drawing/2017/decorative" val="1"/>
              </a:ext>
            </a:extLst>
          </p:cNvPr>
          <p:cNvGrpSpPr/>
          <p:nvPr userDrawn="1"/>
        </p:nvGrpSpPr>
        <p:grpSpPr>
          <a:xfrm>
            <a:off x="5805591" y="1247214"/>
            <a:ext cx="210652" cy="210652"/>
            <a:chOff x="5214995" y="-1168400"/>
            <a:chExt cx="431800" cy="431800"/>
          </a:xfrm>
        </p:grpSpPr>
        <p:sp>
          <p:nvSpPr>
            <p:cNvPr id="80" name="Oval 79">
              <a:extLst>
                <a:ext uri="{FF2B5EF4-FFF2-40B4-BE49-F238E27FC236}">
                  <a16:creationId xmlns:a16="http://schemas.microsoft.com/office/drawing/2014/main" id="{BD95EE76-3BB3-5D96-1162-650D8265E79B}"/>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1" name="Rectangle 89">
              <a:extLst>
                <a:ext uri="{FF2B5EF4-FFF2-40B4-BE49-F238E27FC236}">
                  <a16:creationId xmlns:a16="http://schemas.microsoft.com/office/drawing/2014/main" id="{C479534D-98FF-6F65-ECCB-79C6294552EA}"/>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82" name="Group 81">
            <a:extLst>
              <a:ext uri="{FF2B5EF4-FFF2-40B4-BE49-F238E27FC236}">
                <a16:creationId xmlns:a16="http://schemas.microsoft.com/office/drawing/2014/main" id="{4684A0D0-9EC4-FC0C-B023-76950C80DF9A}"/>
              </a:ext>
              <a:ext uri="{C183D7F6-B498-43B3-948B-1728B52AA6E4}">
                <adec:decorative xmlns:adec="http://schemas.microsoft.com/office/drawing/2017/decorative" val="1"/>
              </a:ext>
            </a:extLst>
          </p:cNvPr>
          <p:cNvGrpSpPr/>
          <p:nvPr userDrawn="1"/>
        </p:nvGrpSpPr>
        <p:grpSpPr>
          <a:xfrm>
            <a:off x="8689384" y="1247214"/>
            <a:ext cx="210652" cy="210652"/>
            <a:chOff x="5214995" y="-1168400"/>
            <a:chExt cx="431800" cy="431800"/>
          </a:xfrm>
        </p:grpSpPr>
        <p:sp>
          <p:nvSpPr>
            <p:cNvPr id="83" name="Oval 82">
              <a:extLst>
                <a:ext uri="{FF2B5EF4-FFF2-40B4-BE49-F238E27FC236}">
                  <a16:creationId xmlns:a16="http://schemas.microsoft.com/office/drawing/2014/main" id="{C82D2312-1888-7E4C-63E7-F0B9A0902E6D}"/>
                </a:ext>
              </a:extLst>
            </p:cNvPr>
            <p:cNvSpPr/>
            <p:nvPr/>
          </p:nvSpPr>
          <p:spPr bwMode="auto">
            <a:xfrm>
              <a:off x="5214995" y="-1168400"/>
              <a:ext cx="431800" cy="431800"/>
            </a:xfrm>
            <a:prstGeom prst="ellipse">
              <a:avLst/>
            </a:prstGeom>
            <a:gradFill flip="none" rotWithShape="1">
              <a:gsLst>
                <a:gs pos="60000">
                  <a:srgbClr val="0078D4"/>
                </a:gs>
                <a:gs pos="4000">
                  <a:srgbClr val="C03BC4"/>
                </a:gs>
              </a:gsLst>
              <a:path path="circle">
                <a:fillToRect l="100000" t="100000"/>
              </a:path>
              <a:tileRect r="-100000" b="-100000"/>
            </a:gradFill>
            <a:ln w="15875">
              <a:solidFill>
                <a:schemeClr val="bg1"/>
              </a:solidFill>
            </a:ln>
            <a:effectLst>
              <a:outerShdw blurRad="254000" algn="ctr" rotWithShape="0">
                <a:schemeClr val="bg1">
                  <a:lumMod val="75000"/>
                  <a:alpha val="30000"/>
                </a:schemeClr>
              </a:outerShdw>
            </a:effectLst>
          </p:spPr>
          <p:txBody>
            <a:bodyPr vert="horz" wrap="square" lIns="320040" tIns="0" rIns="0" bIns="0" rtlCol="0" anchor="ctr" anchorCtr="0">
              <a:no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2000" b="1" i="0" u="none" strike="noStrike" kern="1200" cap="none" spc="0" normalizeH="0" baseline="0" noProof="0">
                <a:ln>
                  <a:noFill/>
                </a:ln>
                <a:solidFill>
                  <a:srgbClr val="FFFFFF"/>
                </a:solidFill>
                <a:effectLst/>
                <a:uLnTx/>
                <a:uFillTx/>
                <a:latin typeface="Segoe UI Semibold"/>
                <a:ea typeface="+mn-ea"/>
                <a:cs typeface="Segoe UI Semibold" panose="020B0502040204020203" pitchFamily="34" charset="0"/>
              </a:endParaRPr>
            </a:p>
          </p:txBody>
        </p:sp>
        <p:sp>
          <p:nvSpPr>
            <p:cNvPr id="85" name="Rectangle 89">
              <a:extLst>
                <a:ext uri="{FF2B5EF4-FFF2-40B4-BE49-F238E27FC236}">
                  <a16:creationId xmlns:a16="http://schemas.microsoft.com/office/drawing/2014/main" id="{E1424AAE-0B41-949F-3E6D-9A5D7323D7DB}"/>
                </a:ext>
              </a:extLst>
            </p:cNvPr>
            <p:cNvSpPr/>
            <p:nvPr/>
          </p:nvSpPr>
          <p:spPr bwMode="auto">
            <a:xfrm rot="2700000">
              <a:off x="5334303" y="-1026795"/>
              <a:ext cx="148589" cy="148589"/>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25400" cap="rnd">
              <a:solidFill>
                <a:schemeClr val="bg1"/>
              </a:soli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0" name="Title 9">
            <a:extLst>
              <a:ext uri="{FF2B5EF4-FFF2-40B4-BE49-F238E27FC236}">
                <a16:creationId xmlns:a16="http://schemas.microsoft.com/office/drawing/2014/main" id="{37120404-23B9-B744-0816-1D0C351C9B66}"/>
              </a:ext>
            </a:extLst>
          </p:cNvPr>
          <p:cNvSpPr>
            <a:spLocks noGrp="1"/>
          </p:cNvSpPr>
          <p:nvPr>
            <p:ph type="title"/>
          </p:nvPr>
        </p:nvSpPr>
        <p:spPr>
          <a:xfrm>
            <a:off x="2492556" y="429376"/>
            <a:ext cx="4144817" cy="276999"/>
          </a:xfrm>
        </p:spPr>
        <p:txBody>
          <a:bodyPr/>
          <a:lstStyle>
            <a:lvl1pPr>
              <a:defRPr lang="en-IN" sz="1800" kern="1200" spc="-50" baseline="0" dirty="0">
                <a:solidFill>
                  <a:schemeClr val="tx1"/>
                </a:solidFill>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pPr>
            <a:r>
              <a:rPr lang="en-US" dirty="0"/>
              <a:t>Click to edit Master title style</a:t>
            </a:r>
            <a:endParaRPr lang="en-IN" dirty="0"/>
          </a:p>
        </p:txBody>
      </p:sp>
      <p:sp>
        <p:nvSpPr>
          <p:cNvPr id="5" name="Text Placeholder 70">
            <a:extLst>
              <a:ext uri="{FF2B5EF4-FFF2-40B4-BE49-F238E27FC236}">
                <a16:creationId xmlns:a16="http://schemas.microsoft.com/office/drawing/2014/main" id="{BECC6E1E-CB20-24F2-9CE6-B77C08524D07}"/>
              </a:ext>
            </a:extLst>
          </p:cNvPr>
          <p:cNvSpPr>
            <a:spLocks noGrp="1"/>
          </p:cNvSpPr>
          <p:nvPr>
            <p:ph type="body" sz="quarter" idx="33"/>
          </p:nvPr>
        </p:nvSpPr>
        <p:spPr>
          <a:xfrm>
            <a:off x="304796" y="413987"/>
            <a:ext cx="1941119" cy="307777"/>
          </a:xfrm>
        </p:spPr>
        <p:txBody>
          <a:bodyPr anchor="ctr"/>
          <a:lstStyle>
            <a:lvl1pPr marL="0" indent="0">
              <a:spcBef>
                <a:spcPts val="0"/>
              </a:spcBef>
              <a:buNone/>
              <a:defRPr sz="2000" spc="-50" baseline="0">
                <a:solidFill>
                  <a:schemeClr val="bg1"/>
                </a:solidFill>
                <a:latin typeface="+mj-lt"/>
              </a:defRPr>
            </a:lvl1pPr>
            <a:lvl2pPr marL="228600" indent="0">
              <a:buNone/>
              <a:defRPr/>
            </a:lvl2pPr>
          </a:lstStyle>
          <a:p>
            <a:pPr lvl="0"/>
            <a:r>
              <a:rPr lang="en-US"/>
              <a:t>Click to edit</a:t>
            </a:r>
          </a:p>
        </p:txBody>
      </p:sp>
      <p:sp>
        <p:nvSpPr>
          <p:cNvPr id="74" name="Licenses">
            <a:extLst>
              <a:ext uri="{FF2B5EF4-FFF2-40B4-BE49-F238E27FC236}">
                <a16:creationId xmlns:a16="http://schemas.microsoft.com/office/drawing/2014/main" id="{E442F0DF-3967-354D-A17D-A2229F6B3036}"/>
              </a:ext>
            </a:extLst>
          </p:cNvPr>
          <p:cNvSpPr>
            <a:spLocks noGrp="1"/>
          </p:cNvSpPr>
          <p:nvPr userDrawn="1">
            <p:ph type="body" sz="quarter" idx="44"/>
          </p:nvPr>
        </p:nvSpPr>
        <p:spPr>
          <a:xfrm>
            <a:off x="7149557" y="521100"/>
            <a:ext cx="2969488" cy="169277"/>
          </a:xfrm>
        </p:spPr>
        <p:txBody>
          <a:bodyPr/>
          <a:lstStyle>
            <a:lvl1pPr marL="0" indent="0" algn="r">
              <a:spcBef>
                <a:spcPts val="0"/>
              </a:spcBef>
              <a:buNone/>
              <a:defRPr sz="1100" b="1" i="0" spc="0" baseline="0">
                <a:solidFill>
                  <a:srgbClr val="C03BC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a:t>
            </a:r>
          </a:p>
        </p:txBody>
      </p:sp>
      <p:sp>
        <p:nvSpPr>
          <p:cNvPr id="72" name="Level">
            <a:extLst>
              <a:ext uri="{FF2B5EF4-FFF2-40B4-BE49-F238E27FC236}">
                <a16:creationId xmlns:a16="http://schemas.microsoft.com/office/drawing/2014/main" id="{0CD96223-5C6F-D226-0888-B8E8522B7793}"/>
              </a:ext>
            </a:extLst>
          </p:cNvPr>
          <p:cNvSpPr>
            <a:spLocks noGrp="1"/>
          </p:cNvSpPr>
          <p:nvPr userDrawn="1">
            <p:ph type="body" sz="quarter" idx="43"/>
          </p:nvPr>
        </p:nvSpPr>
        <p:spPr>
          <a:xfrm>
            <a:off x="10430351" y="521099"/>
            <a:ext cx="1456966" cy="175614"/>
          </a:xfrm>
        </p:spPr>
        <p:txBody>
          <a:bodyPr/>
          <a:lstStyle>
            <a:lvl1pPr marL="0" indent="0" algn="r">
              <a:spcBef>
                <a:spcPts val="0"/>
              </a:spcBef>
              <a:buNone/>
              <a:defRPr sz="1100" b="1" i="0" spc="0" baseline="0">
                <a:solidFill>
                  <a:srgbClr val="0078D4"/>
                </a:solidFill>
                <a:latin typeface="+mj-lt"/>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Click to edit</a:t>
            </a:r>
          </a:p>
        </p:txBody>
      </p:sp>
      <p:sp>
        <p:nvSpPr>
          <p:cNvPr id="14" name="Step 5 Top">
            <a:extLst>
              <a:ext uri="{FF2B5EF4-FFF2-40B4-BE49-F238E27FC236}">
                <a16:creationId xmlns:a16="http://schemas.microsoft.com/office/drawing/2014/main" id="{5F6FC536-93D3-A645-6321-E19971F6F7AD}"/>
              </a:ext>
            </a:extLst>
          </p:cNvPr>
          <p:cNvSpPr>
            <a:spLocks noGrp="1"/>
          </p:cNvSpPr>
          <p:nvPr>
            <p:ph type="body" sz="quarter" idx="42"/>
          </p:nvPr>
        </p:nvSpPr>
        <p:spPr>
          <a:xfrm>
            <a:off x="311388" y="1026303"/>
            <a:ext cx="2431246" cy="1131079"/>
          </a:xfrm>
        </p:spPr>
        <p:txBody>
          <a:bodyPr lIns="0" tIns="0" rIns="0" bIns="0">
            <a:noAutofit/>
          </a:bodyPr>
          <a:lstStyle>
            <a:lvl1pPr marL="0" indent="0">
              <a:spcBef>
                <a:spcPts val="0"/>
              </a:spcBef>
              <a:buNone/>
              <a:defRPr kumimoji="0" lang="en-US" sz="1050" b="0" i="0" u="none" strike="noStrike" kern="100" cap="none" normalizeH="0" baseline="0" dirty="0">
                <a:ln>
                  <a:noFill/>
                </a:ln>
                <a:solidFill>
                  <a:schemeClr val="tx1"/>
                </a:solidFill>
                <a:effectLst/>
                <a:uLnTx/>
                <a:uFillTx/>
                <a:latin typeface="+mn-lt"/>
                <a:ea typeface="Aptos" panose="020B0004020202020204" pitchFamily="34" charset="0"/>
                <a:cs typeface="Times New Roman" panose="02020603050405020304" pitchFamily="18" charset="0"/>
              </a:defRPr>
            </a:lvl1pPr>
          </a:lstStyle>
          <a:p>
            <a:pPr marL="0" marR="0" lvl="0" indent="0" algn="l" defTabSz="914400" rtl="0" eaLnBrk="1" fontAlgn="auto" latinLnBrk="0" hangingPunct="1">
              <a:spcBef>
                <a:spcPts val="0"/>
              </a:spcBef>
              <a:spcAft>
                <a:spcPts val="0"/>
              </a:spcAft>
              <a:buClrTx/>
              <a:buSzTx/>
              <a:buFontTx/>
              <a:buNone/>
              <a:tabLst/>
              <a:defRPr/>
            </a:pPr>
            <a:r>
              <a:rPr lang="en-US"/>
              <a:t>Click to edit Master text styles</a:t>
            </a:r>
          </a:p>
        </p:txBody>
      </p:sp>
      <p:sp>
        <p:nvSpPr>
          <p:cNvPr id="153" name="Text Placeholder 8">
            <a:extLst>
              <a:ext uri="{FF2B5EF4-FFF2-40B4-BE49-F238E27FC236}">
                <a16:creationId xmlns:a16="http://schemas.microsoft.com/office/drawing/2014/main" id="{20290FDF-B386-A402-3F54-8F38D89E3855}"/>
              </a:ext>
            </a:extLst>
          </p:cNvPr>
          <p:cNvSpPr>
            <a:spLocks noGrp="1"/>
          </p:cNvSpPr>
          <p:nvPr>
            <p:ph type="body" sz="quarter" idx="65"/>
          </p:nvPr>
        </p:nvSpPr>
        <p:spPr>
          <a:xfrm>
            <a:off x="320721" y="3467940"/>
            <a:ext cx="1131650" cy="219456"/>
          </a:xfrm>
          <a:prstGeom prst="roundRect">
            <a:avLst>
              <a:gd name="adj" fmla="val 50000"/>
            </a:avLst>
          </a:prstGeom>
          <a:solidFill>
            <a:srgbClr val="0078D4"/>
          </a:solidFill>
          <a:ln w="12700">
            <a:solidFill>
              <a:srgbClr val="0078D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52" name="Text Placeholder 8">
            <a:extLst>
              <a:ext uri="{FF2B5EF4-FFF2-40B4-BE49-F238E27FC236}">
                <a16:creationId xmlns:a16="http://schemas.microsoft.com/office/drawing/2014/main" id="{CC259F50-FF88-8A52-A7A2-B916E54D0007}"/>
              </a:ext>
            </a:extLst>
          </p:cNvPr>
          <p:cNvSpPr>
            <a:spLocks noGrp="1"/>
          </p:cNvSpPr>
          <p:nvPr>
            <p:ph type="body" sz="quarter" idx="64"/>
          </p:nvPr>
        </p:nvSpPr>
        <p:spPr>
          <a:xfrm>
            <a:off x="320721" y="4709762"/>
            <a:ext cx="1131651" cy="219456"/>
          </a:xfrm>
          <a:prstGeom prst="roundRect">
            <a:avLst>
              <a:gd name="adj" fmla="val 50000"/>
            </a:avLst>
          </a:prstGeom>
          <a:solidFill>
            <a:srgbClr val="C03BC4"/>
          </a:solidFill>
          <a:ln w="12700">
            <a:solidFill>
              <a:srgbClr val="C03BC4"/>
            </a:solidFill>
          </a:ln>
          <a:effectLst>
            <a:outerShdw blurRad="63500" dist="63500" dir="2700000" algn="tl" rotWithShape="0">
              <a:prstClr val="black">
                <a:alpha val="20000"/>
              </a:prstClr>
            </a:outerShdw>
          </a:effectLst>
        </p:spPr>
        <p:txBody>
          <a:bodyPr lIns="0" tIns="36576" rIns="0" bIns="36576" anchor="ctr">
            <a:noAutofit/>
          </a:bodyPr>
          <a:lstStyle>
            <a:lvl1pPr marL="0" indent="0" algn="ctr">
              <a:buNone/>
              <a:defRPr sz="900">
                <a:solidFill>
                  <a:schemeClr val="bg1"/>
                </a:solidFill>
                <a:latin typeface="+mj-lt"/>
              </a:defRPr>
            </a:lvl1pPr>
            <a:lvl2pPr marL="228600" indent="0">
              <a:buNone/>
              <a:defRPr/>
            </a:lvl2pPr>
          </a:lstStyle>
          <a:p>
            <a:pPr lvl="0"/>
            <a:r>
              <a:rPr lang="en-US"/>
              <a:t>Click to edit</a:t>
            </a:r>
          </a:p>
        </p:txBody>
      </p:sp>
      <p:sp>
        <p:nvSpPr>
          <p:cNvPr id="104" name="Step 1 Title">
            <a:extLst>
              <a:ext uri="{FF2B5EF4-FFF2-40B4-BE49-F238E27FC236}">
                <a16:creationId xmlns:a16="http://schemas.microsoft.com/office/drawing/2014/main" id="{AAECE90F-E2FD-C50D-2380-5A623E6E68CC}"/>
              </a:ext>
            </a:extLst>
          </p:cNvPr>
          <p:cNvSpPr>
            <a:spLocks noGrp="1"/>
          </p:cNvSpPr>
          <p:nvPr userDrawn="1">
            <p:ph type="body" sz="quarter" idx="47"/>
          </p:nvPr>
        </p:nvSpPr>
        <p:spPr>
          <a:xfrm>
            <a:off x="3182890"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0" name="Step 1 Top">
            <a:extLst>
              <a:ext uri="{FF2B5EF4-FFF2-40B4-BE49-F238E27FC236}">
                <a16:creationId xmlns:a16="http://schemas.microsoft.com/office/drawing/2014/main" id="{A10522D6-287E-CAF9-7877-202543AC084D}"/>
              </a:ext>
            </a:extLst>
          </p:cNvPr>
          <p:cNvSpPr>
            <a:spLocks noGrp="1"/>
          </p:cNvSpPr>
          <p:nvPr userDrawn="1">
            <p:ph type="body" sz="quarter" idx="48"/>
          </p:nvPr>
        </p:nvSpPr>
        <p:spPr>
          <a:xfrm>
            <a:off x="3182890"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102" name="Text Placeholder 11">
            <a:extLst>
              <a:ext uri="{FF2B5EF4-FFF2-40B4-BE49-F238E27FC236}">
                <a16:creationId xmlns:a16="http://schemas.microsoft.com/office/drawing/2014/main" id="{899216D1-14EF-7DC6-A6A8-3649535AF5ED}"/>
              </a:ext>
            </a:extLst>
          </p:cNvPr>
          <p:cNvSpPr>
            <a:spLocks noGrp="1"/>
          </p:cNvSpPr>
          <p:nvPr>
            <p:ph type="body" sz="quarter" idx="46"/>
          </p:nvPr>
        </p:nvSpPr>
        <p:spPr>
          <a:xfrm>
            <a:off x="3182889"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14" name="Step 1 Title">
            <a:extLst>
              <a:ext uri="{FF2B5EF4-FFF2-40B4-BE49-F238E27FC236}">
                <a16:creationId xmlns:a16="http://schemas.microsoft.com/office/drawing/2014/main" id="{AFF8CAD5-73C9-15E8-C15B-5669E59EDF22}"/>
              </a:ext>
            </a:extLst>
          </p:cNvPr>
          <p:cNvSpPr>
            <a:spLocks noGrp="1"/>
          </p:cNvSpPr>
          <p:nvPr userDrawn="1">
            <p:ph type="body" sz="quarter" idx="49"/>
          </p:nvPr>
        </p:nvSpPr>
        <p:spPr>
          <a:xfrm>
            <a:off x="6066682"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2"/>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19" name="Step 1 Top">
            <a:extLst>
              <a:ext uri="{FF2B5EF4-FFF2-40B4-BE49-F238E27FC236}">
                <a16:creationId xmlns:a16="http://schemas.microsoft.com/office/drawing/2014/main" id="{CBBB447E-62C7-3EE8-58FD-A63BA4091DC2}"/>
              </a:ext>
            </a:extLst>
          </p:cNvPr>
          <p:cNvSpPr>
            <a:spLocks noGrp="1"/>
          </p:cNvSpPr>
          <p:nvPr userDrawn="1">
            <p:ph type="body" sz="quarter" idx="50"/>
          </p:nvPr>
        </p:nvSpPr>
        <p:spPr>
          <a:xfrm>
            <a:off x="6066682"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3" name="Text Placeholder 11">
            <a:extLst>
              <a:ext uri="{FF2B5EF4-FFF2-40B4-BE49-F238E27FC236}">
                <a16:creationId xmlns:a16="http://schemas.microsoft.com/office/drawing/2014/main" id="{F6E7EFF7-AB37-8C10-0D72-C219A327442B}"/>
              </a:ext>
            </a:extLst>
          </p:cNvPr>
          <p:cNvSpPr>
            <a:spLocks noGrp="1"/>
          </p:cNvSpPr>
          <p:nvPr>
            <p:ph type="body" sz="quarter" idx="66"/>
          </p:nvPr>
        </p:nvSpPr>
        <p:spPr>
          <a:xfrm>
            <a:off x="6066682"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27" name="Step 1 Title">
            <a:extLst>
              <a:ext uri="{FF2B5EF4-FFF2-40B4-BE49-F238E27FC236}">
                <a16:creationId xmlns:a16="http://schemas.microsoft.com/office/drawing/2014/main" id="{DC3628C0-ED08-9682-4738-5B06F7C21C56}"/>
              </a:ext>
            </a:extLst>
          </p:cNvPr>
          <p:cNvSpPr>
            <a:spLocks noGrp="1"/>
          </p:cNvSpPr>
          <p:nvPr userDrawn="1">
            <p:ph type="body" sz="quarter" idx="52"/>
          </p:nvPr>
        </p:nvSpPr>
        <p:spPr>
          <a:xfrm>
            <a:off x="8950475" y="1112478"/>
            <a:ext cx="2572262" cy="153888"/>
          </a:xfrm>
          <a:prstGeom prst="rect">
            <a:avLst/>
          </a:prstGeom>
          <a:noFill/>
          <a:effectLst/>
        </p:spPr>
        <p:txBody>
          <a:bodyPr lIns="0" tIns="0" rIns="0" bIns="0" anchor="ctr" anchorCtr="0">
            <a:spAutoFit/>
          </a:bodyPr>
          <a:lstStyle>
            <a:lvl1pPr marL="114300" indent="-114300" algn="l">
              <a:buSzPct val="100000"/>
              <a:buFont typeface="+mj-lt"/>
              <a:buAutoNum type="arabicPeriod" startAt="3"/>
              <a:defRPr sz="1000" b="0" i="0">
                <a:solidFill>
                  <a:schemeClr val="tx1"/>
                </a:solidFill>
                <a:latin typeface="+mj-lt"/>
                <a:cs typeface="Segoe UI Semibold" panose="020B0502040204020203" pitchFamily="34" charset="0"/>
              </a:defRPr>
            </a:lvl1pPr>
          </a:lstStyle>
          <a:p>
            <a:pPr lvl="0"/>
            <a:r>
              <a:rPr lang="en-US"/>
              <a:t>Click to edit Master text styles</a:t>
            </a:r>
          </a:p>
        </p:txBody>
      </p:sp>
      <p:sp>
        <p:nvSpPr>
          <p:cNvPr id="128" name="Step 1 Top">
            <a:extLst>
              <a:ext uri="{FF2B5EF4-FFF2-40B4-BE49-F238E27FC236}">
                <a16:creationId xmlns:a16="http://schemas.microsoft.com/office/drawing/2014/main" id="{E91EBCF2-F3C6-3640-61AD-0C42AE3B6C92}"/>
              </a:ext>
            </a:extLst>
          </p:cNvPr>
          <p:cNvSpPr>
            <a:spLocks noGrp="1"/>
          </p:cNvSpPr>
          <p:nvPr userDrawn="1">
            <p:ph type="body" sz="quarter" idx="53"/>
          </p:nvPr>
        </p:nvSpPr>
        <p:spPr>
          <a:xfrm>
            <a:off x="8950475" y="1438715"/>
            <a:ext cx="2572262" cy="626701"/>
          </a:xfrm>
        </p:spPr>
        <p:txBody>
          <a:bodyPr lIns="0" tIns="0" rIns="0" bIns="0">
            <a:noAutofit/>
          </a:bodyPr>
          <a:lstStyle>
            <a:lvl1pPr marL="0" indent="0">
              <a:spcBef>
                <a:spcPts val="0"/>
              </a:spcBef>
              <a:buNone/>
              <a:defRPr sz="900"/>
            </a:lvl1pPr>
          </a:lstStyle>
          <a:p>
            <a:pPr lvl="0"/>
            <a:r>
              <a:rPr lang="en-US"/>
              <a:t>Click to edit Master text styles</a:t>
            </a:r>
          </a:p>
        </p:txBody>
      </p:sp>
      <p:sp>
        <p:nvSpPr>
          <p:cNvPr id="4" name="Text Placeholder 11">
            <a:extLst>
              <a:ext uri="{FF2B5EF4-FFF2-40B4-BE49-F238E27FC236}">
                <a16:creationId xmlns:a16="http://schemas.microsoft.com/office/drawing/2014/main" id="{6820393F-A448-2E4C-089D-807F9DC2A07E}"/>
              </a:ext>
            </a:extLst>
          </p:cNvPr>
          <p:cNvSpPr>
            <a:spLocks noGrp="1"/>
          </p:cNvSpPr>
          <p:nvPr>
            <p:ph type="body" sz="quarter" idx="67"/>
          </p:nvPr>
        </p:nvSpPr>
        <p:spPr>
          <a:xfrm>
            <a:off x="8950475" y="2725494"/>
            <a:ext cx="2572262" cy="712876"/>
          </a:xfrm>
          <a:prstGeom prst="roundRect">
            <a:avLst>
              <a:gd name="adj" fmla="val 9576"/>
            </a:avLst>
          </a:prstGeom>
          <a:solidFill>
            <a:schemeClr val="bg1">
              <a:lumMod val="95000"/>
              <a:alpha val="50000"/>
            </a:schemeClr>
          </a:solidFill>
        </p:spPr>
        <p:txBody>
          <a:bodyPr lIns="0" tIns="0" rIns="0" bIns="0" anchor="t">
            <a:noAutofit/>
          </a:bodyPr>
          <a:lstStyle>
            <a:lvl1pPr marL="0" indent="0">
              <a:spcBef>
                <a:spcPts val="0"/>
              </a:spcBef>
              <a:spcAft>
                <a:spcPts val="100"/>
              </a:spcAft>
              <a:buNone/>
              <a:defRPr sz="900"/>
            </a:lvl1pPr>
            <a:lvl2pPr marL="0" indent="0">
              <a:spcBef>
                <a:spcPts val="0"/>
              </a:spcBef>
              <a:spcAft>
                <a:spcPts val="200"/>
              </a:spcAft>
              <a:buNone/>
              <a:defRPr sz="900"/>
            </a:lvl2pPr>
            <a:lvl3pPr marL="0" indent="0">
              <a:spcBef>
                <a:spcPts val="0"/>
              </a:spcBef>
              <a:spcAft>
                <a:spcPts val="100"/>
              </a:spcAft>
              <a:buNone/>
              <a:defRPr sz="900">
                <a:latin typeface="+mj-lt"/>
              </a:defRPr>
            </a:lvl3pPr>
            <a:lvl4pPr marL="0" indent="0" algn="l">
              <a:buNone/>
              <a:defRPr sz="900">
                <a:latin typeface="+mj-lt"/>
              </a:defRPr>
            </a:lvl4pPr>
            <a:lvl5pPr>
              <a:defRPr/>
            </a:lvl5pPr>
          </a:lstStyle>
          <a:p>
            <a:pPr lvl="0"/>
            <a:r>
              <a:rPr lang="en-US" dirty="0"/>
              <a:t>Click to edit Master text styles</a:t>
            </a:r>
          </a:p>
          <a:p>
            <a:pPr lvl="3"/>
            <a:r>
              <a:rPr lang="en-US" dirty="0"/>
              <a:t>Level 2</a:t>
            </a:r>
          </a:p>
        </p:txBody>
      </p:sp>
      <p:sp>
        <p:nvSpPr>
          <p:cNvPr id="145" name="Footnote">
            <a:extLst>
              <a:ext uri="{FF2B5EF4-FFF2-40B4-BE49-F238E27FC236}">
                <a16:creationId xmlns:a16="http://schemas.microsoft.com/office/drawing/2014/main" id="{EFC765AC-7584-A8D3-1059-43D998733533}"/>
              </a:ext>
            </a:extLst>
          </p:cNvPr>
          <p:cNvSpPr txBox="1">
            <a:spLocks/>
          </p:cNvSpPr>
          <p:nvPr userDrawn="1"/>
        </p:nvSpPr>
        <p:spPr>
          <a:xfrm>
            <a:off x="320040" y="6309360"/>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1</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or the Microsoft 365 Copilot Chat mobile app and set toggle to “Web”.</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2</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Access M365 Copilot Chat at </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hlinkClick r:id="rId2"/>
              </a:rPr>
              <a:t>m365copilot.com</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 the Microsoft 365 Copilot Chat mobile app, or the M365 Copilot Chat app in Teams, and set toggle to “Work”.</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30000" noProof="0" dirty="0">
                <a:ln>
                  <a:noFill/>
                </a:ln>
                <a:solidFill>
                  <a:srgbClr val="000000"/>
                </a:solidFill>
                <a:effectLst/>
                <a:uLnTx/>
                <a:uFillTx/>
                <a:latin typeface="Segoe UI"/>
                <a:ea typeface="+mn-ea"/>
                <a:cs typeface="Segoe UI" panose="020B0502040204020203" pitchFamily="34" charset="0"/>
              </a:rPr>
              <a:t>3</a:t>
            </a: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AI Agents allow Copilot to access your organization-specific apps. In the past this would have required an API call to get data from a system of record.</a:t>
            </a:r>
          </a:p>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38783479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8">
          <p15:clr>
            <a:srgbClr val="A4A3A4"/>
          </p15:clr>
        </p15:guide>
        <p15:guide id="11" pos="2150">
          <p15:clr>
            <a:srgbClr val="A4A3A4"/>
          </p15:clr>
        </p15:guide>
        <p15:guide id="12" pos="2561">
          <p15:clr>
            <a:srgbClr val="A4A3A4"/>
          </p15:clr>
        </p15:guide>
        <p15:guide id="13" pos="2760">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4">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888">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907" r:id="rId3"/>
    <p:sldLayoutId id="2147483835" r:id="rId4"/>
    <p:sldLayoutId id="2147483675" r:id="rId5"/>
    <p:sldLayoutId id="2147483676" r:id="rId6"/>
    <p:sldLayoutId id="2147483909" r:id="rId7"/>
    <p:sldLayoutId id="2147483908" r:id="rId8"/>
    <p:sldLayoutId id="2147483911" r:id="rId9"/>
    <p:sldLayoutId id="2147483816" r:id="rId1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hyperlink" Target="https://news.microsoft.com/source/2024/05/09/leading-ai-transformation-moodys-drives-pragmatic-ai-innovation-to-help-employees-and-customers-around-the-world/?msockid=35e352f64bd26356216b41214fd26d9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9.png"/><Relationship Id="rId3" Type="http://schemas.openxmlformats.org/officeDocument/2006/relationships/notesSlide" Target="../notesSlides/notesSlide5.xml"/><Relationship Id="rId7" Type="http://schemas.openxmlformats.org/officeDocument/2006/relationships/image" Target="../media/image34.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s://youtu.be/NMs0lZBSZJE" TargetMode="External"/><Relationship Id="rId11" Type="http://schemas.openxmlformats.org/officeDocument/2006/relationships/image" Target="../media/image38.png"/><Relationship Id="rId5" Type="http://schemas.openxmlformats.org/officeDocument/2006/relationships/image" Target="../media/image33.emf"/><Relationship Id="rId10" Type="http://schemas.openxmlformats.org/officeDocument/2006/relationships/image" Target="../media/image37.svg"/><Relationship Id="rId4" Type="http://schemas.openxmlformats.org/officeDocument/2006/relationships/oleObject" Target="../embeddings/oleObject1.bin"/><Relationship Id="rId9" Type="http://schemas.openxmlformats.org/officeDocument/2006/relationships/image" Target="../media/image36.png"/><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6.xml"/><Relationship Id="rId7" Type="http://schemas.openxmlformats.org/officeDocument/2006/relationships/image" Target="../media/image35.svg"/><Relationship Id="rId12" Type="http://schemas.openxmlformats.org/officeDocument/2006/relationships/image" Target="../media/image39.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34.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3.emf"/><Relationship Id="rId10" Type="http://schemas.openxmlformats.org/officeDocument/2006/relationships/image" Target="../media/image40.png"/><Relationship Id="rId4" Type="http://schemas.openxmlformats.org/officeDocument/2006/relationships/oleObject" Target="../embeddings/oleObject2.bin"/><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notesSlide" Target="../notesSlides/notesSlide7.xml"/><Relationship Id="rId7" Type="http://schemas.openxmlformats.org/officeDocument/2006/relationships/image" Target="../media/image42.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1.png"/><Relationship Id="rId11" Type="http://schemas.openxmlformats.org/officeDocument/2006/relationships/image" Target="../media/image37.svg"/><Relationship Id="rId5" Type="http://schemas.openxmlformats.org/officeDocument/2006/relationships/image" Target="../media/image33.emf"/><Relationship Id="rId10" Type="http://schemas.openxmlformats.org/officeDocument/2006/relationships/image" Target="../media/image36.png"/><Relationship Id="rId4" Type="http://schemas.openxmlformats.org/officeDocument/2006/relationships/oleObject" Target="../embeddings/oleObject3.bin"/><Relationship Id="rId9" Type="http://schemas.openxmlformats.org/officeDocument/2006/relationships/image" Target="../media/image35.svg"/><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7.svg"/><Relationship Id="rId2" Type="http://schemas.openxmlformats.org/officeDocument/2006/relationships/slideLayout" Target="../slideLayouts/slideLayout7.xml"/><Relationship Id="rId16" Type="http://schemas.openxmlformats.org/officeDocument/2006/relationships/image" Target="../media/image46.png"/><Relationship Id="rId1" Type="http://schemas.openxmlformats.org/officeDocument/2006/relationships/tags" Target="../tags/tag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emf"/><Relationship Id="rId15" Type="http://schemas.openxmlformats.org/officeDocument/2006/relationships/image" Target="../media/image45.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oleObject" Target="../embeddings/oleObject4.bin"/><Relationship Id="rId9" Type="http://schemas.openxmlformats.org/officeDocument/2006/relationships/image" Target="../media/image37.svg"/><Relationship Id="rId1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notesSlide" Target="../notesSlides/notesSlide9.xml"/><Relationship Id="rId7" Type="http://schemas.openxmlformats.org/officeDocument/2006/relationships/image" Target="../media/image34.png"/><Relationship Id="rId12"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hyperlink" Target="https://youtu.be/PfNycVCmZCY" TargetMode="External"/><Relationship Id="rId11" Type="http://schemas.openxmlformats.org/officeDocument/2006/relationships/image" Target="../media/image48.png"/><Relationship Id="rId5" Type="http://schemas.openxmlformats.org/officeDocument/2006/relationships/image" Target="../media/image33.emf"/><Relationship Id="rId10" Type="http://schemas.openxmlformats.org/officeDocument/2006/relationships/image" Target="../media/image37.svg"/><Relationship Id="rId4" Type="http://schemas.openxmlformats.org/officeDocument/2006/relationships/oleObject" Target="../embeddings/oleObject5.bin"/><Relationship Id="rId9" Type="http://schemas.openxmlformats.org/officeDocument/2006/relationships/image" Target="../media/image36.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hyperlink" Target="https://copilot.cloud.microsoft/prompts/512080ee-1449-491b-be3f-8eae09e966d3?ocid=CopilotLab_Web_SS_CopyLink" TargetMode="External"/><Relationship Id="rId13" Type="http://schemas.openxmlformats.org/officeDocument/2006/relationships/image" Target="../media/image36.png"/><Relationship Id="rId3" Type="http://schemas.openxmlformats.org/officeDocument/2006/relationships/oleObject" Target="../embeddings/oleObject6.bin"/><Relationship Id="rId7" Type="http://schemas.openxmlformats.org/officeDocument/2006/relationships/hyperlink" Target="https://copilot.cloud.microsoft/prompts/7798882a-122e-4991-9a18-a9de0f65834e?ocid=CopilotLab_Web_SS_CopyLink" TargetMode="External"/><Relationship Id="rId12" Type="http://schemas.openxmlformats.org/officeDocument/2006/relationships/image" Target="../media/image35.svg"/><Relationship Id="rId2" Type="http://schemas.openxmlformats.org/officeDocument/2006/relationships/slideLayout" Target="../slideLayouts/slideLayout7.xml"/><Relationship Id="rId16" Type="http://schemas.openxmlformats.org/officeDocument/2006/relationships/image" Target="../media/image39.png"/><Relationship Id="rId1" Type="http://schemas.openxmlformats.org/officeDocument/2006/relationships/tags" Target="../tags/tag6.xml"/><Relationship Id="rId6" Type="http://schemas.openxmlformats.org/officeDocument/2006/relationships/hyperlink" Target="https://copilot.cloud.microsoft/prompts/b7fb93d2-495b-4c08-8b37-9f682e734132?ocid=CopilotLab_Web_SS_CopyLink" TargetMode="External"/><Relationship Id="rId11" Type="http://schemas.openxmlformats.org/officeDocument/2006/relationships/image" Target="../media/image34.png"/><Relationship Id="rId5" Type="http://schemas.openxmlformats.org/officeDocument/2006/relationships/hyperlink" Target="https://copilot.cloud.microsoft/prompts/c5634f06-81de-4d56-9b36-d86ad640554e?ocid=CopilotLab_Web_SS_CopyLink" TargetMode="External"/><Relationship Id="rId1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hyperlink" Target="https://copilot.cloud.microsoft/prompts/dcee97b5-d196-45b8-9aa9-3705298be355?ocid=CopilotLab_Web_SS_CopyLink" TargetMode="External"/><Relationship Id="rId4" Type="http://schemas.openxmlformats.org/officeDocument/2006/relationships/image" Target="../media/image33.emf"/><Relationship Id="rId9" Type="http://schemas.openxmlformats.org/officeDocument/2006/relationships/hyperlink" Target="https://copilot.cloud.microsoft/prompts/5d1e1408-7c71-4385-8435-633579d4027b?ocid=CopilotLab_Web_SS_CopyLink" TargetMode="External"/><Relationship Id="rId14" Type="http://schemas.openxmlformats.org/officeDocument/2006/relationships/image" Target="../media/image37.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9.png"/><Relationship Id="rId3" Type="http://schemas.openxmlformats.org/officeDocument/2006/relationships/notesSlide" Target="../notesSlides/notesSlide10.xml"/><Relationship Id="rId7" Type="http://schemas.openxmlformats.org/officeDocument/2006/relationships/image" Target="../media/image34.png"/><Relationship Id="rId12"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s://youtu.be/xZ1NIPp0M5Q" TargetMode="External"/><Relationship Id="rId11" Type="http://schemas.openxmlformats.org/officeDocument/2006/relationships/image" Target="../media/image48.png"/><Relationship Id="rId5" Type="http://schemas.openxmlformats.org/officeDocument/2006/relationships/image" Target="../media/image33.emf"/><Relationship Id="rId10" Type="http://schemas.openxmlformats.org/officeDocument/2006/relationships/image" Target="../media/image37.svg"/><Relationship Id="rId4" Type="http://schemas.openxmlformats.org/officeDocument/2006/relationships/oleObject" Target="../embeddings/oleObject7.bin"/><Relationship Id="rId9" Type="http://schemas.openxmlformats.org/officeDocument/2006/relationships/image" Target="../media/image36.png"/><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notesSlide" Target="../notesSlides/notesSlide11.xml"/><Relationship Id="rId7" Type="http://schemas.openxmlformats.org/officeDocument/2006/relationships/image" Target="../media/image35.svg"/><Relationship Id="rId12"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4.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3.emf"/><Relationship Id="rId15" Type="http://schemas.openxmlformats.org/officeDocument/2006/relationships/image" Target="../media/image45.svg"/><Relationship Id="rId10" Type="http://schemas.openxmlformats.org/officeDocument/2006/relationships/image" Target="../media/image42.png"/><Relationship Id="rId4" Type="http://schemas.openxmlformats.org/officeDocument/2006/relationships/oleObject" Target="../embeddings/oleObject8.bin"/><Relationship Id="rId9" Type="http://schemas.openxmlformats.org/officeDocument/2006/relationships/image" Target="../media/image37.sv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9.bin"/><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34.pn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hyperlink" Target="https://learn.microsoft.com/en-us/microsoft-copilot-studio/template-fin-insights" TargetMode="External"/><Relationship Id="rId10" Type="http://schemas.openxmlformats.org/officeDocument/2006/relationships/hyperlink" Target="https://learn-video.azurefd.net/vod/player?id=132520ac-bf9d-44dc-b4dc-5482729d0e7f" TargetMode="External"/><Relationship Id="rId4" Type="http://schemas.openxmlformats.org/officeDocument/2006/relationships/image" Target="../media/image33.emf"/><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hyperlink" Target="https://aka.ms/prompts"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10.bin"/><Relationship Id="rId7" Type="http://schemas.openxmlformats.org/officeDocument/2006/relationships/image" Target="../media/image35.sv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34.png"/><Relationship Id="rId11" Type="http://schemas.openxmlformats.org/officeDocument/2006/relationships/hyperlink" Target="https://www.youtube.com/embed/ZJ0Or9zsqGE?si=GBbnQUacv1GNVncq" TargetMode="External"/><Relationship Id="rId5" Type="http://schemas.openxmlformats.org/officeDocument/2006/relationships/hyperlink" Target="https://learn.microsoft.com/en-us/industry/financial-services/meeting-prep/meeting-prep" TargetMode="External"/><Relationship Id="rId10" Type="http://schemas.openxmlformats.org/officeDocument/2006/relationships/image" Target="../media/image42.png"/><Relationship Id="rId4" Type="http://schemas.openxmlformats.org/officeDocument/2006/relationships/image" Target="../media/image33.emf"/><Relationship Id="rId9"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12.xml"/><Relationship Id="rId7" Type="http://schemas.openxmlformats.org/officeDocument/2006/relationships/image" Target="../media/image35.sv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34.png"/><Relationship Id="rId11" Type="http://schemas.openxmlformats.org/officeDocument/2006/relationships/image" Target="../media/image40.png"/><Relationship Id="rId5" Type="http://schemas.openxmlformats.org/officeDocument/2006/relationships/image" Target="../media/image33.emf"/><Relationship Id="rId10" Type="http://schemas.openxmlformats.org/officeDocument/2006/relationships/image" Target="../media/image42.png"/><Relationship Id="rId4" Type="http://schemas.openxmlformats.org/officeDocument/2006/relationships/oleObject" Target="../embeddings/oleObject11.bin"/><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8.png"/><Relationship Id="rId17" Type="http://schemas.openxmlformats.org/officeDocument/2006/relationships/image" Target="../media/image62.png"/><Relationship Id="rId2" Type="http://schemas.openxmlformats.org/officeDocument/2006/relationships/image" Target="../media/image49.png"/><Relationship Id="rId16" Type="http://schemas.openxmlformats.org/officeDocument/2006/relationships/image" Target="../media/image61.png"/><Relationship Id="rId1" Type="http://schemas.openxmlformats.org/officeDocument/2006/relationships/slideLayout" Target="../slideLayouts/slideLayout10.xml"/><Relationship Id="rId6" Type="http://schemas.openxmlformats.org/officeDocument/2006/relationships/image" Target="../media/image53.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52.png"/><Relationship Id="rId15" Type="http://schemas.openxmlformats.org/officeDocument/2006/relationships/hyperlink" Target="https://support.microsoft.com/en-us/copilot-powerpoint" TargetMode="External"/><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9.xml"/><Relationship Id="rId18" Type="http://schemas.microsoft.com/office/2007/relationships/hdphoto" Target="../media/hdphoto2.wdp"/><Relationship Id="rId3" Type="http://schemas.openxmlformats.org/officeDocument/2006/relationships/slide" Target="slide16.xml"/><Relationship Id="rId7" Type="http://schemas.openxmlformats.org/officeDocument/2006/relationships/slide" Target="slide20.xml"/><Relationship Id="rId12" Type="http://schemas.openxmlformats.org/officeDocument/2006/relationships/slide" Target="slide18.xml"/><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slide" Target="slide17.xml"/><Relationship Id="rId11" Type="http://schemas.openxmlformats.org/officeDocument/2006/relationships/slide" Target="slide21.xml"/><Relationship Id="rId5" Type="http://schemas.openxmlformats.org/officeDocument/2006/relationships/slide" Target="slide15.xml"/><Relationship Id="rId15" Type="http://schemas.openxmlformats.org/officeDocument/2006/relationships/image" Target="../media/image23.jpeg"/><Relationship Id="rId10" Type="http://schemas.openxmlformats.org/officeDocument/2006/relationships/slide" Target="slide12.xml"/><Relationship Id="rId4" Type="http://schemas.openxmlformats.org/officeDocument/2006/relationships/slide" Target="slide11.xml"/><Relationship Id="rId9" Type="http://schemas.openxmlformats.org/officeDocument/2006/relationships/slide" Target="slide14.xml"/><Relationship Id="rId1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hyperlink" Target="https://www.microsoft.com/en/customers/story/1715820133841482699-ally-azure-banking-en-united-states" TargetMode="External"/><Relationship Id="rId13" Type="http://schemas.openxmlformats.org/officeDocument/2006/relationships/hyperlink" Target="https://www.microsoft.com/en/customers/story/1795836141096013038-virgin-money-dynamics-365-customer-service-banking-and-capital-markets-en-united-kingdom" TargetMode="External"/><Relationship Id="rId3" Type="http://schemas.openxmlformats.org/officeDocument/2006/relationships/slide" Target="slide11.xml"/><Relationship Id="rId7" Type="http://schemas.openxmlformats.org/officeDocument/2006/relationships/image" Target="../media/image26.jpeg"/><Relationship Id="rId12" Type="http://schemas.openxmlformats.org/officeDocument/2006/relationships/image" Target="../media/image28.jpeg"/><Relationship Id="rId2" Type="http://schemas.openxmlformats.org/officeDocument/2006/relationships/slide" Target="slide16.xml"/><Relationship Id="rId1" Type="http://schemas.openxmlformats.org/officeDocument/2006/relationships/slideLayout" Target="../slideLayouts/slideLayout4.xml"/><Relationship Id="rId6" Type="http://schemas.openxmlformats.org/officeDocument/2006/relationships/slide" Target="slide20.xml"/><Relationship Id="rId11" Type="http://schemas.openxmlformats.org/officeDocument/2006/relationships/hyperlink" Target="https://www.microsoft.com/en/customers/story/1777785808385732889-investec-microsoft-teams-banking-and-capital-markets-en-united-kingdom" TargetMode="External"/><Relationship Id="rId5" Type="http://schemas.openxmlformats.org/officeDocument/2006/relationships/slide" Target="slide17.xml"/><Relationship Id="rId10" Type="http://schemas.openxmlformats.org/officeDocument/2006/relationships/image" Target="../media/image27.jpeg"/><Relationship Id="rId4" Type="http://schemas.openxmlformats.org/officeDocument/2006/relationships/slide" Target="slide15.xml"/><Relationship Id="rId9" Type="http://schemas.openxmlformats.org/officeDocument/2006/relationships/hyperlink" Target="https://www.microsoft.com/en/customers/story/1741559204804365124-groupama-azure-openai-service-banking-en-france" TargetMode="External"/><Relationship Id="rId1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 Target="slide14.xml"/><Relationship Id="rId7" Type="http://schemas.openxmlformats.org/officeDocument/2006/relationships/image" Target="../media/image30.jpeg"/><Relationship Id="rId2" Type="http://schemas.openxmlformats.org/officeDocument/2006/relationships/slide" Target="slide13.xml"/><Relationship Id="rId1" Type="http://schemas.openxmlformats.org/officeDocument/2006/relationships/slideLayout" Target="../slideLayouts/slideLayout4.xml"/><Relationship Id="rId6" Type="http://schemas.openxmlformats.org/officeDocument/2006/relationships/hyperlink" Target="https://www.microsoft.com/en/customers/story/1653127518144887835-symphonyai-partner-professional-services-azure" TargetMode="External"/><Relationship Id="rId5" Type="http://schemas.openxmlformats.org/officeDocument/2006/relationships/slide" Target="slide21.xml"/><Relationship Id="rId4" Type="http://schemas.openxmlformats.org/officeDocument/2006/relationships/slide" Target="slide12.xml"/><Relationship Id="rId9" Type="http://schemas.openxmlformats.org/officeDocument/2006/relationships/hyperlink" Target="https://www.microsoft.com/en/customers/story/1760377839901581759-axa-gie-azure-insurance-en-fra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588263" y="2917984"/>
            <a:ext cx="4607851" cy="615553"/>
          </a:xfrm>
        </p:spPr>
        <p:txBody>
          <a:bodyPr/>
          <a:lstStyle/>
          <a:p>
            <a:r>
              <a:rPr lang="en-US" sz="4400" noProof="0" dirty="0">
                <a:gradFill>
                  <a:gsLst>
                    <a:gs pos="0">
                      <a:schemeClr val="tx1"/>
                    </a:gs>
                    <a:gs pos="100000">
                      <a:schemeClr val="tx1"/>
                    </a:gs>
                  </a:gsLst>
                  <a:lin ang="5400000" scaled="1"/>
                </a:gradFill>
                <a:cs typeface="Segoe UI"/>
              </a:rPr>
              <a:t>Microsoft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582042" y="3962400"/>
            <a:ext cx="7752752" cy="307777"/>
          </a:xfrm>
        </p:spPr>
        <p:txBody>
          <a:bodyPr vert="horz" wrap="square" lIns="0" tIns="0" rIns="0" bIns="0" rtlCol="0" anchor="t">
            <a:spAutoFit/>
          </a:bodyPr>
          <a:lstStyle/>
          <a:p>
            <a:r>
              <a:rPr lang="en-US" sz="2000" noProof="0" dirty="0">
                <a:gradFill>
                  <a:gsLst>
                    <a:gs pos="0">
                      <a:schemeClr val="tx1"/>
                    </a:gs>
                    <a:gs pos="100000">
                      <a:schemeClr val="tx1"/>
                    </a:gs>
                  </a:gsLst>
                  <a:lin ang="5400000" scaled="1"/>
                </a:gradFill>
                <a:cs typeface="Segoe UI"/>
              </a:rPr>
              <a:t>Discover industry and role-based use cases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62929-09E0-8648-2F1E-0A3B80456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3ADD7-7696-23F4-0251-AF4CECE4A68E}"/>
              </a:ext>
            </a:extLst>
          </p:cNvPr>
          <p:cNvSpPr>
            <a:spLocks noGrp="1"/>
          </p:cNvSpPr>
          <p:nvPr>
            <p:ph type="title"/>
          </p:nvPr>
        </p:nvSpPr>
        <p:spPr>
          <a:xfrm>
            <a:off x="588263" y="457200"/>
            <a:ext cx="11018520" cy="430887"/>
          </a:xfrm>
        </p:spPr>
        <p:txBody>
          <a:bodyPr/>
          <a:lstStyle/>
          <a:p>
            <a:r>
              <a:rPr lang="en-US" sz="2800" noProof="0" dirty="0"/>
              <a:t>Improve data analysis and usage</a:t>
            </a:r>
          </a:p>
        </p:txBody>
      </p:sp>
      <p:sp>
        <p:nvSpPr>
          <p:cNvPr id="3" name="Rounded Rectangle 53">
            <a:extLst>
              <a:ext uri="{FF2B5EF4-FFF2-40B4-BE49-F238E27FC236}">
                <a16:creationId xmlns:a16="http://schemas.microsoft.com/office/drawing/2014/main" id="{FD94E334-20C8-0E05-C8C9-067CBA8427C1}"/>
              </a:ext>
            </a:extLst>
          </p:cNvPr>
          <p:cNvSpPr>
            <a:spLocks/>
          </p:cNvSpPr>
          <p:nvPr/>
        </p:nvSpPr>
        <p:spPr bwMode="auto">
          <a:xfrm>
            <a:off x="588263" y="1508572"/>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582780">
              <a:spcBef>
                <a:spcPct val="0"/>
              </a:spcBef>
              <a:spcAft>
                <a:spcPts val="300"/>
              </a:spcAft>
            </a:pPr>
            <a:r>
              <a:rPr lang="en-US" sz="1200" dirty="0">
                <a:solidFill>
                  <a:srgbClr val="000000"/>
                </a:solidFill>
                <a:latin typeface="Segoe UI"/>
                <a:cs typeface="Segoe UI Semilight"/>
              </a:rPr>
              <a:t>AI is revolutionizing data analysis in financial services by enabling firms to process and extract insights from vast and diverse data sources with unprecedented speed and accuracy. By leveraging AI, institutions can analyze large volumes of financial reports, media articles, earnings call transcripts, and sentiment data to generate concise, accurate summaries that highlight key trends and risks. This capability not only enhances decision-making for analysts, portfolio managers, and executives but also ensures that critical information is surfaced in real time, reducing the time spent on manual research and improving the overall agility and responsiveness of financial organizations.</a:t>
            </a:r>
          </a:p>
        </p:txBody>
      </p:sp>
      <p:sp>
        <p:nvSpPr>
          <p:cNvPr id="7" name="Rectangle: Top Corners Rounded 6">
            <a:extLst>
              <a:ext uri="{FF2B5EF4-FFF2-40B4-BE49-F238E27FC236}">
                <a16:creationId xmlns:a16="http://schemas.microsoft.com/office/drawing/2014/main" id="{E56512E9-B1A5-C097-9C33-585FD7A581E7}"/>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10" name="Table 9">
            <a:extLst>
              <a:ext uri="{FF2B5EF4-FFF2-40B4-BE49-F238E27FC236}">
                <a16:creationId xmlns:a16="http://schemas.microsoft.com/office/drawing/2014/main" id="{F71AFD91-2DCF-2982-2DFB-3F0479C6FCF1}"/>
              </a:ext>
            </a:extLst>
          </p:cNvPr>
          <p:cNvGraphicFramePr>
            <a:graphicFrameLocks noGrp="1"/>
          </p:cNvGraphicFramePr>
          <p:nvPr>
            <p:extLst>
              <p:ext uri="{D42A27DB-BD31-4B8C-83A1-F6EECF244321}">
                <p14:modId xmlns:p14="http://schemas.microsoft.com/office/powerpoint/2010/main" val="1273082244"/>
              </p:ext>
            </p:extLst>
          </p:nvPr>
        </p:nvGraphicFramePr>
        <p:xfrm>
          <a:off x="5185591" y="2994615"/>
          <a:ext cx="6338635" cy="238368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marL="0" algn="l" defTabSz="932742" rtl="0" eaLnBrk="1" latinLnBrk="0" hangingPunct="1">
                        <a:lnSpc>
                          <a:spcPct val="100000"/>
                        </a:lnSpc>
                      </a:pPr>
                      <a:r>
                        <a:rPr lang="en-US" sz="1000" b="0" kern="1200" spc="0" noProof="0" dirty="0">
                          <a:solidFill>
                            <a:schemeClr val="accent3"/>
                          </a:solidFill>
                          <a:latin typeface="+mj-lt"/>
                          <a:ea typeface="+mn-ea"/>
                          <a:cs typeface="+mn-cs"/>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ct val="100000"/>
                        </a:lnSpc>
                      </a:pPr>
                      <a:r>
                        <a:rPr lang="en-US" sz="1000" b="0" kern="1200" spc="0" noProof="0">
                          <a:solidFill>
                            <a:schemeClr val="accent3"/>
                          </a:solidFill>
                          <a:latin typeface="+mj-lt"/>
                          <a:ea typeface="+mn-ea"/>
                          <a:cs typeface="+mn-cs"/>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2" action="ppaction://hlinksldjump"/>
                        </a:rPr>
                        <a:t>Capital markets - Produce daily market reports</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3" action="ppaction://hlinksldjump"/>
                        </a:rPr>
                        <a:t>Capital Markets - Conduct company research</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11" name="Rectangle: Top Corners Rounded 10">
            <a:extLst>
              <a:ext uri="{FF2B5EF4-FFF2-40B4-BE49-F238E27FC236}">
                <a16:creationId xmlns:a16="http://schemas.microsoft.com/office/drawing/2014/main" id="{B035FEF5-7A13-BEBA-4311-C07A69BCE251}"/>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17" name="Rectangle: Top Corners Rounded 16">
            <a:extLst>
              <a:ext uri="{FF2B5EF4-FFF2-40B4-BE49-F238E27FC236}">
                <a16:creationId xmlns:a16="http://schemas.microsoft.com/office/drawing/2014/main" id="{80E51F7A-FF72-7BBF-AAA0-E0537E6C75AB}"/>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18" name="Rectangle: Top Corners Rounded 17">
            <a:extLst>
              <a:ext uri="{FF2B5EF4-FFF2-40B4-BE49-F238E27FC236}">
                <a16:creationId xmlns:a16="http://schemas.microsoft.com/office/drawing/2014/main" id="{52B7E6D8-7FFD-A36F-DDE3-37F598F366B3}"/>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9" name="TextBox 18">
            <a:extLst>
              <a:ext uri="{FF2B5EF4-FFF2-40B4-BE49-F238E27FC236}">
                <a16:creationId xmlns:a16="http://schemas.microsoft.com/office/drawing/2014/main" id="{7E19EB93-C761-1CBB-8205-69C70162CF72}"/>
              </a:ext>
            </a:extLst>
          </p:cNvPr>
          <p:cNvSpPr txBox="1"/>
          <p:nvPr/>
        </p:nvSpPr>
        <p:spPr>
          <a:xfrm>
            <a:off x="503230" y="5120712"/>
            <a:ext cx="1941795" cy="82330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srgbClr val="000000"/>
                </a:solidFill>
                <a:effectLst/>
                <a:uLnTx/>
                <a:uFillTx/>
                <a:latin typeface="Segoe UI"/>
                <a:ea typeface="+mn-ea"/>
                <a:cs typeface="Segoe UI"/>
              </a:rPr>
              <a:t>Opex</a:t>
            </a:r>
            <a:r>
              <a:rPr kumimoji="0" lang="en-US" sz="1000" b="0" i="0" u="none" strike="noStrike" kern="1200" cap="none" spc="0" normalizeH="0" baseline="0" noProof="0" dirty="0">
                <a:ln>
                  <a:noFill/>
                </a:ln>
                <a:solidFill>
                  <a:srgbClr val="000000"/>
                </a:solidFill>
                <a:effectLst/>
                <a:uLnTx/>
                <a:uFillTx/>
                <a:latin typeface="Segoe UI"/>
                <a:ea typeface="+mn-ea"/>
                <a:cs typeface="Segoe UI"/>
              </a:rPr>
              <a:t> % of revenue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Increase client retention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1DB0B3D1-6024-0F0B-85A9-4D54A4DFED00}"/>
              </a:ext>
            </a:extLst>
          </p:cNvPr>
          <p:cNvSpPr txBox="1"/>
          <p:nvPr/>
        </p:nvSpPr>
        <p:spPr>
          <a:xfrm>
            <a:off x="2837229" y="5120712"/>
            <a:ext cx="1856763" cy="82330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Analyst</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Researcher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Traders</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Chief Data Officer</a:t>
            </a: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21" name="Rectangle: Top Corners Rounded 20">
            <a:extLst>
              <a:ext uri="{FF2B5EF4-FFF2-40B4-BE49-F238E27FC236}">
                <a16:creationId xmlns:a16="http://schemas.microsoft.com/office/drawing/2014/main" id="{B1656B3D-3935-B692-B0F1-CABA538401E9}"/>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sp>
        <p:nvSpPr>
          <p:cNvPr id="4" name="TextBox 3">
            <a:extLst>
              <a:ext uri="{FF2B5EF4-FFF2-40B4-BE49-F238E27FC236}">
                <a16:creationId xmlns:a16="http://schemas.microsoft.com/office/drawing/2014/main" id="{40C0445E-19FC-8700-D076-6F5FA230F445}"/>
              </a:ext>
            </a:extLst>
          </p:cNvPr>
          <p:cNvSpPr txBox="1"/>
          <p:nvPr/>
        </p:nvSpPr>
        <p:spPr>
          <a:xfrm>
            <a:off x="588261" y="3410926"/>
            <a:ext cx="1597957" cy="400110"/>
          </a:xfrm>
          <a:prstGeom prst="rect">
            <a:avLst/>
          </a:prstGeom>
          <a:noFill/>
        </p:spPr>
        <p:txBody>
          <a:bodyPr wrap="square">
            <a:spAutoFit/>
          </a:bodyPr>
          <a:lstStyle/>
          <a:p>
            <a:pPr algn="ctr"/>
            <a:r>
              <a:rPr lang="en-US" sz="1000" b="0" i="0" dirty="0">
                <a:solidFill>
                  <a:srgbClr val="0E1726"/>
                </a:solidFill>
                <a:effectLst/>
                <a:latin typeface="Segoe UI "/>
                <a:hlinkClick r:id="rId4"/>
              </a:rPr>
              <a:t>Moody’s drives pragmatic AI innovation</a:t>
            </a:r>
            <a:endParaRPr lang="en-US" sz="1000" b="0" i="0" dirty="0">
              <a:solidFill>
                <a:srgbClr val="0E1726"/>
              </a:solidFill>
              <a:effectLst/>
              <a:latin typeface="Segoe UI "/>
            </a:endParaRPr>
          </a:p>
        </p:txBody>
      </p:sp>
      <p:pic>
        <p:nvPicPr>
          <p:cNvPr id="1026" name="Picture 2" descr="Company Logo">
            <a:extLst>
              <a:ext uri="{FF2B5EF4-FFF2-40B4-BE49-F238E27FC236}">
                <a16:creationId xmlns:a16="http://schemas.microsoft.com/office/drawing/2014/main" id="{0F4ED47E-2E9A-5CB1-65FB-DF1EF2C55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77" y="2991069"/>
            <a:ext cx="1597957" cy="44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573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graphicFrame>
        <p:nvGraphicFramePr>
          <p:cNvPr id="60" name="think-cell data - do not delete" hidden="1">
            <a:extLst>
              <a:ext uri="{FF2B5EF4-FFF2-40B4-BE49-F238E27FC236}">
                <a16:creationId xmlns:a16="http://schemas.microsoft.com/office/drawing/2014/main" id="{F9322FCB-18F0-DEF1-42B3-5D9BE8C8F42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60" name="think-cell data - do not delete" hidden="1">
                        <a:extLst>
                          <a:ext uri="{FF2B5EF4-FFF2-40B4-BE49-F238E27FC236}">
                            <a16:creationId xmlns:a16="http://schemas.microsoft.com/office/drawing/2014/main" id="{F9322FCB-18F0-DEF1-42B3-5D9BE8C8F4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620AB8F9-DF41-82F6-0EDC-0D641315FDB3}"/>
              </a:ext>
            </a:extLst>
          </p:cNvPr>
          <p:cNvSpPr>
            <a:spLocks noGrp="1"/>
          </p:cNvSpPr>
          <p:nvPr>
            <p:ph type="body" sz="quarter" idx="32"/>
          </p:nvPr>
        </p:nvSpPr>
        <p:spPr>
          <a:xfrm>
            <a:off x="311388" y="1026303"/>
            <a:ext cx="2431246" cy="1131079"/>
          </a:xfrm>
        </p:spPr>
        <p:txBody>
          <a:bodyPr/>
          <a:lstStyle/>
          <a:p>
            <a:r>
              <a:rPr lang="en-US" noProof="0" dirty="0"/>
              <a:t>Use Copilot to help organize the support team and deliver better customer service.</a:t>
            </a:r>
          </a:p>
        </p:txBody>
      </p:sp>
      <p:sp>
        <p:nvSpPr>
          <p:cNvPr id="173" name="Text Placeholder 172">
            <a:extLst>
              <a:ext uri="{FF2B5EF4-FFF2-40B4-BE49-F238E27FC236}">
                <a16:creationId xmlns:a16="http://schemas.microsoft.com/office/drawing/2014/main" id="{F7568552-8626-30B2-95D0-7ED5BDE3EC66}"/>
              </a:ext>
            </a:extLst>
          </p:cNvPr>
          <p:cNvSpPr>
            <a:spLocks noGrp="1"/>
          </p:cNvSpPr>
          <p:nvPr>
            <p:ph type="body" sz="quarter" idx="33"/>
          </p:nvPr>
        </p:nvSpPr>
        <p:spPr>
          <a:xfrm>
            <a:off x="304796" y="413987"/>
            <a:ext cx="2057403" cy="307777"/>
          </a:xfrm>
        </p:spPr>
        <p:txBody>
          <a:bodyPr/>
          <a:lstStyle/>
          <a:p>
            <a:r>
              <a:rPr lang="en-US"/>
              <a:t>Banking</a:t>
            </a:r>
          </a:p>
        </p:txBody>
      </p:sp>
      <p:sp>
        <p:nvSpPr>
          <p:cNvPr id="171" name="Text Placeholder 170">
            <a:extLst>
              <a:ext uri="{FF2B5EF4-FFF2-40B4-BE49-F238E27FC236}">
                <a16:creationId xmlns:a16="http://schemas.microsoft.com/office/drawing/2014/main" id="{60EA287C-264A-31DC-BD87-5812393E13B2}"/>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69" name="Text Placeholder 168">
            <a:extLst>
              <a:ext uri="{FF2B5EF4-FFF2-40B4-BE49-F238E27FC236}">
                <a16:creationId xmlns:a16="http://schemas.microsoft.com/office/drawing/2014/main" id="{A07CF025-BC18-525A-BAE3-94E5A3C02573}"/>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67" name="Title 166">
            <a:extLst>
              <a:ext uri="{FF2B5EF4-FFF2-40B4-BE49-F238E27FC236}">
                <a16:creationId xmlns:a16="http://schemas.microsoft.com/office/drawing/2014/main" id="{686465B5-FE3F-5719-728A-3028F44F80FF}"/>
              </a:ext>
            </a:extLst>
          </p:cNvPr>
          <p:cNvSpPr>
            <a:spLocks noGrp="1"/>
          </p:cNvSpPr>
          <p:nvPr>
            <p:ph type="title"/>
          </p:nvPr>
        </p:nvSpPr>
        <p:spPr>
          <a:xfrm>
            <a:off x="2492556" y="429376"/>
            <a:ext cx="4144817" cy="276999"/>
          </a:xfrm>
        </p:spPr>
        <p:txBody>
          <a:bodyPr vert="horz"/>
          <a:lstStyle/>
          <a:p>
            <a:r>
              <a:rPr lang="en-US"/>
              <a:t>Financial advisory support system</a:t>
            </a:r>
          </a:p>
        </p:txBody>
      </p:sp>
      <p:sp>
        <p:nvSpPr>
          <p:cNvPr id="58" name="Text Placeholder 57">
            <a:extLst>
              <a:ext uri="{FF2B5EF4-FFF2-40B4-BE49-F238E27FC236}">
                <a16:creationId xmlns:a16="http://schemas.microsoft.com/office/drawing/2014/main" id="{819ABF84-8567-1426-82A0-FCF328A1B80C}"/>
              </a:ext>
            </a:extLst>
          </p:cNvPr>
          <p:cNvSpPr>
            <a:spLocks noGrp="1"/>
          </p:cNvSpPr>
          <p:nvPr>
            <p:ph type="body" sz="quarter" idx="69"/>
          </p:nvPr>
        </p:nvSpPr>
        <p:spPr>
          <a:xfrm>
            <a:off x="3182890" y="2725494"/>
            <a:ext cx="2572262" cy="712876"/>
          </a:xfrm>
        </p:spPr>
        <p:txBody>
          <a:bodyPr/>
          <a:lstStyle/>
          <a:p>
            <a:r>
              <a:rPr lang="en-US" noProof="0"/>
              <a:t>Benefit: Prioritize customer issues from a given time period.</a:t>
            </a:r>
          </a:p>
        </p:txBody>
      </p:sp>
      <p:sp>
        <p:nvSpPr>
          <p:cNvPr id="168" name="Text Placeholder 167">
            <a:extLst>
              <a:ext uri="{FF2B5EF4-FFF2-40B4-BE49-F238E27FC236}">
                <a16:creationId xmlns:a16="http://schemas.microsoft.com/office/drawing/2014/main" id="{D2E194B8-797D-6774-46F4-10BB1218CFD4}"/>
              </a:ext>
            </a:extLst>
          </p:cNvPr>
          <p:cNvSpPr>
            <a:spLocks noGrp="1"/>
          </p:cNvSpPr>
          <p:nvPr>
            <p:ph type="body" sz="quarter" idx="11"/>
          </p:nvPr>
        </p:nvSpPr>
        <p:spPr>
          <a:xfrm>
            <a:off x="3182890" y="1112478"/>
            <a:ext cx="2572262" cy="153888"/>
          </a:xfrm>
        </p:spPr>
        <p:txBody>
          <a:bodyPr/>
          <a:lstStyle/>
          <a:p>
            <a:r>
              <a:rPr lang="en-US" noProof="0"/>
              <a:t>Summarize customer support issues</a:t>
            </a:r>
          </a:p>
        </p:txBody>
      </p:sp>
      <p:sp>
        <p:nvSpPr>
          <p:cNvPr id="170" name="Text Placeholder 169">
            <a:extLst>
              <a:ext uri="{FF2B5EF4-FFF2-40B4-BE49-F238E27FC236}">
                <a16:creationId xmlns:a16="http://schemas.microsoft.com/office/drawing/2014/main" id="{B3914AEC-DB95-3AF6-2641-28F5A8A16F57}"/>
              </a:ext>
            </a:extLst>
          </p:cNvPr>
          <p:cNvSpPr>
            <a:spLocks noGrp="1"/>
          </p:cNvSpPr>
          <p:nvPr>
            <p:ph type="body" sz="quarter" idx="18"/>
          </p:nvPr>
        </p:nvSpPr>
        <p:spPr>
          <a:xfrm>
            <a:off x="3182890" y="1438715"/>
            <a:ext cx="2572262" cy="626701"/>
          </a:xfrm>
        </p:spPr>
        <p:txBody>
          <a:bodyPr/>
          <a:lstStyle/>
          <a:p>
            <a:r>
              <a:rPr lang="en-US" noProof="0"/>
              <a:t>Prompt Copilot to compile a table of high-priority customer issues from yesterday, sorted by severity and potential financial impact. Copilot pulls data from your CRM ticketing solution.</a:t>
            </a:r>
          </a:p>
        </p:txBody>
      </p:sp>
      <p:sp>
        <p:nvSpPr>
          <p:cNvPr id="175" name="Text Placeholder 174">
            <a:extLst>
              <a:ext uri="{FF2B5EF4-FFF2-40B4-BE49-F238E27FC236}">
                <a16:creationId xmlns:a16="http://schemas.microsoft.com/office/drawing/2014/main" id="{B8ACBE88-D427-F605-D130-52B2F27C87F2}"/>
              </a:ext>
            </a:extLst>
          </p:cNvPr>
          <p:cNvSpPr>
            <a:spLocks noGrp="1"/>
          </p:cNvSpPr>
          <p:nvPr>
            <p:ph type="body" sz="quarter" idx="42"/>
          </p:nvPr>
        </p:nvSpPr>
        <p:spPr>
          <a:xfrm>
            <a:off x="6066682" y="1112478"/>
            <a:ext cx="2572262" cy="153888"/>
          </a:xfrm>
        </p:spPr>
        <p:txBody>
          <a:bodyPr/>
          <a:lstStyle/>
          <a:p>
            <a:r>
              <a:rPr lang="en-US" noProof="0"/>
              <a:t>Resolve complex customer issues</a:t>
            </a:r>
          </a:p>
        </p:txBody>
      </p:sp>
      <p:sp>
        <p:nvSpPr>
          <p:cNvPr id="48" name="Text Placeholder 47">
            <a:extLst>
              <a:ext uri="{FF2B5EF4-FFF2-40B4-BE49-F238E27FC236}">
                <a16:creationId xmlns:a16="http://schemas.microsoft.com/office/drawing/2014/main" id="{82256466-2785-7548-C032-46BB6074269D}"/>
              </a:ext>
            </a:extLst>
          </p:cNvPr>
          <p:cNvSpPr>
            <a:spLocks noGrp="1"/>
          </p:cNvSpPr>
          <p:nvPr>
            <p:ph type="body" sz="quarter" idx="43"/>
          </p:nvPr>
        </p:nvSpPr>
        <p:spPr>
          <a:xfrm>
            <a:off x="6066682" y="1438715"/>
            <a:ext cx="2572262" cy="626701"/>
          </a:xfrm>
        </p:spPr>
        <p:txBody>
          <a:bodyPr/>
          <a:lstStyle/>
          <a:p>
            <a:r>
              <a:rPr lang="en-US" noProof="0"/>
              <a:t>Ask Copilot for the protocol to address the disputed transaction. Copilot provides a suggestion based on internal documents. </a:t>
            </a:r>
            <a:br>
              <a:rPr lang="en-US" noProof="0"/>
            </a:br>
            <a:r>
              <a:rPr lang="en-US" noProof="0"/>
              <a:t>Prompt Copilot to draft a message to address </a:t>
            </a:r>
            <a:br>
              <a:rPr lang="en-US" noProof="0"/>
            </a:br>
            <a:r>
              <a:rPr lang="en-US" noProof="0"/>
              <a:t>the disputed item.</a:t>
            </a:r>
          </a:p>
        </p:txBody>
      </p:sp>
      <p:sp>
        <p:nvSpPr>
          <p:cNvPr id="52" name="Text Placeholder 51">
            <a:extLst>
              <a:ext uri="{FF2B5EF4-FFF2-40B4-BE49-F238E27FC236}">
                <a16:creationId xmlns:a16="http://schemas.microsoft.com/office/drawing/2014/main" id="{95E66B8D-3BAE-1FB7-5F4D-068C0DC6BCE2}"/>
              </a:ext>
            </a:extLst>
          </p:cNvPr>
          <p:cNvSpPr>
            <a:spLocks noGrp="1"/>
          </p:cNvSpPr>
          <p:nvPr>
            <p:ph type="body" sz="quarter" idx="68"/>
          </p:nvPr>
        </p:nvSpPr>
        <p:spPr>
          <a:xfrm>
            <a:off x="8950475" y="2725494"/>
            <a:ext cx="2572262" cy="712876"/>
          </a:xfrm>
        </p:spPr>
        <p:txBody>
          <a:bodyPr/>
          <a:lstStyle/>
          <a:p>
            <a:r>
              <a:rPr lang="en-US" noProof="0"/>
              <a:t>Benefit: </a:t>
            </a:r>
            <a:r>
              <a:rPr lang="en-US"/>
              <a:t>Prepare for a weekly department meeting </a:t>
            </a:r>
            <a:r>
              <a:rPr lang="en-US" noProof="0"/>
              <a:t>with a summary and actionable insights that can be shared in the meeting invite.</a:t>
            </a:r>
          </a:p>
        </p:txBody>
      </p:sp>
      <p:sp>
        <p:nvSpPr>
          <p:cNvPr id="50" name="Text Placeholder 49">
            <a:extLst>
              <a:ext uri="{FF2B5EF4-FFF2-40B4-BE49-F238E27FC236}">
                <a16:creationId xmlns:a16="http://schemas.microsoft.com/office/drawing/2014/main" id="{20B55A16-7BEF-A10E-CDC8-07F3316D0113}"/>
              </a:ext>
            </a:extLst>
          </p:cNvPr>
          <p:cNvSpPr>
            <a:spLocks noGrp="1"/>
          </p:cNvSpPr>
          <p:nvPr>
            <p:ph type="body" sz="quarter" idx="45"/>
          </p:nvPr>
        </p:nvSpPr>
        <p:spPr>
          <a:xfrm>
            <a:off x="8950475" y="1112478"/>
            <a:ext cx="2572262" cy="153888"/>
          </a:xfrm>
        </p:spPr>
        <p:txBody>
          <a:bodyPr/>
          <a:lstStyle/>
          <a:p>
            <a:r>
              <a:rPr lang="en-US" noProof="0"/>
              <a:t>Prepare for department meeting</a:t>
            </a:r>
          </a:p>
        </p:txBody>
      </p:sp>
      <p:sp>
        <p:nvSpPr>
          <p:cNvPr id="51" name="Text Placeholder 50">
            <a:extLst>
              <a:ext uri="{FF2B5EF4-FFF2-40B4-BE49-F238E27FC236}">
                <a16:creationId xmlns:a16="http://schemas.microsoft.com/office/drawing/2014/main" id="{4E5789DC-A02A-4AD3-D714-C3FD5E8D5691}"/>
              </a:ext>
            </a:extLst>
          </p:cNvPr>
          <p:cNvSpPr>
            <a:spLocks noGrp="1"/>
          </p:cNvSpPr>
          <p:nvPr>
            <p:ph type="body" sz="quarter" idx="46"/>
          </p:nvPr>
        </p:nvSpPr>
        <p:spPr>
          <a:xfrm>
            <a:off x="8950475" y="1438715"/>
            <a:ext cx="2572262" cy="626701"/>
          </a:xfrm>
        </p:spPr>
        <p:txBody>
          <a:bodyPr/>
          <a:lstStyle/>
          <a:p>
            <a:r>
              <a:rPr lang="en-US" noProof="0" dirty="0"/>
              <a:t>Prompt Copilot to analyze the most common customer inquiries over specified time frame and identify potential process improvements to share in weekly meeting.</a:t>
            </a:r>
          </a:p>
        </p:txBody>
      </p:sp>
      <p:sp>
        <p:nvSpPr>
          <p:cNvPr id="62" name="Text Placeholder 61">
            <a:extLst>
              <a:ext uri="{FF2B5EF4-FFF2-40B4-BE49-F238E27FC236}">
                <a16:creationId xmlns:a16="http://schemas.microsoft.com/office/drawing/2014/main" id="{7CE5974E-0CED-782A-7380-5B31156D67BD}"/>
              </a:ext>
            </a:extLst>
          </p:cNvPr>
          <p:cNvSpPr>
            <a:spLocks noGrp="1"/>
          </p:cNvSpPr>
          <p:nvPr>
            <p:ph type="body" sz="quarter" idx="70"/>
          </p:nvPr>
        </p:nvSpPr>
        <p:spPr>
          <a:xfrm>
            <a:off x="6066682" y="2725494"/>
            <a:ext cx="2572262" cy="712876"/>
          </a:xfrm>
        </p:spPr>
        <p:txBody>
          <a:bodyPr/>
          <a:lstStyle/>
          <a:p>
            <a:r>
              <a:rPr lang="en-US" noProof="0"/>
              <a:t>Benefit: </a:t>
            </a:r>
            <a:r>
              <a:rPr lang="en-US"/>
              <a:t>Quickly address high-priority issues </a:t>
            </a:r>
            <a:r>
              <a:rPr lang="en-US" noProof="0"/>
              <a:t>by asking Copilot to find the right protocol based on internal company documents. </a:t>
            </a:r>
          </a:p>
        </p:txBody>
      </p:sp>
      <p:sp>
        <p:nvSpPr>
          <p:cNvPr id="53" name="Text Placeholder 52">
            <a:extLst>
              <a:ext uri="{FF2B5EF4-FFF2-40B4-BE49-F238E27FC236}">
                <a16:creationId xmlns:a16="http://schemas.microsoft.com/office/drawing/2014/main" id="{D6509600-2212-DB19-466F-C52C57E6E8E6}"/>
              </a:ext>
            </a:extLst>
          </p:cNvPr>
          <p:cNvSpPr>
            <a:spLocks noGrp="1"/>
          </p:cNvSpPr>
          <p:nvPr>
            <p:ph type="body" sz="quarter" idx="48"/>
          </p:nvPr>
        </p:nvSpPr>
        <p:spPr>
          <a:xfrm>
            <a:off x="3182890" y="5334522"/>
            <a:ext cx="2572262" cy="712876"/>
          </a:xfrm>
        </p:spPr>
        <p:txBody>
          <a:bodyPr/>
          <a:lstStyle/>
          <a:p>
            <a:r>
              <a:rPr lang="en-US" noProof="0"/>
              <a:t>Benefit: </a:t>
            </a:r>
            <a:r>
              <a:rPr lang="en-US"/>
              <a:t>Prepare a plan for an upcoming crisis situation </a:t>
            </a:r>
            <a:r>
              <a:rPr lang="en-US" noProof="0"/>
              <a:t>so the team can communicate professionally and calmly with customers. </a:t>
            </a:r>
          </a:p>
        </p:txBody>
      </p:sp>
      <p:sp>
        <p:nvSpPr>
          <p:cNvPr id="54" name="Text Placeholder 53">
            <a:extLst>
              <a:ext uri="{FF2B5EF4-FFF2-40B4-BE49-F238E27FC236}">
                <a16:creationId xmlns:a16="http://schemas.microsoft.com/office/drawing/2014/main" id="{A402BFA6-B3FD-0009-19B6-E9893C67509A}"/>
              </a:ext>
            </a:extLst>
          </p:cNvPr>
          <p:cNvSpPr>
            <a:spLocks noGrp="1"/>
          </p:cNvSpPr>
          <p:nvPr>
            <p:ph type="body" sz="quarter" idx="49"/>
          </p:nvPr>
        </p:nvSpPr>
        <p:spPr>
          <a:xfrm>
            <a:off x="3182890" y="3725103"/>
            <a:ext cx="2572262" cy="153888"/>
          </a:xfrm>
        </p:spPr>
        <p:txBody>
          <a:bodyPr/>
          <a:lstStyle/>
          <a:p>
            <a:r>
              <a:rPr lang="en-US" noProof="0"/>
              <a:t>Support Center response plans</a:t>
            </a:r>
          </a:p>
        </p:txBody>
      </p:sp>
      <p:sp>
        <p:nvSpPr>
          <p:cNvPr id="55" name="Text Placeholder 54">
            <a:extLst>
              <a:ext uri="{FF2B5EF4-FFF2-40B4-BE49-F238E27FC236}">
                <a16:creationId xmlns:a16="http://schemas.microsoft.com/office/drawing/2014/main" id="{930D9EE3-457B-AB21-01E2-79C47D75B801}"/>
              </a:ext>
            </a:extLst>
          </p:cNvPr>
          <p:cNvSpPr>
            <a:spLocks noGrp="1"/>
          </p:cNvSpPr>
          <p:nvPr>
            <p:ph type="body" sz="quarter" idx="50"/>
          </p:nvPr>
        </p:nvSpPr>
        <p:spPr>
          <a:xfrm>
            <a:off x="3182890" y="4050957"/>
            <a:ext cx="2572262" cy="626701"/>
          </a:xfrm>
        </p:spPr>
        <p:txBody>
          <a:bodyPr/>
          <a:lstStyle/>
          <a:p>
            <a:r>
              <a:rPr lang="en-US" noProof="0"/>
              <a:t>Ask Copilot to draft a response plan and customer notification protocol that can be used in a data breech situation.</a:t>
            </a:r>
          </a:p>
        </p:txBody>
      </p:sp>
      <p:sp>
        <p:nvSpPr>
          <p:cNvPr id="56" name="Text Placeholder 55">
            <a:extLst>
              <a:ext uri="{FF2B5EF4-FFF2-40B4-BE49-F238E27FC236}">
                <a16:creationId xmlns:a16="http://schemas.microsoft.com/office/drawing/2014/main" id="{4778CF9D-8F15-C506-1749-B76798C816EC}"/>
              </a:ext>
            </a:extLst>
          </p:cNvPr>
          <p:cNvSpPr>
            <a:spLocks noGrp="1"/>
          </p:cNvSpPr>
          <p:nvPr>
            <p:ph type="body" sz="quarter" idx="51"/>
          </p:nvPr>
        </p:nvSpPr>
        <p:spPr>
          <a:xfrm>
            <a:off x="6066682" y="3725103"/>
            <a:ext cx="2572262" cy="153888"/>
          </a:xfrm>
        </p:spPr>
        <p:txBody>
          <a:bodyPr/>
          <a:lstStyle/>
          <a:p>
            <a:r>
              <a:rPr lang="en-US" noProof="0"/>
              <a:t>Review quality assurance data</a:t>
            </a:r>
          </a:p>
        </p:txBody>
      </p:sp>
      <p:sp>
        <p:nvSpPr>
          <p:cNvPr id="57" name="Text Placeholder 56">
            <a:extLst>
              <a:ext uri="{FF2B5EF4-FFF2-40B4-BE49-F238E27FC236}">
                <a16:creationId xmlns:a16="http://schemas.microsoft.com/office/drawing/2014/main" id="{BEDD8FB9-26AC-A24F-B687-CE1EBE5DB0EE}"/>
              </a:ext>
            </a:extLst>
          </p:cNvPr>
          <p:cNvSpPr>
            <a:spLocks noGrp="1"/>
          </p:cNvSpPr>
          <p:nvPr>
            <p:ph type="body" sz="quarter" idx="52"/>
          </p:nvPr>
        </p:nvSpPr>
        <p:spPr>
          <a:xfrm>
            <a:off x="6066682" y="4050957"/>
            <a:ext cx="2572262" cy="626701"/>
          </a:xfrm>
        </p:spPr>
        <p:txBody>
          <a:bodyPr/>
          <a:lstStyle/>
          <a:p>
            <a:r>
              <a:rPr lang="en-US" noProof="0" dirty="0"/>
              <a:t>Prompt Copilot to analyze the sentiment of customer interactions for this week. Copilot surfaces a sentiment analysis dashboard from Power BI.</a:t>
            </a:r>
          </a:p>
        </p:txBody>
      </p:sp>
      <p:sp>
        <p:nvSpPr>
          <p:cNvPr id="174" name="Text Placeholder 173">
            <a:extLst>
              <a:ext uri="{FF2B5EF4-FFF2-40B4-BE49-F238E27FC236}">
                <a16:creationId xmlns:a16="http://schemas.microsoft.com/office/drawing/2014/main" id="{38B86B49-A5C2-9262-D192-75B45507957C}"/>
              </a:ext>
            </a:extLst>
          </p:cNvPr>
          <p:cNvSpPr>
            <a:spLocks noGrp="1"/>
          </p:cNvSpPr>
          <p:nvPr>
            <p:ph type="body" sz="quarter" idx="66"/>
          </p:nvPr>
        </p:nvSpPr>
        <p:spPr>
          <a:xfrm>
            <a:off x="8950475" y="5334522"/>
            <a:ext cx="2572262" cy="712876"/>
          </a:xfrm>
        </p:spPr>
        <p:txBody>
          <a:bodyPr/>
          <a:lstStyle/>
          <a:p>
            <a:r>
              <a:rPr lang="en-US" noProof="0"/>
              <a:t>Benefit: </a:t>
            </a:r>
            <a:r>
              <a:rPr lang="en-US"/>
              <a:t>Mitigate customer issues </a:t>
            </a:r>
            <a:r>
              <a:rPr lang="en-US" noProof="0"/>
              <a:t>by using Copilot to identify relevant training modules.</a:t>
            </a:r>
          </a:p>
        </p:txBody>
      </p:sp>
      <p:sp>
        <p:nvSpPr>
          <p:cNvPr id="59" name="Text Placeholder 58">
            <a:extLst>
              <a:ext uri="{FF2B5EF4-FFF2-40B4-BE49-F238E27FC236}">
                <a16:creationId xmlns:a16="http://schemas.microsoft.com/office/drawing/2014/main" id="{57CB4DE5-AE63-2045-92AF-51EB47A9E556}"/>
              </a:ext>
            </a:extLst>
          </p:cNvPr>
          <p:cNvSpPr>
            <a:spLocks noGrp="1"/>
          </p:cNvSpPr>
          <p:nvPr>
            <p:ph type="body" sz="quarter" idx="54"/>
          </p:nvPr>
        </p:nvSpPr>
        <p:spPr>
          <a:xfrm>
            <a:off x="8950475" y="3725103"/>
            <a:ext cx="2572262" cy="153888"/>
          </a:xfrm>
        </p:spPr>
        <p:txBody>
          <a:bodyPr/>
          <a:lstStyle/>
          <a:p>
            <a:r>
              <a:rPr lang="en-US" noProof="0"/>
              <a:t>Identify potential training needs</a:t>
            </a:r>
          </a:p>
        </p:txBody>
      </p:sp>
      <p:sp>
        <p:nvSpPr>
          <p:cNvPr id="61" name="Text Placeholder 60">
            <a:extLst>
              <a:ext uri="{FF2B5EF4-FFF2-40B4-BE49-F238E27FC236}">
                <a16:creationId xmlns:a16="http://schemas.microsoft.com/office/drawing/2014/main" id="{BB56E6EB-14E5-5BAE-7FD0-4D9E8BD4F55A}"/>
              </a:ext>
            </a:extLst>
          </p:cNvPr>
          <p:cNvSpPr>
            <a:spLocks noGrp="1"/>
          </p:cNvSpPr>
          <p:nvPr>
            <p:ph type="body" sz="quarter" idx="55"/>
          </p:nvPr>
        </p:nvSpPr>
        <p:spPr>
          <a:xfrm>
            <a:off x="8950475" y="4050957"/>
            <a:ext cx="2572262" cy="626701"/>
          </a:xfrm>
        </p:spPr>
        <p:txBody>
          <a:bodyPr/>
          <a:lstStyle/>
          <a:p>
            <a:r>
              <a:rPr lang="en-US" noProof="0"/>
              <a:t>Prompt Copilot to suggest training modules. Copilot suggests relevant modules with links to specific courses.</a:t>
            </a:r>
          </a:p>
        </p:txBody>
      </p:sp>
      <p:sp>
        <p:nvSpPr>
          <p:cNvPr id="49" name="Text Placeholder 48">
            <a:extLst>
              <a:ext uri="{FF2B5EF4-FFF2-40B4-BE49-F238E27FC236}">
                <a16:creationId xmlns:a16="http://schemas.microsoft.com/office/drawing/2014/main" id="{0493DAD3-54EF-17E9-0264-6F3C11A0499B}"/>
              </a:ext>
            </a:extLst>
          </p:cNvPr>
          <p:cNvSpPr>
            <a:spLocks noGrp="1"/>
          </p:cNvSpPr>
          <p:nvPr>
            <p:ph type="body" sz="quarter" idx="67"/>
          </p:nvPr>
        </p:nvSpPr>
        <p:spPr>
          <a:xfrm>
            <a:off x="6066682" y="5334522"/>
            <a:ext cx="2572262" cy="712876"/>
          </a:xfrm>
        </p:spPr>
        <p:txBody>
          <a:bodyPr/>
          <a:lstStyle/>
          <a:p>
            <a:r>
              <a:rPr lang="en-US" noProof="0"/>
              <a:t>Benefit: </a:t>
            </a:r>
            <a:r>
              <a:rPr lang="en-US"/>
              <a:t>Ensure quality assurance </a:t>
            </a:r>
            <a:r>
              <a:rPr lang="en-US" noProof="0"/>
              <a:t>by understanding customer sentiment. </a:t>
            </a:r>
          </a:p>
        </p:txBody>
      </p:sp>
      <p:sp>
        <p:nvSpPr>
          <p:cNvPr id="63" name="Text Placeholder 62">
            <a:extLst>
              <a:ext uri="{FF2B5EF4-FFF2-40B4-BE49-F238E27FC236}">
                <a16:creationId xmlns:a16="http://schemas.microsoft.com/office/drawing/2014/main" id="{F738045B-9F80-A29B-D7C1-DF153F3939C3}"/>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91" name="Text Placeholder 190">
            <a:extLst>
              <a:ext uri="{FF2B5EF4-FFF2-40B4-BE49-F238E27FC236}">
                <a16:creationId xmlns:a16="http://schemas.microsoft.com/office/drawing/2014/main" id="{C3D65ACB-CF6B-872C-6C70-DD0AA0A701CD}"/>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 name="Graphic 2">
            <a:hlinkClick r:id="rId6"/>
            <a:extLst>
              <a:ext uri="{FF2B5EF4-FFF2-40B4-BE49-F238E27FC236}">
                <a16:creationId xmlns:a16="http://schemas.microsoft.com/office/drawing/2014/main" id="{3C1C426F-AA57-A745-C951-F1B0E4BC0E61}"/>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3" name="Group 2">
            <a:extLst>
              <a:ext uri="{FF2B5EF4-FFF2-40B4-BE49-F238E27FC236}">
                <a16:creationId xmlns:a16="http://schemas.microsoft.com/office/drawing/2014/main" id="{E7C52F9D-7E07-C210-7D91-5D070B98B290}"/>
              </a:ext>
            </a:extLst>
          </p:cNvPr>
          <p:cNvGrpSpPr/>
          <p:nvPr/>
        </p:nvGrpSpPr>
        <p:grpSpPr>
          <a:xfrm>
            <a:off x="320721" y="3778836"/>
            <a:ext cx="1771605" cy="216000"/>
            <a:chOff x="320721" y="4517211"/>
            <a:chExt cx="1771605" cy="216000"/>
          </a:xfrm>
        </p:grpSpPr>
        <p:sp>
          <p:nvSpPr>
            <p:cNvPr id="4" name="Rectangle: Rounded Corners 6">
              <a:extLst>
                <a:ext uri="{FF2B5EF4-FFF2-40B4-BE49-F238E27FC236}">
                  <a16:creationId xmlns:a16="http://schemas.microsoft.com/office/drawing/2014/main" id="{3C15745F-0012-8BD6-6900-C320846C4C64}"/>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Client retention</a:t>
              </a:r>
            </a:p>
          </p:txBody>
        </p:sp>
        <p:pic>
          <p:nvPicPr>
            <p:cNvPr id="5" name="Graphic 4">
              <a:extLst>
                <a:ext uri="{FF2B5EF4-FFF2-40B4-BE49-F238E27FC236}">
                  <a16:creationId xmlns:a16="http://schemas.microsoft.com/office/drawing/2014/main" id="{3FBECB15-2D42-9CFD-6F14-4CA632FBF4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nvGrpSpPr>
          <p:cNvPr id="6" name="Group 5">
            <a:extLst>
              <a:ext uri="{FF2B5EF4-FFF2-40B4-BE49-F238E27FC236}">
                <a16:creationId xmlns:a16="http://schemas.microsoft.com/office/drawing/2014/main" id="{4DCF0D8B-76B2-EA7A-8FA2-BDBACF9E57F5}"/>
              </a:ext>
            </a:extLst>
          </p:cNvPr>
          <p:cNvGrpSpPr/>
          <p:nvPr/>
        </p:nvGrpSpPr>
        <p:grpSpPr>
          <a:xfrm>
            <a:off x="320719" y="5020658"/>
            <a:ext cx="1771607" cy="504622"/>
            <a:chOff x="320719" y="5293823"/>
            <a:chExt cx="1771607" cy="504622"/>
          </a:xfrm>
        </p:grpSpPr>
        <p:grpSp>
          <p:nvGrpSpPr>
            <p:cNvPr id="27" name="Group 26">
              <a:extLst>
                <a:ext uri="{FF2B5EF4-FFF2-40B4-BE49-F238E27FC236}">
                  <a16:creationId xmlns:a16="http://schemas.microsoft.com/office/drawing/2014/main" id="{A052AEAB-01C9-174F-3DEB-786AB50E7228}"/>
                </a:ext>
              </a:extLst>
            </p:cNvPr>
            <p:cNvGrpSpPr/>
            <p:nvPr/>
          </p:nvGrpSpPr>
          <p:grpSpPr>
            <a:xfrm>
              <a:off x="320719" y="5293823"/>
              <a:ext cx="1771605" cy="216000"/>
              <a:chOff x="320719" y="5270676"/>
              <a:chExt cx="1771605" cy="216000"/>
            </a:xfrm>
          </p:grpSpPr>
          <p:sp>
            <p:nvSpPr>
              <p:cNvPr id="11" name="Rectangle: Rounded Corners 6">
                <a:extLst>
                  <a:ext uri="{FF2B5EF4-FFF2-40B4-BE49-F238E27FC236}">
                    <a16:creationId xmlns:a16="http://schemas.microsoft.com/office/drawing/2014/main" id="{29300FB5-591A-B3EA-3B65-51BBDAD8A382}"/>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2" name="Graphic 11">
                <a:extLst>
                  <a:ext uri="{FF2B5EF4-FFF2-40B4-BE49-F238E27FC236}">
                    <a16:creationId xmlns:a16="http://schemas.microsoft.com/office/drawing/2014/main" id="{4FF50ABA-E0F1-0889-775D-A5CA740EC8F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306676"/>
                <a:ext cx="144000" cy="144000"/>
              </a:xfrm>
              <a:prstGeom prst="rect">
                <a:avLst/>
              </a:prstGeom>
            </p:spPr>
          </p:pic>
        </p:grpSp>
        <p:grpSp>
          <p:nvGrpSpPr>
            <p:cNvPr id="8" name="Group 7">
              <a:extLst>
                <a:ext uri="{FF2B5EF4-FFF2-40B4-BE49-F238E27FC236}">
                  <a16:creationId xmlns:a16="http://schemas.microsoft.com/office/drawing/2014/main" id="{D51779CE-46AE-1E4A-2EB6-7CB05F8534E6}"/>
                </a:ext>
              </a:extLst>
            </p:cNvPr>
            <p:cNvGrpSpPr/>
            <p:nvPr/>
          </p:nvGrpSpPr>
          <p:grpSpPr>
            <a:xfrm>
              <a:off x="320721" y="5582445"/>
              <a:ext cx="1771605" cy="216000"/>
              <a:chOff x="320721" y="5582445"/>
              <a:chExt cx="1771605" cy="216000"/>
            </a:xfrm>
          </p:grpSpPr>
          <p:sp>
            <p:nvSpPr>
              <p:cNvPr id="9" name="Rectangle: Rounded Corners 8">
                <a:extLst>
                  <a:ext uri="{FF2B5EF4-FFF2-40B4-BE49-F238E27FC236}">
                    <a16:creationId xmlns:a16="http://schemas.microsoft.com/office/drawing/2014/main" id="{213691CF-87A9-9785-12B0-6247BCF3FE69}"/>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0" name="Graphic 9">
                <a:extLst>
                  <a:ext uri="{FF2B5EF4-FFF2-40B4-BE49-F238E27FC236}">
                    <a16:creationId xmlns:a16="http://schemas.microsoft.com/office/drawing/2014/main" id="{F6430E7F-2C14-3CDB-A8F0-F0B994F89A7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618445"/>
                <a:ext cx="144000" cy="144000"/>
              </a:xfrm>
              <a:prstGeom prst="rect">
                <a:avLst/>
              </a:prstGeom>
            </p:spPr>
          </p:pic>
        </p:grpSp>
      </p:grpSp>
      <p:pic>
        <p:nvPicPr>
          <p:cNvPr id="139" name="Picture 2" descr="Retail and E-Commerce - Foresight Edge">
            <a:extLst>
              <a:ext uri="{FF2B5EF4-FFF2-40B4-BE49-F238E27FC236}">
                <a16:creationId xmlns:a16="http://schemas.microsoft.com/office/drawing/2014/main" id="{B7BD0300-E51A-DDC9-F48B-EAAD016D260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999" t="2540" r="28691" b="2222"/>
          <a:stretch/>
        </p:blipFill>
        <p:spPr bwMode="auto">
          <a:xfrm>
            <a:off x="7411909" y="4811394"/>
            <a:ext cx="210994" cy="273623"/>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a:extLst>
              <a:ext uri="{FF2B5EF4-FFF2-40B4-BE49-F238E27FC236}">
                <a16:creationId xmlns:a16="http://schemas.microsoft.com/office/drawing/2014/main" id="{98CAC27A-B661-0C8B-AA72-083B30CC3085}"/>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57" name="Picture 50">
            <a:hlinkClick r:id="rId12"/>
            <a:extLst>
              <a:ext uri="{FF2B5EF4-FFF2-40B4-BE49-F238E27FC236}">
                <a16:creationId xmlns:a16="http://schemas.microsoft.com/office/drawing/2014/main" id="{7493180D-B9EF-CED1-C36C-BEB679300E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50">
            <a:hlinkClick r:id="rId12"/>
            <a:extLst>
              <a:ext uri="{FF2B5EF4-FFF2-40B4-BE49-F238E27FC236}">
                <a16:creationId xmlns:a16="http://schemas.microsoft.com/office/drawing/2014/main" id="{A411C75B-517F-1969-71DD-C7E74BAA8C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533F9A63-16D4-2D4A-0D4A-A21E4A4AF999}"/>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62" name="Picture 50">
            <a:hlinkClick r:id="rId12"/>
            <a:extLst>
              <a:ext uri="{FF2B5EF4-FFF2-40B4-BE49-F238E27FC236}">
                <a16:creationId xmlns:a16="http://schemas.microsoft.com/office/drawing/2014/main" id="{00CBC595-FB0F-CF9F-68AF-692D794F45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172" name="TextBox 171">
            <a:extLst>
              <a:ext uri="{FF2B5EF4-FFF2-40B4-BE49-F238E27FC236}">
                <a16:creationId xmlns:a16="http://schemas.microsoft.com/office/drawing/2014/main" id="{55091725-27E5-41EE-5570-3AAABE14C00F}"/>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sp>
        <p:nvSpPr>
          <p:cNvPr id="176" name="TextBox 175">
            <a:extLst>
              <a:ext uri="{FF2B5EF4-FFF2-40B4-BE49-F238E27FC236}">
                <a16:creationId xmlns:a16="http://schemas.microsoft.com/office/drawing/2014/main" id="{B1793277-907E-0690-2A35-54EDB17370F3}"/>
              </a:ext>
              <a:ext uri="{C183D7F6-B498-43B3-948B-1728B52AA6E4}">
                <adec:decorative xmlns:adec="http://schemas.microsoft.com/office/drawing/2017/decorative" val="0"/>
              </a:ext>
            </a:extLst>
          </p:cNvPr>
          <p:cNvSpPr txBox="1"/>
          <p:nvPr/>
        </p:nvSpPr>
        <p:spPr>
          <a:xfrm>
            <a:off x="6445285" y="4794316"/>
            <a:ext cx="71275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177" name="Picture 50">
            <a:hlinkClick r:id="rId12"/>
            <a:extLst>
              <a:ext uri="{FF2B5EF4-FFF2-40B4-BE49-F238E27FC236}">
                <a16:creationId xmlns:a16="http://schemas.microsoft.com/office/drawing/2014/main" id="{A3E66065-B609-389F-0F79-4F214F95DE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178">
            <a:extLst>
              <a:ext uri="{FF2B5EF4-FFF2-40B4-BE49-F238E27FC236}">
                <a16:creationId xmlns:a16="http://schemas.microsoft.com/office/drawing/2014/main" id="{E07478AB-D352-AA75-7849-5016F78AFD77}"/>
              </a:ext>
              <a:ext uri="{C183D7F6-B498-43B3-948B-1728B52AA6E4}">
                <adec:decorative xmlns:adec="http://schemas.microsoft.com/office/drawing/2017/decorative" val="0"/>
              </a:ext>
            </a:extLst>
          </p:cNvPr>
          <p:cNvSpPr txBox="1"/>
          <p:nvPr/>
        </p:nvSpPr>
        <p:spPr>
          <a:xfrm>
            <a:off x="7772707" y="4726782"/>
            <a:ext cx="712754" cy="44284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a:t>
            </a:r>
            <a:br>
              <a:rPr kumimoji="0" lang="en-US" sz="1000" b="0" i="0" u="none" strike="noStrike" kern="1200" cap="none" spc="0" normalizeH="0" baseline="0" noProof="0">
                <a:ln>
                  <a:noFill/>
                </a:ln>
                <a:solidFill>
                  <a:srgbClr val="000000"/>
                </a:solidFill>
                <a:effectLst/>
                <a:uLnTx/>
                <a:uFillTx/>
                <a:latin typeface="Segoe UI Semibold"/>
                <a:ea typeface="+mn-ea"/>
                <a:cs typeface="+mn-cs"/>
              </a:rPr>
            </a:br>
            <a:r>
              <a:rPr kumimoji="0" lang="en-US" sz="1000" b="0" i="0" u="none" strike="noStrike" kern="1200" cap="none" spc="0" normalizeH="0" baseline="0" noProof="0">
                <a:ln>
                  <a:noFill/>
                </a:ln>
                <a:solidFill>
                  <a:srgbClr val="000000"/>
                </a:solidFill>
                <a:effectLst/>
                <a:uLnTx/>
                <a:uFillTx/>
                <a:latin typeface="Segoe UI Semibold"/>
                <a:ea typeface="+mn-ea"/>
                <a:cs typeface="+mn-cs"/>
              </a:rPr>
              <a:t>Power BI</a:t>
            </a:r>
          </a:p>
        </p:txBody>
      </p:sp>
      <p:sp>
        <p:nvSpPr>
          <p:cNvPr id="154" name="TextBox 153">
            <a:extLst>
              <a:ext uri="{FF2B5EF4-FFF2-40B4-BE49-F238E27FC236}">
                <a16:creationId xmlns:a16="http://schemas.microsoft.com/office/drawing/2014/main" id="{2142F067-3E1D-6731-2280-BEDA0188C465}"/>
              </a:ext>
              <a:ext uri="{C183D7F6-B498-43B3-948B-1728B52AA6E4}">
                <adec:decorative xmlns:adec="http://schemas.microsoft.com/office/drawing/2017/decorative" val="0"/>
              </a:ext>
            </a:extLst>
          </p:cNvPr>
          <p:cNvSpPr txBox="1"/>
          <p:nvPr/>
        </p:nvSpPr>
        <p:spPr>
          <a:xfrm>
            <a:off x="9327307" y="2176519"/>
            <a:ext cx="215666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p:txBody>
      </p:sp>
      <p:sp>
        <p:nvSpPr>
          <p:cNvPr id="160" name="TextBox 159">
            <a:extLst>
              <a:ext uri="{FF2B5EF4-FFF2-40B4-BE49-F238E27FC236}">
                <a16:creationId xmlns:a16="http://schemas.microsoft.com/office/drawing/2014/main" id="{2E6B0743-5290-72EC-32F5-20F5D120CF45}"/>
              </a:ext>
              <a:ext uri="{C183D7F6-B498-43B3-948B-1728B52AA6E4}">
                <adec:decorative xmlns:adec="http://schemas.microsoft.com/office/drawing/2017/decorative" val="0"/>
              </a:ext>
            </a:extLst>
          </p:cNvPr>
          <p:cNvSpPr txBox="1"/>
          <p:nvPr/>
        </p:nvSpPr>
        <p:spPr>
          <a:xfrm>
            <a:off x="3552452" y="2176519"/>
            <a:ext cx="210312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p:txBody>
      </p:sp>
      <p:pic>
        <p:nvPicPr>
          <p:cNvPr id="182" name="Picture 181">
            <a:extLst>
              <a:ext uri="{FF2B5EF4-FFF2-40B4-BE49-F238E27FC236}">
                <a16:creationId xmlns:a16="http://schemas.microsoft.com/office/drawing/2014/main" id="{50B23F09-7F41-70EC-F27D-8E450EE614E8}"/>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2207040"/>
            <a:ext cx="224338" cy="215956"/>
          </a:xfrm>
          <a:prstGeom prst="rect">
            <a:avLst/>
          </a:prstGeom>
          <a:ln w="6657" cap="flat">
            <a:noFill/>
            <a:prstDash val="solid"/>
            <a:miter/>
          </a:ln>
          <a:effectLst/>
        </p:spPr>
      </p:pic>
      <p:pic>
        <p:nvPicPr>
          <p:cNvPr id="183" name="Picture 182">
            <a:extLst>
              <a:ext uri="{FF2B5EF4-FFF2-40B4-BE49-F238E27FC236}">
                <a16:creationId xmlns:a16="http://schemas.microsoft.com/office/drawing/2014/main" id="{E36B61A5-0F88-8B71-EDD9-DCF3045267BB}"/>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3182938" y="2207040"/>
            <a:ext cx="224338" cy="215956"/>
          </a:xfrm>
          <a:prstGeom prst="rect">
            <a:avLst/>
          </a:prstGeom>
          <a:ln w="6657" cap="flat">
            <a:noFill/>
            <a:prstDash val="solid"/>
            <a:miter/>
          </a:ln>
          <a:effectLst/>
        </p:spPr>
      </p:pic>
    </p:spTree>
    <p:extLst>
      <p:ext uri="{BB962C8B-B14F-4D97-AF65-F5344CB8AC3E}">
        <p14:creationId xmlns:p14="http://schemas.microsoft.com/office/powerpoint/2010/main" val="37561087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132F-EA9C-7829-14E6-0DB1C70D6AE2}"/>
            </a:ext>
          </a:extLst>
        </p:cNvPr>
        <p:cNvGrpSpPr/>
        <p:nvPr/>
      </p:nvGrpSpPr>
      <p:grpSpPr>
        <a:xfrm>
          <a:off x="0" y="0"/>
          <a:ext cx="0" cy="0"/>
          <a:chOff x="0" y="0"/>
          <a:chExt cx="0" cy="0"/>
        </a:xfrm>
      </p:grpSpPr>
      <p:graphicFrame>
        <p:nvGraphicFramePr>
          <p:cNvPr id="51" name="think-cell data - do not delete" hidden="1">
            <a:extLst>
              <a:ext uri="{FF2B5EF4-FFF2-40B4-BE49-F238E27FC236}">
                <a16:creationId xmlns:a16="http://schemas.microsoft.com/office/drawing/2014/main" id="{DD4FD1E6-B5C3-714A-E4E8-8B182C7093F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51" name="think-cell data - do not delete" hidden="1">
                        <a:extLst>
                          <a:ext uri="{FF2B5EF4-FFF2-40B4-BE49-F238E27FC236}">
                            <a16:creationId xmlns:a16="http://schemas.microsoft.com/office/drawing/2014/main" id="{DD4FD1E6-B5C3-714A-E4E8-8B182C7093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1" name="Text Placeholder 130">
            <a:extLst>
              <a:ext uri="{FF2B5EF4-FFF2-40B4-BE49-F238E27FC236}">
                <a16:creationId xmlns:a16="http://schemas.microsoft.com/office/drawing/2014/main" id="{056F6D16-5E5C-3504-E5C7-CA7AF9251A12}"/>
              </a:ext>
            </a:extLst>
          </p:cNvPr>
          <p:cNvSpPr>
            <a:spLocks noGrp="1"/>
          </p:cNvSpPr>
          <p:nvPr>
            <p:ph type="body" sz="quarter" idx="42"/>
          </p:nvPr>
        </p:nvSpPr>
        <p:spPr>
          <a:xfrm>
            <a:off x="311388" y="1026303"/>
            <a:ext cx="2431246" cy="1131079"/>
          </a:xfrm>
        </p:spPr>
        <p:txBody>
          <a:bodyPr/>
          <a:lstStyle/>
          <a:p>
            <a:r>
              <a:rPr lang="en-US" noProof="0" dirty="0"/>
              <a:t>Use AI to automate the process of creating credit memos to deliver better service and avoid mistakes.</a:t>
            </a:r>
          </a:p>
        </p:txBody>
      </p:sp>
      <p:sp>
        <p:nvSpPr>
          <p:cNvPr id="165" name="Text Placeholder 164">
            <a:extLst>
              <a:ext uri="{FF2B5EF4-FFF2-40B4-BE49-F238E27FC236}">
                <a16:creationId xmlns:a16="http://schemas.microsoft.com/office/drawing/2014/main" id="{47FDA8A9-360C-3B81-47FA-37B28C1A1B8E}"/>
              </a:ext>
            </a:extLst>
          </p:cNvPr>
          <p:cNvSpPr>
            <a:spLocks noGrp="1"/>
          </p:cNvSpPr>
          <p:nvPr>
            <p:ph type="body" sz="quarter" idx="43"/>
          </p:nvPr>
        </p:nvSpPr>
        <p:spPr>
          <a:xfrm>
            <a:off x="10430351" y="521099"/>
            <a:ext cx="1456966" cy="175614"/>
          </a:xfrm>
        </p:spPr>
        <p:txBody>
          <a:bodyPr/>
          <a:lstStyle/>
          <a:p>
            <a:r>
              <a:rPr lang="en-US" noProof="0"/>
              <a:t>Build</a:t>
            </a:r>
          </a:p>
        </p:txBody>
      </p:sp>
      <p:sp>
        <p:nvSpPr>
          <p:cNvPr id="166" name="Text Placeholder 165">
            <a:extLst>
              <a:ext uri="{FF2B5EF4-FFF2-40B4-BE49-F238E27FC236}">
                <a16:creationId xmlns:a16="http://schemas.microsoft.com/office/drawing/2014/main" id="{F5CD3A30-5309-65E7-42D1-5B76451A5CED}"/>
              </a:ext>
            </a:extLst>
          </p:cNvPr>
          <p:cNvSpPr>
            <a:spLocks noGrp="1"/>
          </p:cNvSpPr>
          <p:nvPr>
            <p:ph type="body" sz="quarter" idx="44"/>
          </p:nvPr>
        </p:nvSpPr>
        <p:spPr>
          <a:xfrm>
            <a:off x="7149557" y="521100"/>
            <a:ext cx="2969488" cy="169277"/>
          </a:xfrm>
        </p:spPr>
        <p:txBody>
          <a:bodyPr/>
          <a:lstStyle/>
          <a:p>
            <a:r>
              <a:rPr lang="en-US" noProof="0"/>
              <a:t>Microsoft 365 Copilot Chat and Copilot Studio</a:t>
            </a:r>
          </a:p>
        </p:txBody>
      </p:sp>
      <p:sp>
        <p:nvSpPr>
          <p:cNvPr id="132" name="Text Placeholder 131">
            <a:extLst>
              <a:ext uri="{FF2B5EF4-FFF2-40B4-BE49-F238E27FC236}">
                <a16:creationId xmlns:a16="http://schemas.microsoft.com/office/drawing/2014/main" id="{C90EF41C-4B8A-FB37-2832-CE9A8A6B6FF8}"/>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Use Copilot to compile and create a summarized report </a:t>
            </a:r>
            <a:r>
              <a:rPr lang="en-US" noProof="0" dirty="0"/>
              <a:t>with customer financial documents, project documents, customer financial statements, business details, and the loan application. </a:t>
            </a:r>
          </a:p>
        </p:txBody>
      </p:sp>
      <p:sp>
        <p:nvSpPr>
          <p:cNvPr id="169" name="Text Placeholder 168">
            <a:extLst>
              <a:ext uri="{FF2B5EF4-FFF2-40B4-BE49-F238E27FC236}">
                <a16:creationId xmlns:a16="http://schemas.microsoft.com/office/drawing/2014/main" id="{4DED15BF-B9E3-7F35-07E9-9BCD1E9403E3}"/>
              </a:ext>
            </a:extLst>
          </p:cNvPr>
          <p:cNvSpPr>
            <a:spLocks noGrp="1"/>
          </p:cNvSpPr>
          <p:nvPr>
            <p:ph type="body" sz="quarter" idx="47"/>
          </p:nvPr>
        </p:nvSpPr>
        <p:spPr>
          <a:xfrm>
            <a:off x="3182890" y="1112478"/>
            <a:ext cx="2572262" cy="153888"/>
          </a:xfrm>
        </p:spPr>
        <p:txBody>
          <a:bodyPr/>
          <a:lstStyle/>
          <a:p>
            <a:r>
              <a:rPr lang="en-US" noProof="0"/>
              <a:t>Extract the customer documents</a:t>
            </a:r>
          </a:p>
        </p:txBody>
      </p:sp>
      <p:sp>
        <p:nvSpPr>
          <p:cNvPr id="170" name="Text Placeholder 169">
            <a:extLst>
              <a:ext uri="{FF2B5EF4-FFF2-40B4-BE49-F238E27FC236}">
                <a16:creationId xmlns:a16="http://schemas.microsoft.com/office/drawing/2014/main" id="{65E0C774-F91B-7083-4540-B799FFD65AEF}"/>
              </a:ext>
            </a:extLst>
          </p:cNvPr>
          <p:cNvSpPr>
            <a:spLocks noGrp="1"/>
          </p:cNvSpPr>
          <p:nvPr>
            <p:ph type="body" sz="quarter" idx="48"/>
          </p:nvPr>
        </p:nvSpPr>
        <p:spPr>
          <a:xfrm>
            <a:off x="3182890" y="1438715"/>
            <a:ext cx="2572262" cy="626701"/>
          </a:xfrm>
        </p:spPr>
        <p:txBody>
          <a:bodyPr/>
          <a:lstStyle/>
          <a:p>
            <a:r>
              <a:rPr lang="en-US" noProof="0" dirty="0"/>
              <a:t>Extract the relevant customer information and documents to analyze the loan application.</a:t>
            </a:r>
          </a:p>
        </p:txBody>
      </p:sp>
      <p:sp>
        <p:nvSpPr>
          <p:cNvPr id="171" name="Text Placeholder 170">
            <a:extLst>
              <a:ext uri="{FF2B5EF4-FFF2-40B4-BE49-F238E27FC236}">
                <a16:creationId xmlns:a16="http://schemas.microsoft.com/office/drawing/2014/main" id="{930953C0-580A-8593-3EEE-F681430E7D00}"/>
              </a:ext>
            </a:extLst>
          </p:cNvPr>
          <p:cNvSpPr>
            <a:spLocks noGrp="1"/>
          </p:cNvSpPr>
          <p:nvPr>
            <p:ph type="body" sz="quarter" idx="49"/>
          </p:nvPr>
        </p:nvSpPr>
        <p:spPr>
          <a:xfrm>
            <a:off x="6066682" y="1112478"/>
            <a:ext cx="2572262" cy="153888"/>
          </a:xfrm>
        </p:spPr>
        <p:txBody>
          <a:bodyPr/>
          <a:lstStyle/>
          <a:p>
            <a:r>
              <a:rPr lang="en-US" noProof="0"/>
              <a:t>Assess the loan application</a:t>
            </a:r>
          </a:p>
        </p:txBody>
      </p:sp>
      <p:sp>
        <p:nvSpPr>
          <p:cNvPr id="172" name="Text Placeholder 171">
            <a:extLst>
              <a:ext uri="{FF2B5EF4-FFF2-40B4-BE49-F238E27FC236}">
                <a16:creationId xmlns:a16="http://schemas.microsoft.com/office/drawing/2014/main" id="{FFC47B9E-2B48-90AF-DEA3-58DCD72B0439}"/>
              </a:ext>
            </a:extLst>
          </p:cNvPr>
          <p:cNvSpPr>
            <a:spLocks noGrp="1"/>
          </p:cNvSpPr>
          <p:nvPr>
            <p:ph type="body" sz="quarter" idx="50"/>
          </p:nvPr>
        </p:nvSpPr>
        <p:spPr>
          <a:xfrm>
            <a:off x="6066682" y="1438715"/>
            <a:ext cx="2572262" cy="626701"/>
          </a:xfrm>
        </p:spPr>
        <p:txBody>
          <a:bodyPr/>
          <a:lstStyle/>
          <a:p>
            <a:r>
              <a:rPr lang="en-US" noProof="0"/>
              <a:t>Assess the loan application by calculating financial ratios, conducting peer comparisons, and assessing the internal credit rating and news on the customer.</a:t>
            </a:r>
          </a:p>
        </p:txBody>
      </p:sp>
      <p:sp>
        <p:nvSpPr>
          <p:cNvPr id="176" name="Text Placeholder 175">
            <a:extLst>
              <a:ext uri="{FF2B5EF4-FFF2-40B4-BE49-F238E27FC236}">
                <a16:creationId xmlns:a16="http://schemas.microsoft.com/office/drawing/2014/main" id="{F0FB10C5-A6EB-C4FB-86EE-5322A84CC6A5}"/>
              </a:ext>
            </a:extLst>
          </p:cNvPr>
          <p:cNvSpPr>
            <a:spLocks noGrp="1"/>
          </p:cNvSpPr>
          <p:nvPr>
            <p:ph type="body" sz="quarter" idx="67"/>
          </p:nvPr>
        </p:nvSpPr>
        <p:spPr>
          <a:xfrm>
            <a:off x="8950475" y="2725494"/>
            <a:ext cx="2572262" cy="712876"/>
          </a:xfrm>
        </p:spPr>
        <p:txBody>
          <a:bodyPr/>
          <a:lstStyle/>
          <a:p>
            <a:r>
              <a:rPr lang="en-US" noProof="0"/>
              <a:t>Benefit: Use </a:t>
            </a:r>
            <a:r>
              <a:rPr lang="en-US">
                <a:latin typeface="+mj-lt"/>
              </a:rPr>
              <a:t>Copilot to quickly draft an email </a:t>
            </a:r>
            <a:r>
              <a:rPr lang="en-US" noProof="0"/>
              <a:t>for the customer including the loan assessment summary and justification of the decision.</a:t>
            </a:r>
          </a:p>
        </p:txBody>
      </p:sp>
      <p:sp>
        <p:nvSpPr>
          <p:cNvPr id="174" name="Text Placeholder 173">
            <a:extLst>
              <a:ext uri="{FF2B5EF4-FFF2-40B4-BE49-F238E27FC236}">
                <a16:creationId xmlns:a16="http://schemas.microsoft.com/office/drawing/2014/main" id="{681EDBCA-1BF5-73A9-8CC0-93C4B9FDF4DF}"/>
              </a:ext>
            </a:extLst>
          </p:cNvPr>
          <p:cNvSpPr>
            <a:spLocks noGrp="1"/>
          </p:cNvSpPr>
          <p:nvPr>
            <p:ph type="body" sz="quarter" idx="52"/>
          </p:nvPr>
        </p:nvSpPr>
        <p:spPr>
          <a:xfrm>
            <a:off x="8950475" y="1112478"/>
            <a:ext cx="2572262" cy="153888"/>
          </a:xfrm>
        </p:spPr>
        <p:txBody>
          <a:bodyPr/>
          <a:lstStyle/>
          <a:p>
            <a:r>
              <a:rPr lang="en-US" noProof="0"/>
              <a:t>Customer response</a:t>
            </a:r>
          </a:p>
        </p:txBody>
      </p:sp>
      <p:sp>
        <p:nvSpPr>
          <p:cNvPr id="175" name="Text Placeholder 174">
            <a:extLst>
              <a:ext uri="{FF2B5EF4-FFF2-40B4-BE49-F238E27FC236}">
                <a16:creationId xmlns:a16="http://schemas.microsoft.com/office/drawing/2014/main" id="{C6BB6D96-7A21-F35F-CD07-692026E551CF}"/>
              </a:ext>
            </a:extLst>
          </p:cNvPr>
          <p:cNvSpPr>
            <a:spLocks noGrp="1"/>
          </p:cNvSpPr>
          <p:nvPr>
            <p:ph type="body" sz="quarter" idx="53"/>
          </p:nvPr>
        </p:nvSpPr>
        <p:spPr>
          <a:xfrm>
            <a:off x="8950475" y="1438715"/>
            <a:ext cx="2572262" cy="626701"/>
          </a:xfrm>
        </p:spPr>
        <p:txBody>
          <a:bodyPr/>
          <a:lstStyle/>
          <a:p>
            <a:r>
              <a:rPr lang="en-US" noProof="0"/>
              <a:t>Summarize the assessment details along with the justification of the decision status of the loan to communicate to the customer.</a:t>
            </a:r>
          </a:p>
        </p:txBody>
      </p:sp>
      <p:sp>
        <p:nvSpPr>
          <p:cNvPr id="173" name="Text Placeholder 172">
            <a:extLst>
              <a:ext uri="{FF2B5EF4-FFF2-40B4-BE49-F238E27FC236}">
                <a16:creationId xmlns:a16="http://schemas.microsoft.com/office/drawing/2014/main" id="{8C28346A-9ECF-3B28-21FE-1DD104D9DE79}"/>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Use Copilot to compute </a:t>
            </a:r>
            <a:r>
              <a:rPr lang="en-US" noProof="0"/>
              <a:t>the financial ratios and assess the credit rating. Compare with internal policy and create draft a note with the summary of the assessment along with the loan decision status.</a:t>
            </a:r>
          </a:p>
        </p:txBody>
      </p:sp>
      <p:sp>
        <p:nvSpPr>
          <p:cNvPr id="177" name="Text Placeholder 176">
            <a:extLst>
              <a:ext uri="{FF2B5EF4-FFF2-40B4-BE49-F238E27FC236}">
                <a16:creationId xmlns:a16="http://schemas.microsoft.com/office/drawing/2014/main" id="{693287EB-E443-87A4-6E80-5B812637A17D}"/>
              </a:ext>
            </a:extLst>
          </p:cNvPr>
          <p:cNvSpPr>
            <a:spLocks noGrp="1"/>
          </p:cNvSpPr>
          <p:nvPr>
            <p:ph type="body" sz="quarter" idx="58"/>
          </p:nvPr>
        </p:nvSpPr>
        <p:spPr>
          <a:xfrm>
            <a:off x="4036409" y="3725103"/>
            <a:ext cx="3161734" cy="153888"/>
          </a:xfrm>
        </p:spPr>
        <p:txBody>
          <a:bodyPr/>
          <a:lstStyle/>
          <a:p>
            <a:r>
              <a:rPr lang="en-US" noProof="0"/>
              <a:t>Summarize the loan document</a:t>
            </a:r>
          </a:p>
        </p:txBody>
      </p:sp>
      <p:sp>
        <p:nvSpPr>
          <p:cNvPr id="178" name="Text Placeholder 177">
            <a:extLst>
              <a:ext uri="{FF2B5EF4-FFF2-40B4-BE49-F238E27FC236}">
                <a16:creationId xmlns:a16="http://schemas.microsoft.com/office/drawing/2014/main" id="{4858488D-D565-AB8D-60B1-BD1C4F266CCC}"/>
              </a:ext>
            </a:extLst>
          </p:cNvPr>
          <p:cNvSpPr>
            <a:spLocks noGrp="1"/>
          </p:cNvSpPr>
          <p:nvPr>
            <p:ph type="body" sz="quarter" idx="59"/>
          </p:nvPr>
        </p:nvSpPr>
        <p:spPr>
          <a:xfrm>
            <a:off x="4036409" y="4050957"/>
            <a:ext cx="3161734" cy="626701"/>
          </a:xfrm>
        </p:spPr>
        <p:txBody>
          <a:bodyPr/>
          <a:lstStyle/>
          <a:p>
            <a:r>
              <a:rPr lang="en-US" noProof="0" dirty="0"/>
              <a:t>Use Copilot Pages to summarize the credit memo features for further discussion with credit analyst and compliance officer.</a:t>
            </a:r>
          </a:p>
        </p:txBody>
      </p:sp>
      <p:sp>
        <p:nvSpPr>
          <p:cNvPr id="182" name="Text Placeholder 181">
            <a:extLst>
              <a:ext uri="{FF2B5EF4-FFF2-40B4-BE49-F238E27FC236}">
                <a16:creationId xmlns:a16="http://schemas.microsoft.com/office/drawing/2014/main" id="{0E35A432-4748-5DCE-76F5-415178DA1F1C}"/>
              </a:ext>
            </a:extLst>
          </p:cNvPr>
          <p:cNvSpPr>
            <a:spLocks noGrp="1"/>
          </p:cNvSpPr>
          <p:nvPr>
            <p:ph type="body" sz="quarter" idx="69"/>
          </p:nvPr>
        </p:nvSpPr>
        <p:spPr>
          <a:xfrm>
            <a:off x="7507483" y="5338502"/>
            <a:ext cx="3161734" cy="712876"/>
          </a:xfrm>
        </p:spPr>
        <p:txBody>
          <a:bodyPr/>
          <a:lstStyle/>
          <a:p>
            <a:r>
              <a:rPr lang="en-US" noProof="0"/>
              <a:t>Benefit: Copilot can use the loan assessment information </a:t>
            </a:r>
            <a:br>
              <a:rPr lang="en-US" noProof="0"/>
            </a:br>
            <a:r>
              <a:rPr lang="en-US" noProof="0"/>
              <a:t>to immediately </a:t>
            </a:r>
            <a:r>
              <a:rPr lang="en-US">
                <a:latin typeface="+mj-lt"/>
              </a:rPr>
              <a:t>create the draft credit memo </a:t>
            </a:r>
            <a:r>
              <a:rPr lang="en-US" noProof="0"/>
              <a:t>using the </a:t>
            </a:r>
            <a:br>
              <a:rPr lang="en-US" noProof="0"/>
            </a:br>
            <a:r>
              <a:rPr lang="en-US" noProof="0"/>
              <a:t>defined agent.</a:t>
            </a:r>
          </a:p>
        </p:txBody>
      </p:sp>
      <p:sp>
        <p:nvSpPr>
          <p:cNvPr id="180" name="Text Placeholder 179">
            <a:extLst>
              <a:ext uri="{FF2B5EF4-FFF2-40B4-BE49-F238E27FC236}">
                <a16:creationId xmlns:a16="http://schemas.microsoft.com/office/drawing/2014/main" id="{4D38E6BC-B03B-DC34-3727-66E892D8C0D4}"/>
              </a:ext>
            </a:extLst>
          </p:cNvPr>
          <p:cNvSpPr>
            <a:spLocks noGrp="1"/>
          </p:cNvSpPr>
          <p:nvPr>
            <p:ph type="body" sz="quarter" idx="61"/>
          </p:nvPr>
        </p:nvSpPr>
        <p:spPr>
          <a:xfrm>
            <a:off x="7507483" y="3725103"/>
            <a:ext cx="3161734" cy="153888"/>
          </a:xfrm>
        </p:spPr>
        <p:txBody>
          <a:bodyPr/>
          <a:lstStyle/>
          <a:p>
            <a:r>
              <a:rPr lang="en-US" noProof="0"/>
              <a:t>Create a draft credit memo</a:t>
            </a:r>
          </a:p>
        </p:txBody>
      </p:sp>
      <p:sp>
        <p:nvSpPr>
          <p:cNvPr id="181" name="Text Placeholder 180">
            <a:extLst>
              <a:ext uri="{FF2B5EF4-FFF2-40B4-BE49-F238E27FC236}">
                <a16:creationId xmlns:a16="http://schemas.microsoft.com/office/drawing/2014/main" id="{30BAC16B-0559-FA95-78C0-925E4ACA0664}"/>
              </a:ext>
            </a:extLst>
          </p:cNvPr>
          <p:cNvSpPr>
            <a:spLocks noGrp="1"/>
          </p:cNvSpPr>
          <p:nvPr>
            <p:ph type="body" sz="quarter" idx="62"/>
          </p:nvPr>
        </p:nvSpPr>
        <p:spPr>
          <a:xfrm>
            <a:off x="7507483" y="4050957"/>
            <a:ext cx="3161734" cy="626701"/>
          </a:xfrm>
        </p:spPr>
        <p:txBody>
          <a:bodyPr/>
          <a:lstStyle/>
          <a:p>
            <a:r>
              <a:rPr lang="en-US" noProof="0"/>
              <a:t>Generate a draft credit memo of the loan with the information from the assessment.</a:t>
            </a:r>
          </a:p>
        </p:txBody>
      </p:sp>
      <p:sp>
        <p:nvSpPr>
          <p:cNvPr id="179" name="Text Placeholder 178">
            <a:extLst>
              <a:ext uri="{FF2B5EF4-FFF2-40B4-BE49-F238E27FC236}">
                <a16:creationId xmlns:a16="http://schemas.microsoft.com/office/drawing/2014/main" id="{E2C31044-1871-FF08-0815-FEBE57927319}"/>
              </a:ext>
            </a:extLst>
          </p:cNvPr>
          <p:cNvSpPr>
            <a:spLocks noGrp="1"/>
          </p:cNvSpPr>
          <p:nvPr>
            <p:ph type="body" sz="quarter" idx="68"/>
          </p:nvPr>
        </p:nvSpPr>
        <p:spPr>
          <a:xfrm>
            <a:off x="4036409" y="5338502"/>
            <a:ext cx="3161734" cy="712876"/>
          </a:xfrm>
        </p:spPr>
        <p:txBody>
          <a:bodyPr/>
          <a:lstStyle/>
          <a:p>
            <a:r>
              <a:rPr lang="en-US" noProof="0" dirty="0"/>
              <a:t>Benefit: </a:t>
            </a:r>
            <a:r>
              <a:rPr lang="en-US" dirty="0">
                <a:latin typeface="+mj-lt"/>
              </a:rPr>
              <a:t>Use Copilot to draft an email</a:t>
            </a:r>
            <a:r>
              <a:rPr lang="en-US" noProof="0" dirty="0"/>
              <a:t> to credit analysts and compliance officer outlining the details of the credit memo for further review. </a:t>
            </a:r>
          </a:p>
        </p:txBody>
      </p:sp>
      <p:sp>
        <p:nvSpPr>
          <p:cNvPr id="183" name="Text Placeholder 182">
            <a:extLst>
              <a:ext uri="{FF2B5EF4-FFF2-40B4-BE49-F238E27FC236}">
                <a16:creationId xmlns:a16="http://schemas.microsoft.com/office/drawing/2014/main" id="{E09F02C6-BB1E-7F85-91EB-8CB24D66164A}"/>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4" name="Text Placeholder 183">
            <a:extLst>
              <a:ext uri="{FF2B5EF4-FFF2-40B4-BE49-F238E27FC236}">
                <a16:creationId xmlns:a16="http://schemas.microsoft.com/office/drawing/2014/main" id="{16E4FFDB-537B-DE71-B144-D3FD9EFA58DC}"/>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67" name="Text Placeholder 166">
            <a:extLst>
              <a:ext uri="{FF2B5EF4-FFF2-40B4-BE49-F238E27FC236}">
                <a16:creationId xmlns:a16="http://schemas.microsoft.com/office/drawing/2014/main" id="{0E348C57-740C-4F56-A0B9-4FFF4AC2A106}"/>
              </a:ext>
            </a:extLst>
          </p:cNvPr>
          <p:cNvSpPr>
            <a:spLocks noGrp="1"/>
          </p:cNvSpPr>
          <p:nvPr>
            <p:ph type="body" sz="quarter" idx="33"/>
          </p:nvPr>
        </p:nvSpPr>
        <p:spPr>
          <a:xfrm>
            <a:off x="304796" y="413987"/>
            <a:ext cx="1941119" cy="307777"/>
          </a:xfrm>
        </p:spPr>
        <p:txBody>
          <a:bodyPr/>
          <a:lstStyle/>
          <a:p>
            <a:r>
              <a:rPr lang="en-US"/>
              <a:t>Banking</a:t>
            </a:r>
          </a:p>
        </p:txBody>
      </p:sp>
      <p:sp>
        <p:nvSpPr>
          <p:cNvPr id="163" name="Title 162">
            <a:extLst>
              <a:ext uri="{FF2B5EF4-FFF2-40B4-BE49-F238E27FC236}">
                <a16:creationId xmlns:a16="http://schemas.microsoft.com/office/drawing/2014/main" id="{90F0A97E-594F-28E0-1068-4E1796C83412}"/>
              </a:ext>
            </a:extLst>
          </p:cNvPr>
          <p:cNvSpPr>
            <a:spLocks noGrp="1"/>
          </p:cNvSpPr>
          <p:nvPr>
            <p:ph type="title"/>
          </p:nvPr>
        </p:nvSpPr>
        <p:spPr>
          <a:xfrm>
            <a:off x="2492556" y="429376"/>
            <a:ext cx="4144817" cy="276999"/>
          </a:xfrm>
        </p:spPr>
        <p:txBody>
          <a:bodyPr vert="horz"/>
          <a:lstStyle/>
          <a:p>
            <a:r>
              <a:rPr lang="en-US" noProof="0"/>
              <a:t>Speed credit memo generation</a:t>
            </a:r>
          </a:p>
        </p:txBody>
      </p:sp>
      <p:grpSp>
        <p:nvGrpSpPr>
          <p:cNvPr id="185" name="Group 184">
            <a:extLst>
              <a:ext uri="{FF2B5EF4-FFF2-40B4-BE49-F238E27FC236}">
                <a16:creationId xmlns:a16="http://schemas.microsoft.com/office/drawing/2014/main" id="{27B63C24-E69D-BF34-E79C-28578E7DAF2B}"/>
              </a:ext>
            </a:extLst>
          </p:cNvPr>
          <p:cNvGrpSpPr/>
          <p:nvPr/>
        </p:nvGrpSpPr>
        <p:grpSpPr>
          <a:xfrm>
            <a:off x="320719" y="3778836"/>
            <a:ext cx="1771607" cy="504622"/>
            <a:chOff x="320719" y="4228589"/>
            <a:chExt cx="1771607" cy="504622"/>
          </a:xfrm>
        </p:grpSpPr>
        <p:grpSp>
          <p:nvGrpSpPr>
            <p:cNvPr id="186" name="Group 185">
              <a:extLst>
                <a:ext uri="{FF2B5EF4-FFF2-40B4-BE49-F238E27FC236}">
                  <a16:creationId xmlns:a16="http://schemas.microsoft.com/office/drawing/2014/main" id="{A1B83F46-FB89-4CB5-3D20-04F3270E330F}"/>
                </a:ext>
              </a:extLst>
            </p:cNvPr>
            <p:cNvGrpSpPr/>
            <p:nvPr/>
          </p:nvGrpSpPr>
          <p:grpSpPr>
            <a:xfrm>
              <a:off x="320719" y="4228589"/>
              <a:ext cx="1771605" cy="216000"/>
              <a:chOff x="320719" y="4224848"/>
              <a:chExt cx="1771605" cy="219456"/>
            </a:xfrm>
          </p:grpSpPr>
          <p:sp>
            <p:nvSpPr>
              <p:cNvPr id="190" name="Rectangle: Rounded Corners 6">
                <a:extLst>
                  <a:ext uri="{FF2B5EF4-FFF2-40B4-BE49-F238E27FC236}">
                    <a16:creationId xmlns:a16="http://schemas.microsoft.com/office/drawing/2014/main" id="{DF466BFA-E526-F3BC-F958-D496880993B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91" name="Graphic 190">
                <a:extLst>
                  <a:ext uri="{FF2B5EF4-FFF2-40B4-BE49-F238E27FC236}">
                    <a16:creationId xmlns:a16="http://schemas.microsoft.com/office/drawing/2014/main" id="{6AEDB62F-4BAB-BB74-01F2-6BE92FBE555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87" name="Group 186">
              <a:extLst>
                <a:ext uri="{FF2B5EF4-FFF2-40B4-BE49-F238E27FC236}">
                  <a16:creationId xmlns:a16="http://schemas.microsoft.com/office/drawing/2014/main" id="{F2F61F9D-0771-B330-9FB3-F87E25FF80F0}"/>
                </a:ext>
              </a:extLst>
            </p:cNvPr>
            <p:cNvGrpSpPr/>
            <p:nvPr/>
          </p:nvGrpSpPr>
          <p:grpSpPr>
            <a:xfrm>
              <a:off x="320721" y="4517211"/>
              <a:ext cx="1771605" cy="216000"/>
              <a:chOff x="320721" y="4517211"/>
              <a:chExt cx="1771605" cy="216000"/>
            </a:xfrm>
          </p:grpSpPr>
          <p:sp>
            <p:nvSpPr>
              <p:cNvPr id="188" name="Rectangle: Rounded Corners 6">
                <a:extLst>
                  <a:ext uri="{FF2B5EF4-FFF2-40B4-BE49-F238E27FC236}">
                    <a16:creationId xmlns:a16="http://schemas.microsoft.com/office/drawing/2014/main" id="{7BDBFFB9-3C28-28F1-6BC5-D3201EBDF6D2}"/>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189" name="Graphic 188">
                <a:extLst>
                  <a:ext uri="{FF2B5EF4-FFF2-40B4-BE49-F238E27FC236}">
                    <a16:creationId xmlns:a16="http://schemas.microsoft.com/office/drawing/2014/main" id="{A092A309-4FD6-A5B9-3A68-B60699F7B4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grpSp>
        <p:nvGrpSpPr>
          <p:cNvPr id="192" name="Group 191">
            <a:extLst>
              <a:ext uri="{FF2B5EF4-FFF2-40B4-BE49-F238E27FC236}">
                <a16:creationId xmlns:a16="http://schemas.microsoft.com/office/drawing/2014/main" id="{E6C442A2-6DB7-D5CE-2B80-46DAEF8E874C}"/>
              </a:ext>
            </a:extLst>
          </p:cNvPr>
          <p:cNvGrpSpPr/>
          <p:nvPr/>
        </p:nvGrpSpPr>
        <p:grpSpPr>
          <a:xfrm>
            <a:off x="320719" y="5020658"/>
            <a:ext cx="1771607" cy="504622"/>
            <a:chOff x="320719" y="5293823"/>
            <a:chExt cx="1771607" cy="504622"/>
          </a:xfrm>
        </p:grpSpPr>
        <p:grpSp>
          <p:nvGrpSpPr>
            <p:cNvPr id="193" name="Group 192">
              <a:extLst>
                <a:ext uri="{FF2B5EF4-FFF2-40B4-BE49-F238E27FC236}">
                  <a16:creationId xmlns:a16="http://schemas.microsoft.com/office/drawing/2014/main" id="{981B7F76-5320-C9EB-E491-5072AA35C49F}"/>
                </a:ext>
              </a:extLst>
            </p:cNvPr>
            <p:cNvGrpSpPr/>
            <p:nvPr/>
          </p:nvGrpSpPr>
          <p:grpSpPr>
            <a:xfrm>
              <a:off x="320719" y="5293823"/>
              <a:ext cx="1771605" cy="216000"/>
              <a:chOff x="320719" y="5270676"/>
              <a:chExt cx="1771605" cy="216000"/>
            </a:xfrm>
          </p:grpSpPr>
          <p:sp>
            <p:nvSpPr>
              <p:cNvPr id="197" name="Rectangle: Rounded Corners 6">
                <a:extLst>
                  <a:ext uri="{FF2B5EF4-FFF2-40B4-BE49-F238E27FC236}">
                    <a16:creationId xmlns:a16="http://schemas.microsoft.com/office/drawing/2014/main" id="{AABD935A-FE54-7A69-C35C-0B2E60055C64}"/>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98" name="Graphic 197">
                <a:extLst>
                  <a:ext uri="{FF2B5EF4-FFF2-40B4-BE49-F238E27FC236}">
                    <a16:creationId xmlns:a16="http://schemas.microsoft.com/office/drawing/2014/main" id="{D86D0946-1C15-3C8A-5DC9-F2ECB3A0CB3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194" name="Group 193">
              <a:extLst>
                <a:ext uri="{FF2B5EF4-FFF2-40B4-BE49-F238E27FC236}">
                  <a16:creationId xmlns:a16="http://schemas.microsoft.com/office/drawing/2014/main" id="{302C6C3A-7B5F-A6F0-9BE3-77F6578DB442}"/>
                </a:ext>
              </a:extLst>
            </p:cNvPr>
            <p:cNvGrpSpPr/>
            <p:nvPr/>
          </p:nvGrpSpPr>
          <p:grpSpPr>
            <a:xfrm>
              <a:off x="320721" y="5582445"/>
              <a:ext cx="1771605" cy="216000"/>
              <a:chOff x="320721" y="5582445"/>
              <a:chExt cx="1771605" cy="216000"/>
            </a:xfrm>
          </p:grpSpPr>
          <p:sp>
            <p:nvSpPr>
              <p:cNvPr id="195" name="Rectangle: Rounded Corners 194">
                <a:extLst>
                  <a:ext uri="{FF2B5EF4-FFF2-40B4-BE49-F238E27FC236}">
                    <a16:creationId xmlns:a16="http://schemas.microsoft.com/office/drawing/2014/main" id="{8B7846E9-73AA-8B79-4092-89B5F8211FF8}"/>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96" name="Graphic 195">
                <a:extLst>
                  <a:ext uri="{FF2B5EF4-FFF2-40B4-BE49-F238E27FC236}">
                    <a16:creationId xmlns:a16="http://schemas.microsoft.com/office/drawing/2014/main" id="{55F9A8FA-0F0A-1CC9-865A-664C556FA03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grpSp>
      <p:sp>
        <p:nvSpPr>
          <p:cNvPr id="210" name="TextBox 209">
            <a:extLst>
              <a:ext uri="{FF2B5EF4-FFF2-40B4-BE49-F238E27FC236}">
                <a16:creationId xmlns:a16="http://schemas.microsoft.com/office/drawing/2014/main" id="{3DB65F56-59C2-51AB-DDC6-BEB7C4388BE5}"/>
              </a:ext>
              <a:ext uri="{C183D7F6-B498-43B3-948B-1728B52AA6E4}">
                <adec:decorative xmlns:adec="http://schemas.microsoft.com/office/drawing/2017/decorative" val="0"/>
              </a:ext>
            </a:extLst>
          </p:cNvPr>
          <p:cNvSpPr txBox="1"/>
          <p:nvPr/>
        </p:nvSpPr>
        <p:spPr>
          <a:xfrm>
            <a:off x="9327307" y="2084186"/>
            <a:ext cx="2156668" cy="4616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9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9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solution</a:t>
            </a:r>
          </a:p>
        </p:txBody>
      </p:sp>
      <p:sp>
        <p:nvSpPr>
          <p:cNvPr id="202" name="TextBox 201">
            <a:extLst>
              <a:ext uri="{FF2B5EF4-FFF2-40B4-BE49-F238E27FC236}">
                <a16:creationId xmlns:a16="http://schemas.microsoft.com/office/drawing/2014/main" id="{79D64C83-8BC0-DB84-9C52-F730B1AA5CC1}"/>
              </a:ext>
              <a:ext uri="{C183D7F6-B498-43B3-948B-1728B52AA6E4}">
                <adec:decorative xmlns:adec="http://schemas.microsoft.com/office/drawing/2017/decorative" val="0"/>
              </a:ext>
            </a:extLst>
          </p:cNvPr>
          <p:cNvSpPr txBox="1"/>
          <p:nvPr/>
        </p:nvSpPr>
        <p:spPr>
          <a:xfrm>
            <a:off x="3559920" y="2084186"/>
            <a:ext cx="2103120" cy="4616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9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9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solution</a:t>
            </a:r>
          </a:p>
        </p:txBody>
      </p:sp>
      <p:pic>
        <p:nvPicPr>
          <p:cNvPr id="4" name="Picture 3">
            <a:extLst>
              <a:ext uri="{FF2B5EF4-FFF2-40B4-BE49-F238E27FC236}">
                <a16:creationId xmlns:a16="http://schemas.microsoft.com/office/drawing/2014/main" id="{1DEE5C69-8C74-6582-729C-F8297002F7FE}"/>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8950325" y="2207040"/>
            <a:ext cx="224338" cy="215956"/>
          </a:xfrm>
          <a:prstGeom prst="rect">
            <a:avLst/>
          </a:prstGeom>
          <a:ln w="6657" cap="flat">
            <a:noFill/>
            <a:prstDash val="solid"/>
            <a:miter/>
          </a:ln>
          <a:effectLst/>
        </p:spPr>
      </p:pic>
      <p:pic>
        <p:nvPicPr>
          <p:cNvPr id="5" name="Picture 4">
            <a:extLst>
              <a:ext uri="{FF2B5EF4-FFF2-40B4-BE49-F238E27FC236}">
                <a16:creationId xmlns:a16="http://schemas.microsoft.com/office/drawing/2014/main" id="{AEA79DD0-3D33-286A-9032-498B48BE2AEC}"/>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3182938" y="2207040"/>
            <a:ext cx="224338" cy="215956"/>
          </a:xfrm>
          <a:prstGeom prst="rect">
            <a:avLst/>
          </a:prstGeom>
          <a:ln w="6657" cap="flat">
            <a:noFill/>
            <a:prstDash val="solid"/>
            <a:miter/>
          </a:ln>
          <a:effectLst/>
        </p:spPr>
      </p:pic>
      <p:sp>
        <p:nvSpPr>
          <p:cNvPr id="205" name="TextBox 204">
            <a:extLst>
              <a:ext uri="{FF2B5EF4-FFF2-40B4-BE49-F238E27FC236}">
                <a16:creationId xmlns:a16="http://schemas.microsoft.com/office/drawing/2014/main" id="{022D00DF-DD5D-8094-5DD5-16E3EDDC0E22}"/>
              </a:ext>
              <a:ext uri="{C183D7F6-B498-43B3-948B-1728B52AA6E4}">
                <adec:decorative xmlns:adec="http://schemas.microsoft.com/office/drawing/2017/decorative" val="0"/>
              </a:ext>
            </a:extLst>
          </p:cNvPr>
          <p:cNvSpPr txBox="1"/>
          <p:nvPr/>
        </p:nvSpPr>
        <p:spPr>
          <a:xfrm>
            <a:off x="6447645" y="2084186"/>
            <a:ext cx="2398798" cy="4616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9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9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solution</a:t>
            </a:r>
          </a:p>
        </p:txBody>
      </p:sp>
      <p:sp>
        <p:nvSpPr>
          <p:cNvPr id="220" name="TextBox 219">
            <a:extLst>
              <a:ext uri="{FF2B5EF4-FFF2-40B4-BE49-F238E27FC236}">
                <a16:creationId xmlns:a16="http://schemas.microsoft.com/office/drawing/2014/main" id="{901D34FF-5733-06F2-426C-0AA191F77EB6}"/>
              </a:ext>
              <a:ext uri="{C183D7F6-B498-43B3-948B-1728B52AA6E4}">
                <adec:decorative xmlns:adec="http://schemas.microsoft.com/office/drawing/2017/decorative" val="0"/>
              </a:ext>
            </a:extLst>
          </p:cNvPr>
          <p:cNvSpPr txBox="1"/>
          <p:nvPr/>
        </p:nvSpPr>
        <p:spPr>
          <a:xfrm>
            <a:off x="7866233" y="4686594"/>
            <a:ext cx="3161733" cy="52322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Loan origination solution</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Document management solution</a:t>
            </a:r>
          </a:p>
        </p:txBody>
      </p:sp>
      <p:pic>
        <p:nvPicPr>
          <p:cNvPr id="15" name="Picture 14">
            <a:extLst>
              <a:ext uri="{FF2B5EF4-FFF2-40B4-BE49-F238E27FC236}">
                <a16:creationId xmlns:a16="http://schemas.microsoft.com/office/drawing/2014/main" id="{A5B7F9BF-5EEE-620E-BBA5-B4AE3FF3D9D8}"/>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6067425" y="2207040"/>
            <a:ext cx="224338" cy="215956"/>
          </a:xfrm>
          <a:prstGeom prst="rect">
            <a:avLst/>
          </a:prstGeom>
          <a:ln w="6657" cap="flat">
            <a:noFill/>
            <a:prstDash val="solid"/>
            <a:miter/>
          </a:ln>
          <a:effectLst/>
        </p:spPr>
      </p:pic>
      <p:pic>
        <p:nvPicPr>
          <p:cNvPr id="16" name="Picture 15">
            <a:extLst>
              <a:ext uri="{FF2B5EF4-FFF2-40B4-BE49-F238E27FC236}">
                <a16:creationId xmlns:a16="http://schemas.microsoft.com/office/drawing/2014/main" id="{8CAB14CA-D870-5958-ADAC-40430F235955}"/>
              </a:ext>
              <a:ext uri="{C183D7F6-B498-43B3-948B-1728B52AA6E4}">
                <adec:decorative xmlns:adec="http://schemas.microsoft.com/office/drawing/2017/decorative" val="0"/>
              </a:ext>
            </a:extLst>
          </p:cNvPr>
          <p:cNvPicPr>
            <a:picLocks noChangeAspect="1"/>
          </p:cNvPicPr>
          <p:nvPr/>
        </p:nvPicPr>
        <p:blipFill rotWithShape="1">
          <a:blip r:embed="rId10"/>
          <a:srcRect b="3736"/>
          <a:stretch/>
        </p:blipFill>
        <p:spPr>
          <a:xfrm>
            <a:off x="7507288" y="4840226"/>
            <a:ext cx="224338" cy="215956"/>
          </a:xfrm>
          <a:prstGeom prst="rect">
            <a:avLst/>
          </a:prstGeom>
          <a:ln w="6657" cap="flat">
            <a:noFill/>
            <a:prstDash val="solid"/>
            <a:miter/>
          </a:ln>
          <a:effectLst/>
        </p:spPr>
      </p:pic>
      <p:sp>
        <p:nvSpPr>
          <p:cNvPr id="18" name="TextBox 17">
            <a:extLst>
              <a:ext uri="{FF2B5EF4-FFF2-40B4-BE49-F238E27FC236}">
                <a16:creationId xmlns:a16="http://schemas.microsoft.com/office/drawing/2014/main" id="{65371C6A-1579-2572-66B2-59D005E9D20F}"/>
              </a:ext>
              <a:ext uri="{C183D7F6-B498-43B3-948B-1728B52AA6E4}">
                <adec:decorative xmlns:adec="http://schemas.microsoft.com/office/drawing/2017/decorative" val="0"/>
              </a:ext>
            </a:extLst>
          </p:cNvPr>
          <p:cNvSpPr txBox="1"/>
          <p:nvPr/>
        </p:nvSpPr>
        <p:spPr>
          <a:xfrm>
            <a:off x="4415011"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9" name="Picture 50">
            <a:hlinkClick r:id="rId11"/>
            <a:extLst>
              <a:ext uri="{FF2B5EF4-FFF2-40B4-BE49-F238E27FC236}">
                <a16:creationId xmlns:a16="http://schemas.microsoft.com/office/drawing/2014/main" id="{126E81A0-2DA2-CF3E-362D-05F32B95A6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6409"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9096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graphicFrame>
        <p:nvGraphicFramePr>
          <p:cNvPr id="27" name="think-cell data - do not delete" hidden="1">
            <a:extLst>
              <a:ext uri="{FF2B5EF4-FFF2-40B4-BE49-F238E27FC236}">
                <a16:creationId xmlns:a16="http://schemas.microsoft.com/office/drawing/2014/main" id="{DFF62A1C-A0B7-9B1C-1480-F4CA0F6AFC2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27" name="think-cell data - do not delete" hidden="1">
                        <a:extLst>
                          <a:ext uri="{FF2B5EF4-FFF2-40B4-BE49-F238E27FC236}">
                            <a16:creationId xmlns:a16="http://schemas.microsoft.com/office/drawing/2014/main" id="{DFF62A1C-A0B7-9B1C-1480-F4CA0F6AFC2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Text Placeholder 25">
            <a:extLst>
              <a:ext uri="{FF2B5EF4-FFF2-40B4-BE49-F238E27FC236}">
                <a16:creationId xmlns:a16="http://schemas.microsoft.com/office/drawing/2014/main" id="{86FC41B8-D70A-9753-48EB-5292C94F4947}"/>
              </a:ext>
            </a:extLst>
          </p:cNvPr>
          <p:cNvSpPr>
            <a:spLocks noGrp="1"/>
          </p:cNvSpPr>
          <p:nvPr>
            <p:ph type="body" sz="quarter" idx="32"/>
          </p:nvPr>
        </p:nvSpPr>
        <p:spPr>
          <a:xfrm>
            <a:off x="311388" y="1026303"/>
            <a:ext cx="2431246" cy="1131079"/>
          </a:xfrm>
        </p:spPr>
        <p:txBody>
          <a:bodyPr/>
          <a:lstStyle/>
          <a:p>
            <a:r>
              <a:rPr lang="en-US" noProof="0" dirty="0"/>
              <a:t>Use AI to automate claims processing to deliver better customer service, reduce costs and avoid mistakes.</a:t>
            </a:r>
          </a:p>
        </p:txBody>
      </p:sp>
      <p:sp>
        <p:nvSpPr>
          <p:cNvPr id="89" name="Text Placeholder 88">
            <a:extLst>
              <a:ext uri="{FF2B5EF4-FFF2-40B4-BE49-F238E27FC236}">
                <a16:creationId xmlns:a16="http://schemas.microsoft.com/office/drawing/2014/main" id="{2EA91E61-B11D-098C-1686-FF32E7986326}"/>
              </a:ext>
            </a:extLst>
          </p:cNvPr>
          <p:cNvSpPr>
            <a:spLocks noGrp="1"/>
          </p:cNvSpPr>
          <p:nvPr>
            <p:ph type="body" sz="quarter" idx="33"/>
          </p:nvPr>
        </p:nvSpPr>
        <p:spPr>
          <a:xfrm>
            <a:off x="304796" y="413987"/>
            <a:ext cx="2057403" cy="307777"/>
          </a:xfrm>
        </p:spPr>
        <p:txBody>
          <a:bodyPr/>
          <a:lstStyle/>
          <a:p>
            <a:r>
              <a:rPr lang="en-US" noProof="0" dirty="0"/>
              <a:t>Insurance</a:t>
            </a:r>
          </a:p>
        </p:txBody>
      </p:sp>
      <p:sp>
        <p:nvSpPr>
          <p:cNvPr id="87" name="Text Placeholder 86">
            <a:extLst>
              <a:ext uri="{FF2B5EF4-FFF2-40B4-BE49-F238E27FC236}">
                <a16:creationId xmlns:a16="http://schemas.microsoft.com/office/drawing/2014/main" id="{A0582DD3-6188-2190-642F-024F93A033F8}"/>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84" name="Text Placeholder 83">
            <a:extLst>
              <a:ext uri="{FF2B5EF4-FFF2-40B4-BE49-F238E27FC236}">
                <a16:creationId xmlns:a16="http://schemas.microsoft.com/office/drawing/2014/main" id="{4A87A389-53DD-930B-E3A0-CAE212AB9B08}"/>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82" name="Title 81">
            <a:extLst>
              <a:ext uri="{FF2B5EF4-FFF2-40B4-BE49-F238E27FC236}">
                <a16:creationId xmlns:a16="http://schemas.microsoft.com/office/drawing/2014/main" id="{4C4F6C95-5665-8850-0C6F-9D0091591BF0}"/>
              </a:ext>
            </a:extLst>
          </p:cNvPr>
          <p:cNvSpPr>
            <a:spLocks noGrp="1"/>
          </p:cNvSpPr>
          <p:nvPr>
            <p:ph type="title"/>
          </p:nvPr>
        </p:nvSpPr>
        <p:spPr>
          <a:xfrm>
            <a:off x="2492556" y="429376"/>
            <a:ext cx="4144817" cy="276999"/>
          </a:xfrm>
        </p:spPr>
        <p:txBody>
          <a:bodyPr vert="horz"/>
          <a:lstStyle/>
          <a:p>
            <a:r>
              <a:rPr lang="en-US" noProof="0" dirty="0"/>
              <a:t>Process a claim</a:t>
            </a:r>
          </a:p>
        </p:txBody>
      </p:sp>
      <p:sp>
        <p:nvSpPr>
          <p:cNvPr id="120" name="Text Placeholder 119">
            <a:extLst>
              <a:ext uri="{FF2B5EF4-FFF2-40B4-BE49-F238E27FC236}">
                <a16:creationId xmlns:a16="http://schemas.microsoft.com/office/drawing/2014/main" id="{764B6C37-46D9-1663-27D2-69E2AF620475}"/>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Prioritize customer issues </a:t>
            </a:r>
            <a:r>
              <a:rPr lang="en-US" noProof="0" dirty="0"/>
              <a:t>from a given time period.</a:t>
            </a:r>
          </a:p>
        </p:txBody>
      </p:sp>
      <p:sp>
        <p:nvSpPr>
          <p:cNvPr id="83" name="Text Placeholder 82">
            <a:extLst>
              <a:ext uri="{FF2B5EF4-FFF2-40B4-BE49-F238E27FC236}">
                <a16:creationId xmlns:a16="http://schemas.microsoft.com/office/drawing/2014/main" id="{ED6E5EEF-D2FC-C968-16FE-A973DAC5DAEE}"/>
              </a:ext>
            </a:extLst>
          </p:cNvPr>
          <p:cNvSpPr>
            <a:spLocks noGrp="1"/>
          </p:cNvSpPr>
          <p:nvPr>
            <p:ph type="body" sz="quarter" idx="11"/>
          </p:nvPr>
        </p:nvSpPr>
        <p:spPr>
          <a:xfrm>
            <a:off x="3182890" y="1112478"/>
            <a:ext cx="2572262" cy="153888"/>
          </a:xfrm>
        </p:spPr>
        <p:txBody>
          <a:bodyPr/>
          <a:lstStyle/>
          <a:p>
            <a:r>
              <a:rPr lang="en-US" noProof="0"/>
              <a:t>Summarize customer support issues</a:t>
            </a:r>
          </a:p>
        </p:txBody>
      </p:sp>
      <p:sp>
        <p:nvSpPr>
          <p:cNvPr id="86" name="Text Placeholder 85">
            <a:extLst>
              <a:ext uri="{FF2B5EF4-FFF2-40B4-BE49-F238E27FC236}">
                <a16:creationId xmlns:a16="http://schemas.microsoft.com/office/drawing/2014/main" id="{FC40B044-295F-032C-CD00-7D4FBB1E074A}"/>
              </a:ext>
            </a:extLst>
          </p:cNvPr>
          <p:cNvSpPr>
            <a:spLocks noGrp="1"/>
          </p:cNvSpPr>
          <p:nvPr>
            <p:ph type="body" sz="quarter" idx="18"/>
          </p:nvPr>
        </p:nvSpPr>
        <p:spPr>
          <a:xfrm>
            <a:off x="3182938" y="1438275"/>
            <a:ext cx="2571750" cy="627063"/>
          </a:xfrm>
        </p:spPr>
        <p:txBody>
          <a:bodyPr/>
          <a:lstStyle/>
          <a:p>
            <a:r>
              <a:rPr lang="en-US" noProof="0"/>
              <a:t>Develop a Power Automate workflow to notify claims agents of issues with their customers.</a:t>
            </a:r>
          </a:p>
        </p:txBody>
      </p:sp>
      <p:sp>
        <p:nvSpPr>
          <p:cNvPr id="91" name="Text Placeholder 90">
            <a:extLst>
              <a:ext uri="{FF2B5EF4-FFF2-40B4-BE49-F238E27FC236}">
                <a16:creationId xmlns:a16="http://schemas.microsoft.com/office/drawing/2014/main" id="{2387BE27-1582-6782-04AF-E08345DE8A17}"/>
              </a:ext>
            </a:extLst>
          </p:cNvPr>
          <p:cNvSpPr>
            <a:spLocks noGrp="1"/>
          </p:cNvSpPr>
          <p:nvPr>
            <p:ph type="body" sz="quarter" idx="42"/>
          </p:nvPr>
        </p:nvSpPr>
        <p:spPr>
          <a:xfrm>
            <a:off x="6066682" y="1112478"/>
            <a:ext cx="2572262" cy="153888"/>
          </a:xfrm>
        </p:spPr>
        <p:txBody>
          <a:bodyPr/>
          <a:lstStyle/>
          <a:p>
            <a:r>
              <a:rPr lang="en-US" noProof="0"/>
              <a:t>Update a claims form</a:t>
            </a:r>
          </a:p>
        </p:txBody>
      </p:sp>
      <p:sp>
        <p:nvSpPr>
          <p:cNvPr id="96" name="Text Placeholder 95">
            <a:extLst>
              <a:ext uri="{FF2B5EF4-FFF2-40B4-BE49-F238E27FC236}">
                <a16:creationId xmlns:a16="http://schemas.microsoft.com/office/drawing/2014/main" id="{422981D0-EA83-0F73-2670-40FCBF704BE7}"/>
              </a:ext>
            </a:extLst>
          </p:cNvPr>
          <p:cNvSpPr>
            <a:spLocks noGrp="1"/>
          </p:cNvSpPr>
          <p:nvPr>
            <p:ph type="body" sz="quarter" idx="43"/>
          </p:nvPr>
        </p:nvSpPr>
        <p:spPr>
          <a:xfrm>
            <a:off x="6066682" y="1438715"/>
            <a:ext cx="2572262" cy="626701"/>
          </a:xfrm>
        </p:spPr>
        <p:txBody>
          <a:bodyPr/>
          <a:lstStyle/>
          <a:p>
            <a:r>
              <a:rPr lang="en-US" noProof="0"/>
              <a:t>Use Copilot to update a claims form based on information in an email.</a:t>
            </a:r>
          </a:p>
        </p:txBody>
      </p:sp>
      <p:sp>
        <p:nvSpPr>
          <p:cNvPr id="113" name="Text Placeholder 112">
            <a:extLst>
              <a:ext uri="{FF2B5EF4-FFF2-40B4-BE49-F238E27FC236}">
                <a16:creationId xmlns:a16="http://schemas.microsoft.com/office/drawing/2014/main" id="{5644B81A-2905-7B06-0D15-2A95CEB46979}"/>
              </a:ext>
            </a:extLst>
          </p:cNvPr>
          <p:cNvSpPr>
            <a:spLocks noGrp="1"/>
          </p:cNvSpPr>
          <p:nvPr>
            <p:ph type="body" sz="quarter" idx="68"/>
          </p:nvPr>
        </p:nvSpPr>
        <p:spPr>
          <a:xfrm>
            <a:off x="8950475" y="2725494"/>
            <a:ext cx="2572262" cy="712876"/>
          </a:xfrm>
        </p:spPr>
        <p:txBody>
          <a:bodyPr/>
          <a:lstStyle/>
          <a:p>
            <a:r>
              <a:rPr lang="en-US" noProof="0" dirty="0"/>
              <a:t>Benefit: </a:t>
            </a:r>
            <a:r>
              <a:rPr lang="en-US" dirty="0">
                <a:latin typeface="+mj-lt"/>
              </a:rPr>
              <a:t>Quickly get answers to questions </a:t>
            </a:r>
            <a:r>
              <a:rPr lang="en-US" noProof="0" dirty="0"/>
              <a:t>about policy coverages.</a:t>
            </a:r>
          </a:p>
        </p:txBody>
      </p:sp>
      <p:sp>
        <p:nvSpPr>
          <p:cNvPr id="108" name="Text Placeholder 107">
            <a:extLst>
              <a:ext uri="{FF2B5EF4-FFF2-40B4-BE49-F238E27FC236}">
                <a16:creationId xmlns:a16="http://schemas.microsoft.com/office/drawing/2014/main" id="{12C86C46-25EC-CF7A-7071-A1D998F1EFC9}"/>
              </a:ext>
            </a:extLst>
          </p:cNvPr>
          <p:cNvSpPr>
            <a:spLocks noGrp="1"/>
          </p:cNvSpPr>
          <p:nvPr>
            <p:ph type="body" sz="quarter" idx="45"/>
          </p:nvPr>
        </p:nvSpPr>
        <p:spPr>
          <a:xfrm>
            <a:off x="8950475" y="1112478"/>
            <a:ext cx="2572262" cy="153888"/>
          </a:xfrm>
        </p:spPr>
        <p:txBody>
          <a:bodyPr/>
          <a:lstStyle/>
          <a:p>
            <a:r>
              <a:rPr lang="en-US" noProof="0"/>
              <a:t>Search repository</a:t>
            </a:r>
          </a:p>
        </p:txBody>
      </p:sp>
      <p:sp>
        <p:nvSpPr>
          <p:cNvPr id="109" name="Text Placeholder 108">
            <a:extLst>
              <a:ext uri="{FF2B5EF4-FFF2-40B4-BE49-F238E27FC236}">
                <a16:creationId xmlns:a16="http://schemas.microsoft.com/office/drawing/2014/main" id="{77C2C92C-B81C-0C61-CA75-7BC86AA0A51A}"/>
              </a:ext>
            </a:extLst>
          </p:cNvPr>
          <p:cNvSpPr>
            <a:spLocks noGrp="1"/>
          </p:cNvSpPr>
          <p:nvPr>
            <p:ph type="body" sz="quarter" idx="46"/>
          </p:nvPr>
        </p:nvSpPr>
        <p:spPr>
          <a:xfrm>
            <a:off x="8950475" y="1438715"/>
            <a:ext cx="2572262" cy="626701"/>
          </a:xfrm>
        </p:spPr>
        <p:txBody>
          <a:bodyPr/>
          <a:lstStyle/>
          <a:p>
            <a:r>
              <a:rPr lang="en-US" noProof="0"/>
              <a:t>Use a custom agent built using Copilot Studio to find answers to common questions.</a:t>
            </a:r>
          </a:p>
        </p:txBody>
      </p:sp>
      <p:sp>
        <p:nvSpPr>
          <p:cNvPr id="123" name="Text Placeholder 122">
            <a:extLst>
              <a:ext uri="{FF2B5EF4-FFF2-40B4-BE49-F238E27FC236}">
                <a16:creationId xmlns:a16="http://schemas.microsoft.com/office/drawing/2014/main" id="{D30E5E20-614B-C0FD-76BD-43425576A12A}"/>
              </a:ext>
            </a:extLst>
          </p:cNvPr>
          <p:cNvSpPr>
            <a:spLocks noGrp="1"/>
          </p:cNvSpPr>
          <p:nvPr>
            <p:ph type="body" sz="quarter" idx="70"/>
          </p:nvPr>
        </p:nvSpPr>
        <p:spPr>
          <a:xfrm>
            <a:off x="6066682" y="2725494"/>
            <a:ext cx="2572262" cy="712876"/>
          </a:xfrm>
        </p:spPr>
        <p:txBody>
          <a:bodyPr/>
          <a:lstStyle/>
          <a:p>
            <a:r>
              <a:rPr lang="en-US" noProof="0" dirty="0"/>
              <a:t>Benefit: </a:t>
            </a:r>
            <a:r>
              <a:rPr lang="en-US" dirty="0">
                <a:latin typeface="+mj-lt"/>
              </a:rPr>
              <a:t>Quickly update claims forms </a:t>
            </a:r>
            <a:r>
              <a:rPr lang="en-US" noProof="0" dirty="0"/>
              <a:t>without having to search for specific content.</a:t>
            </a:r>
          </a:p>
        </p:txBody>
      </p:sp>
      <p:sp>
        <p:nvSpPr>
          <p:cNvPr id="115" name="Text Placeholder 114">
            <a:extLst>
              <a:ext uri="{FF2B5EF4-FFF2-40B4-BE49-F238E27FC236}">
                <a16:creationId xmlns:a16="http://schemas.microsoft.com/office/drawing/2014/main" id="{A8D7F65A-163A-6ED1-B2EC-D2BB6BE10704}"/>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Quickly draft email content </a:t>
            </a:r>
            <a:r>
              <a:rPr lang="en-US" noProof="0"/>
              <a:t>with the appropriate tone and depth.</a:t>
            </a:r>
          </a:p>
        </p:txBody>
      </p:sp>
      <p:sp>
        <p:nvSpPr>
          <p:cNvPr id="116" name="Text Placeholder 115">
            <a:extLst>
              <a:ext uri="{FF2B5EF4-FFF2-40B4-BE49-F238E27FC236}">
                <a16:creationId xmlns:a16="http://schemas.microsoft.com/office/drawing/2014/main" id="{D617AD54-2A42-0F98-C243-E3FD7D4B407B}"/>
              </a:ext>
            </a:extLst>
          </p:cNvPr>
          <p:cNvSpPr>
            <a:spLocks noGrp="1"/>
          </p:cNvSpPr>
          <p:nvPr>
            <p:ph type="body" sz="quarter" idx="49"/>
          </p:nvPr>
        </p:nvSpPr>
        <p:spPr>
          <a:xfrm>
            <a:off x="3182890" y="3725103"/>
            <a:ext cx="2572262" cy="153888"/>
          </a:xfrm>
        </p:spPr>
        <p:txBody>
          <a:bodyPr/>
          <a:lstStyle/>
          <a:p>
            <a:r>
              <a:rPr lang="en-US" noProof="0"/>
              <a:t>Respond to the claim</a:t>
            </a:r>
          </a:p>
        </p:txBody>
      </p:sp>
      <p:sp>
        <p:nvSpPr>
          <p:cNvPr id="117" name="Text Placeholder 116">
            <a:extLst>
              <a:ext uri="{FF2B5EF4-FFF2-40B4-BE49-F238E27FC236}">
                <a16:creationId xmlns:a16="http://schemas.microsoft.com/office/drawing/2014/main" id="{7E750B82-DDBE-FDCF-E44F-84D401D583A1}"/>
              </a:ext>
            </a:extLst>
          </p:cNvPr>
          <p:cNvSpPr>
            <a:spLocks noGrp="1"/>
          </p:cNvSpPr>
          <p:nvPr>
            <p:ph type="body" sz="quarter" idx="50"/>
          </p:nvPr>
        </p:nvSpPr>
        <p:spPr>
          <a:xfrm>
            <a:off x="3182890" y="4050957"/>
            <a:ext cx="2572262" cy="626701"/>
          </a:xfrm>
        </p:spPr>
        <p:txBody>
          <a:bodyPr/>
          <a:lstStyle/>
          <a:p>
            <a:r>
              <a:rPr lang="en-US" noProof="0"/>
              <a:t>Ask Copilot to draft a response to a customer claim based on the available documentation.</a:t>
            </a:r>
          </a:p>
        </p:txBody>
      </p:sp>
      <p:sp>
        <p:nvSpPr>
          <p:cNvPr id="118" name="Text Placeholder 117">
            <a:extLst>
              <a:ext uri="{FF2B5EF4-FFF2-40B4-BE49-F238E27FC236}">
                <a16:creationId xmlns:a16="http://schemas.microsoft.com/office/drawing/2014/main" id="{DE318BA9-CD04-D995-9392-B93B9244E741}"/>
              </a:ext>
            </a:extLst>
          </p:cNvPr>
          <p:cNvSpPr>
            <a:spLocks noGrp="1"/>
          </p:cNvSpPr>
          <p:nvPr>
            <p:ph type="body" sz="quarter" idx="51"/>
          </p:nvPr>
        </p:nvSpPr>
        <p:spPr>
          <a:xfrm>
            <a:off x="6066682" y="3725103"/>
            <a:ext cx="2572262" cy="153888"/>
          </a:xfrm>
        </p:spPr>
        <p:txBody>
          <a:bodyPr/>
          <a:lstStyle/>
          <a:p>
            <a:r>
              <a:rPr lang="en-US" noProof="0"/>
              <a:t>Summarize FNOL call</a:t>
            </a:r>
          </a:p>
        </p:txBody>
      </p:sp>
      <p:sp>
        <p:nvSpPr>
          <p:cNvPr id="119" name="Text Placeholder 118">
            <a:extLst>
              <a:ext uri="{FF2B5EF4-FFF2-40B4-BE49-F238E27FC236}">
                <a16:creationId xmlns:a16="http://schemas.microsoft.com/office/drawing/2014/main" id="{5C1587EB-87E0-11B4-468C-CC94D3CAB6B3}"/>
              </a:ext>
            </a:extLst>
          </p:cNvPr>
          <p:cNvSpPr>
            <a:spLocks noGrp="1"/>
          </p:cNvSpPr>
          <p:nvPr>
            <p:ph type="body" sz="quarter" idx="52"/>
          </p:nvPr>
        </p:nvSpPr>
        <p:spPr>
          <a:xfrm>
            <a:off x="6067425" y="4051300"/>
            <a:ext cx="2571750" cy="627063"/>
          </a:xfrm>
        </p:spPr>
        <p:txBody>
          <a:bodyPr/>
          <a:lstStyle/>
          <a:p>
            <a:r>
              <a:rPr lang="en-US" noProof="0"/>
              <a:t>Generate call transcripts from Teams Phone </a:t>
            </a:r>
            <a:br>
              <a:rPr lang="en-US" noProof="0"/>
            </a:br>
            <a:r>
              <a:rPr lang="en-US" noProof="0"/>
              <a:t>and create summaries of first notice of loss </a:t>
            </a:r>
            <a:br>
              <a:rPr lang="en-US" noProof="0"/>
            </a:br>
            <a:r>
              <a:rPr lang="en-US" noProof="0"/>
              <a:t>(FNOL) calls.</a:t>
            </a:r>
          </a:p>
        </p:txBody>
      </p:sp>
      <p:sp>
        <p:nvSpPr>
          <p:cNvPr id="90" name="Text Placeholder 89">
            <a:extLst>
              <a:ext uri="{FF2B5EF4-FFF2-40B4-BE49-F238E27FC236}">
                <a16:creationId xmlns:a16="http://schemas.microsoft.com/office/drawing/2014/main" id="{5E30BA2E-EDC8-BE1B-5997-DE7FE46D63FB}"/>
              </a:ext>
            </a:extLst>
          </p:cNvPr>
          <p:cNvSpPr>
            <a:spLocks noGrp="1"/>
          </p:cNvSpPr>
          <p:nvPr>
            <p:ph type="body" sz="quarter" idx="66"/>
          </p:nvPr>
        </p:nvSpPr>
        <p:spPr>
          <a:xfrm>
            <a:off x="8950475" y="5334522"/>
            <a:ext cx="2572262" cy="712876"/>
          </a:xfrm>
        </p:spPr>
        <p:txBody>
          <a:bodyPr/>
          <a:lstStyle/>
          <a:p>
            <a:r>
              <a:rPr lang="en-US" noProof="0" dirty="0"/>
              <a:t>Benefit: </a:t>
            </a:r>
            <a:r>
              <a:rPr lang="en-US" dirty="0">
                <a:latin typeface="+mj-lt"/>
              </a:rPr>
              <a:t>Quickly summarize documentation </a:t>
            </a:r>
            <a:r>
              <a:rPr lang="en-US" noProof="0" dirty="0"/>
              <a:t>across internal documents and customer calls and emails.</a:t>
            </a:r>
          </a:p>
        </p:txBody>
      </p:sp>
      <p:sp>
        <p:nvSpPr>
          <p:cNvPr id="121" name="Text Placeholder 120">
            <a:extLst>
              <a:ext uri="{FF2B5EF4-FFF2-40B4-BE49-F238E27FC236}">
                <a16:creationId xmlns:a16="http://schemas.microsoft.com/office/drawing/2014/main" id="{4116C95A-8D7A-E407-04A9-BEF2C6BF95F8}"/>
              </a:ext>
            </a:extLst>
          </p:cNvPr>
          <p:cNvSpPr>
            <a:spLocks noGrp="1"/>
          </p:cNvSpPr>
          <p:nvPr>
            <p:ph type="body" sz="quarter" idx="54"/>
          </p:nvPr>
        </p:nvSpPr>
        <p:spPr>
          <a:xfrm>
            <a:off x="8950475" y="3725103"/>
            <a:ext cx="2572262" cy="153888"/>
          </a:xfrm>
        </p:spPr>
        <p:txBody>
          <a:bodyPr/>
          <a:lstStyle/>
          <a:p>
            <a:r>
              <a:rPr lang="en-US" noProof="0"/>
              <a:t>Prepare for a meeting</a:t>
            </a:r>
          </a:p>
        </p:txBody>
      </p:sp>
      <p:sp>
        <p:nvSpPr>
          <p:cNvPr id="122" name="Text Placeholder 121">
            <a:extLst>
              <a:ext uri="{FF2B5EF4-FFF2-40B4-BE49-F238E27FC236}">
                <a16:creationId xmlns:a16="http://schemas.microsoft.com/office/drawing/2014/main" id="{5C811F51-23B5-EAF9-2F40-C2B86BEBFDFB}"/>
              </a:ext>
            </a:extLst>
          </p:cNvPr>
          <p:cNvSpPr>
            <a:spLocks noGrp="1"/>
          </p:cNvSpPr>
          <p:nvPr>
            <p:ph type="body" sz="quarter" idx="55"/>
          </p:nvPr>
        </p:nvSpPr>
        <p:spPr>
          <a:xfrm>
            <a:off x="8950475" y="4050957"/>
            <a:ext cx="2572262" cy="626701"/>
          </a:xfrm>
        </p:spPr>
        <p:txBody>
          <a:bodyPr/>
          <a:lstStyle/>
          <a:p>
            <a:r>
              <a:rPr lang="en-US" noProof="0"/>
              <a:t>Summarize claim content prior to a settlement discussion.</a:t>
            </a:r>
          </a:p>
        </p:txBody>
      </p:sp>
      <p:sp>
        <p:nvSpPr>
          <p:cNvPr id="97" name="Text Placeholder 96">
            <a:extLst>
              <a:ext uri="{FF2B5EF4-FFF2-40B4-BE49-F238E27FC236}">
                <a16:creationId xmlns:a16="http://schemas.microsoft.com/office/drawing/2014/main" id="{64941F1B-F857-8F40-8903-4DA173AEC9E7}"/>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Ensure call transcripts are captured </a:t>
            </a:r>
            <a:r>
              <a:rPr lang="en-US" noProof="0"/>
              <a:t>and important points are captured in </a:t>
            </a:r>
            <a:br>
              <a:rPr lang="en-US" noProof="0"/>
            </a:br>
            <a:r>
              <a:rPr lang="en-US" noProof="0"/>
              <a:t>a summary.</a:t>
            </a:r>
          </a:p>
        </p:txBody>
      </p:sp>
      <p:sp>
        <p:nvSpPr>
          <p:cNvPr id="124" name="Text Placeholder 123">
            <a:extLst>
              <a:ext uri="{FF2B5EF4-FFF2-40B4-BE49-F238E27FC236}">
                <a16:creationId xmlns:a16="http://schemas.microsoft.com/office/drawing/2014/main" id="{BF382B53-1771-4189-598A-F50BBD5CE5CF}"/>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25" name="Text Placeholder 124">
            <a:extLst>
              <a:ext uri="{FF2B5EF4-FFF2-40B4-BE49-F238E27FC236}">
                <a16:creationId xmlns:a16="http://schemas.microsoft.com/office/drawing/2014/main" id="{9AAF068D-A3FE-87D6-25E2-28BA7BE899FC}"/>
              </a:ext>
            </a:extLst>
          </p:cNvPr>
          <p:cNvSpPr>
            <a:spLocks noGrp="1"/>
          </p:cNvSpPr>
          <p:nvPr>
            <p:ph type="body" sz="quarter" idx="65"/>
          </p:nvPr>
        </p:nvSpPr>
        <p:spPr>
          <a:xfrm>
            <a:off x="320721" y="3467940"/>
            <a:ext cx="1131650" cy="219456"/>
          </a:xfrm>
        </p:spPr>
        <p:txBody>
          <a:bodyPr/>
          <a:lstStyle/>
          <a:p>
            <a:r>
              <a:rPr lang="en-US" noProof="0"/>
              <a:t>KPIs impacted</a:t>
            </a:r>
          </a:p>
        </p:txBody>
      </p:sp>
      <p:pic>
        <p:nvPicPr>
          <p:cNvPr id="129" name="Picture 2" descr="Microsoft Power Automate Logo Download in SVG Vector or PNG File Format">
            <a:extLst>
              <a:ext uri="{FF2B5EF4-FFF2-40B4-BE49-F238E27FC236}">
                <a16:creationId xmlns:a16="http://schemas.microsoft.com/office/drawing/2014/main" id="{FE735347-EA42-92B8-0412-B885BB5748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889" b="8889"/>
          <a:stretch/>
        </p:blipFill>
        <p:spPr bwMode="auto">
          <a:xfrm>
            <a:off x="3182938" y="2203293"/>
            <a:ext cx="271768" cy="223453"/>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4" descr="Microsoft Teams Logo, symbol, meaning, history, PNG, brand">
            <a:extLst>
              <a:ext uri="{FF2B5EF4-FFF2-40B4-BE49-F238E27FC236}">
                <a16:creationId xmlns:a16="http://schemas.microsoft.com/office/drawing/2014/main" id="{3F99BCD9-421B-78FB-F623-805D63D119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375" r="19375"/>
          <a:stretch/>
        </p:blipFill>
        <p:spPr bwMode="auto">
          <a:xfrm>
            <a:off x="6067425" y="4826611"/>
            <a:ext cx="264808" cy="243189"/>
          </a:xfrm>
          <a:prstGeom prst="rect">
            <a:avLst/>
          </a:prstGeom>
          <a:noFill/>
          <a:extLst>
            <a:ext uri="{909E8E84-426E-40DD-AFC4-6F175D3DCCD1}">
              <a14:hiddenFill xmlns:a14="http://schemas.microsoft.com/office/drawing/2010/main">
                <a:solidFill>
                  <a:srgbClr val="FFFFFF"/>
                </a:solidFill>
              </a14:hiddenFill>
            </a:ext>
          </a:extLst>
        </p:spPr>
      </p:pic>
      <p:grpSp>
        <p:nvGrpSpPr>
          <p:cNvPr id="171" name="Group 170">
            <a:extLst>
              <a:ext uri="{FF2B5EF4-FFF2-40B4-BE49-F238E27FC236}">
                <a16:creationId xmlns:a16="http://schemas.microsoft.com/office/drawing/2014/main" id="{AC518934-6D64-1F6F-89D0-DF2751B84677}"/>
              </a:ext>
            </a:extLst>
          </p:cNvPr>
          <p:cNvGrpSpPr/>
          <p:nvPr/>
        </p:nvGrpSpPr>
        <p:grpSpPr>
          <a:xfrm>
            <a:off x="320719" y="3778836"/>
            <a:ext cx="1771607" cy="504622"/>
            <a:chOff x="320719" y="4228589"/>
            <a:chExt cx="1771607" cy="504622"/>
          </a:xfrm>
        </p:grpSpPr>
        <p:grpSp>
          <p:nvGrpSpPr>
            <p:cNvPr id="172" name="Group 171">
              <a:extLst>
                <a:ext uri="{FF2B5EF4-FFF2-40B4-BE49-F238E27FC236}">
                  <a16:creationId xmlns:a16="http://schemas.microsoft.com/office/drawing/2014/main" id="{75F31715-11ED-8746-D9A6-5CC7D75954D4}"/>
                </a:ext>
              </a:extLst>
            </p:cNvPr>
            <p:cNvGrpSpPr/>
            <p:nvPr/>
          </p:nvGrpSpPr>
          <p:grpSpPr>
            <a:xfrm>
              <a:off x="320719" y="4228589"/>
              <a:ext cx="1771605" cy="216000"/>
              <a:chOff x="320719" y="4224848"/>
              <a:chExt cx="1771605" cy="219456"/>
            </a:xfrm>
          </p:grpSpPr>
          <p:sp>
            <p:nvSpPr>
              <p:cNvPr id="176" name="Rectangle: Rounded Corners 6">
                <a:extLst>
                  <a:ext uri="{FF2B5EF4-FFF2-40B4-BE49-F238E27FC236}">
                    <a16:creationId xmlns:a16="http://schemas.microsoft.com/office/drawing/2014/main" id="{909CC572-80C6-1278-277A-3A5CFDCD604C}"/>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77" name="Graphic 176">
                <a:extLst>
                  <a:ext uri="{FF2B5EF4-FFF2-40B4-BE49-F238E27FC236}">
                    <a16:creationId xmlns:a16="http://schemas.microsoft.com/office/drawing/2014/main" id="{CF7F6DDE-5E80-8B68-D0CC-56559822F89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6" y="4260849"/>
                <a:ext cx="144000" cy="144000"/>
              </a:xfrm>
              <a:prstGeom prst="rect">
                <a:avLst/>
              </a:prstGeom>
            </p:spPr>
          </p:pic>
        </p:grpSp>
        <p:grpSp>
          <p:nvGrpSpPr>
            <p:cNvPr id="173" name="Group 172">
              <a:extLst>
                <a:ext uri="{FF2B5EF4-FFF2-40B4-BE49-F238E27FC236}">
                  <a16:creationId xmlns:a16="http://schemas.microsoft.com/office/drawing/2014/main" id="{101514A8-ADBE-F958-F20E-D28AD5B708EA}"/>
                </a:ext>
              </a:extLst>
            </p:cNvPr>
            <p:cNvGrpSpPr/>
            <p:nvPr/>
          </p:nvGrpSpPr>
          <p:grpSpPr>
            <a:xfrm>
              <a:off x="320721" y="4517211"/>
              <a:ext cx="1771605" cy="216000"/>
              <a:chOff x="320721" y="4517211"/>
              <a:chExt cx="1771605" cy="216000"/>
            </a:xfrm>
          </p:grpSpPr>
          <p:sp>
            <p:nvSpPr>
              <p:cNvPr id="174" name="Rectangle: Rounded Corners 6">
                <a:extLst>
                  <a:ext uri="{FF2B5EF4-FFF2-40B4-BE49-F238E27FC236}">
                    <a16:creationId xmlns:a16="http://schemas.microsoft.com/office/drawing/2014/main" id="{2DDD271C-8DA9-1828-6D77-08CA129FBC90}"/>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Opex % of revenue</a:t>
                </a:r>
              </a:p>
            </p:txBody>
          </p:sp>
          <p:pic>
            <p:nvPicPr>
              <p:cNvPr id="175" name="Graphic 174">
                <a:extLst>
                  <a:ext uri="{FF2B5EF4-FFF2-40B4-BE49-F238E27FC236}">
                    <a16:creationId xmlns:a16="http://schemas.microsoft.com/office/drawing/2014/main" id="{6E430AB8-A0E0-23C2-CA7D-18E6DFDA70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507" y="4552645"/>
                <a:ext cx="144000" cy="141732"/>
              </a:xfrm>
              <a:prstGeom prst="rect">
                <a:avLst/>
              </a:prstGeom>
            </p:spPr>
          </p:pic>
        </p:grpSp>
      </p:grpSp>
      <p:grpSp>
        <p:nvGrpSpPr>
          <p:cNvPr id="178" name="Group 177">
            <a:extLst>
              <a:ext uri="{FF2B5EF4-FFF2-40B4-BE49-F238E27FC236}">
                <a16:creationId xmlns:a16="http://schemas.microsoft.com/office/drawing/2014/main" id="{8A53CBCB-85E4-EE74-7C62-74E64155B798}"/>
              </a:ext>
            </a:extLst>
          </p:cNvPr>
          <p:cNvGrpSpPr/>
          <p:nvPr/>
        </p:nvGrpSpPr>
        <p:grpSpPr>
          <a:xfrm>
            <a:off x="320719" y="5020658"/>
            <a:ext cx="1771607" cy="504622"/>
            <a:chOff x="320719" y="5293823"/>
            <a:chExt cx="1771607" cy="504622"/>
          </a:xfrm>
        </p:grpSpPr>
        <p:grpSp>
          <p:nvGrpSpPr>
            <p:cNvPr id="179" name="Group 178">
              <a:extLst>
                <a:ext uri="{FF2B5EF4-FFF2-40B4-BE49-F238E27FC236}">
                  <a16:creationId xmlns:a16="http://schemas.microsoft.com/office/drawing/2014/main" id="{0E6CA101-A2A1-16BE-C50A-88DA365E2BD3}"/>
                </a:ext>
              </a:extLst>
            </p:cNvPr>
            <p:cNvGrpSpPr/>
            <p:nvPr/>
          </p:nvGrpSpPr>
          <p:grpSpPr>
            <a:xfrm>
              <a:off x="320719" y="5293823"/>
              <a:ext cx="1771605" cy="216000"/>
              <a:chOff x="320719" y="5270676"/>
              <a:chExt cx="1771605" cy="216000"/>
            </a:xfrm>
          </p:grpSpPr>
          <p:sp>
            <p:nvSpPr>
              <p:cNvPr id="183" name="Rectangle: Rounded Corners 6">
                <a:extLst>
                  <a:ext uri="{FF2B5EF4-FFF2-40B4-BE49-F238E27FC236}">
                    <a16:creationId xmlns:a16="http://schemas.microsoft.com/office/drawing/2014/main" id="{46DCBA8F-5B06-834F-0361-692632B34FA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84" name="Graphic 183">
                <a:extLst>
                  <a:ext uri="{FF2B5EF4-FFF2-40B4-BE49-F238E27FC236}">
                    <a16:creationId xmlns:a16="http://schemas.microsoft.com/office/drawing/2014/main" id="{0150F014-F795-3555-EC0D-833A234A9FD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306676"/>
                <a:ext cx="144000" cy="144000"/>
              </a:xfrm>
              <a:prstGeom prst="rect">
                <a:avLst/>
              </a:prstGeom>
            </p:spPr>
          </p:pic>
        </p:grpSp>
        <p:grpSp>
          <p:nvGrpSpPr>
            <p:cNvPr id="180" name="Group 179">
              <a:extLst>
                <a:ext uri="{FF2B5EF4-FFF2-40B4-BE49-F238E27FC236}">
                  <a16:creationId xmlns:a16="http://schemas.microsoft.com/office/drawing/2014/main" id="{B7FDEE06-9704-E051-042E-1C41C3B7ABE2}"/>
                </a:ext>
              </a:extLst>
            </p:cNvPr>
            <p:cNvGrpSpPr/>
            <p:nvPr/>
          </p:nvGrpSpPr>
          <p:grpSpPr>
            <a:xfrm>
              <a:off x="320721" y="5582445"/>
              <a:ext cx="1771605" cy="216000"/>
              <a:chOff x="320721" y="5582445"/>
              <a:chExt cx="1771605" cy="216000"/>
            </a:xfrm>
          </p:grpSpPr>
          <p:sp>
            <p:nvSpPr>
              <p:cNvPr id="181" name="Rectangle: Rounded Corners 180">
                <a:extLst>
                  <a:ext uri="{FF2B5EF4-FFF2-40B4-BE49-F238E27FC236}">
                    <a16:creationId xmlns:a16="http://schemas.microsoft.com/office/drawing/2014/main" id="{8BEDBE4C-DFFE-0E0D-3A2E-F5120F8EE3A9}"/>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82" name="Graphic 181">
                <a:extLst>
                  <a:ext uri="{FF2B5EF4-FFF2-40B4-BE49-F238E27FC236}">
                    <a16:creationId xmlns:a16="http://schemas.microsoft.com/office/drawing/2014/main" id="{3F23B79E-FE64-1D4B-154A-19E8D835050F}"/>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7505" y="5618445"/>
                <a:ext cx="144000" cy="144000"/>
              </a:xfrm>
              <a:prstGeom prst="rect">
                <a:avLst/>
              </a:prstGeom>
            </p:spPr>
          </p:pic>
        </p:grpSp>
      </p:grpSp>
      <p:sp>
        <p:nvSpPr>
          <p:cNvPr id="79" name="TextBox 78">
            <a:extLst>
              <a:ext uri="{FF2B5EF4-FFF2-40B4-BE49-F238E27FC236}">
                <a16:creationId xmlns:a16="http://schemas.microsoft.com/office/drawing/2014/main" id="{4BBDBA2F-2093-02CC-C632-0CB8A79806FC}"/>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0" name="Picture 50">
            <a:hlinkClick r:id="rId12"/>
            <a:extLst>
              <a:ext uri="{FF2B5EF4-FFF2-40B4-BE49-F238E27FC236}">
                <a16:creationId xmlns:a16="http://schemas.microsoft.com/office/drawing/2014/main" id="{A3C61630-0F73-0D87-6E16-491E627580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3A4FA9A9-B8EF-767F-3BBB-9E5C891DA499}"/>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5" name="Picture 50">
            <a:hlinkClick r:id="rId12"/>
            <a:extLst>
              <a:ext uri="{FF2B5EF4-FFF2-40B4-BE49-F238E27FC236}">
                <a16:creationId xmlns:a16="http://schemas.microsoft.com/office/drawing/2014/main" id="{FD9DAA2C-9A97-4D9E-C206-15AFBFBF71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401A19AD-EDC7-0CAB-3A16-E65A37CB01BD}"/>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92" name="Picture 50">
            <a:hlinkClick r:id="rId12"/>
            <a:extLst>
              <a:ext uri="{FF2B5EF4-FFF2-40B4-BE49-F238E27FC236}">
                <a16:creationId xmlns:a16="http://schemas.microsoft.com/office/drawing/2014/main" id="{1C483351-1980-C12C-6171-F2CA5D61C9D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98D75634-A0D5-173B-79BB-99DBF6082074}"/>
              </a:ext>
              <a:ext uri="{C183D7F6-B498-43B3-948B-1728B52AA6E4}">
                <adec:decorative xmlns:adec="http://schemas.microsoft.com/office/drawing/2017/decorative" val="0"/>
              </a:ext>
            </a:extLst>
          </p:cNvPr>
          <p:cNvSpPr txBox="1"/>
          <p:nvPr/>
        </p:nvSpPr>
        <p:spPr>
          <a:xfrm>
            <a:off x="9327307" y="2075544"/>
            <a:ext cx="2156668" cy="478950"/>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SharePoint repository</a:t>
            </a:r>
          </a:p>
        </p:txBody>
      </p:sp>
      <p:sp>
        <p:nvSpPr>
          <p:cNvPr id="94" name="TextBox 93">
            <a:extLst>
              <a:ext uri="{FF2B5EF4-FFF2-40B4-BE49-F238E27FC236}">
                <a16:creationId xmlns:a16="http://schemas.microsoft.com/office/drawing/2014/main" id="{874222A9-0549-155E-E5D5-67EF5F5DA440}"/>
              </a:ext>
              <a:ext uri="{C183D7F6-B498-43B3-948B-1728B52AA6E4}">
                <adec:decorative xmlns:adec="http://schemas.microsoft.com/office/drawing/2017/decorative" val="0"/>
              </a:ext>
            </a:extLst>
          </p:cNvPr>
          <p:cNvSpPr txBox="1"/>
          <p:nvPr/>
        </p:nvSpPr>
        <p:spPr>
          <a:xfrm>
            <a:off x="3552452" y="2238074"/>
            <a:ext cx="210312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 Automate</a:t>
            </a:r>
          </a:p>
        </p:txBody>
      </p:sp>
      <p:pic>
        <p:nvPicPr>
          <p:cNvPr id="95" name="Picture 94">
            <a:extLst>
              <a:ext uri="{FF2B5EF4-FFF2-40B4-BE49-F238E27FC236}">
                <a16:creationId xmlns:a16="http://schemas.microsoft.com/office/drawing/2014/main" id="{D6C63BB9-D633-BD7E-437A-AFA47B260798}"/>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2207040"/>
            <a:ext cx="224338" cy="215956"/>
          </a:xfrm>
          <a:prstGeom prst="rect">
            <a:avLst/>
          </a:prstGeom>
          <a:ln w="6657" cap="flat">
            <a:noFill/>
            <a:prstDash val="solid"/>
            <a:miter/>
          </a:ln>
          <a:effectLst/>
        </p:spPr>
      </p:pic>
      <p:sp>
        <p:nvSpPr>
          <p:cNvPr id="100" name="TextBox 99">
            <a:extLst>
              <a:ext uri="{FF2B5EF4-FFF2-40B4-BE49-F238E27FC236}">
                <a16:creationId xmlns:a16="http://schemas.microsoft.com/office/drawing/2014/main" id="{0F46916A-6F99-C345-41DD-5AC53FC272FA}"/>
              </a:ext>
              <a:ext uri="{C183D7F6-B498-43B3-948B-1728B52AA6E4}">
                <adec:decorative xmlns:adec="http://schemas.microsoft.com/office/drawing/2017/decorative" val="0"/>
              </a:ext>
            </a:extLst>
          </p:cNvPr>
          <p:cNvSpPr txBox="1"/>
          <p:nvPr/>
        </p:nvSpPr>
        <p:spPr>
          <a:xfrm>
            <a:off x="6445285" y="4730751"/>
            <a:ext cx="2193890" cy="43490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Tree>
    <p:extLst>
      <p:ext uri="{BB962C8B-B14F-4D97-AF65-F5344CB8AC3E}">
        <p14:creationId xmlns:p14="http://schemas.microsoft.com/office/powerpoint/2010/main" val="22505165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D59EDCB-161E-28E4-F13D-F3B36E706A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13" name="think-cell data - do not delete" hidden="1">
                        <a:extLst>
                          <a:ext uri="{FF2B5EF4-FFF2-40B4-BE49-F238E27FC236}">
                            <a16:creationId xmlns:a16="http://schemas.microsoft.com/office/drawing/2014/main" id="{ED59EDCB-161E-28E4-F13D-F3B36E706A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Text Placeholder 26">
            <a:extLst>
              <a:ext uri="{FF2B5EF4-FFF2-40B4-BE49-F238E27FC236}">
                <a16:creationId xmlns:a16="http://schemas.microsoft.com/office/drawing/2014/main" id="{687A9F68-A8F3-250D-16EC-F0E6BD036717}"/>
              </a:ext>
            </a:extLst>
          </p:cNvPr>
          <p:cNvSpPr>
            <a:spLocks noGrp="1"/>
          </p:cNvSpPr>
          <p:nvPr>
            <p:ph type="body" sz="quarter" idx="32"/>
          </p:nvPr>
        </p:nvSpPr>
        <p:spPr>
          <a:xfrm>
            <a:off x="311388" y="1026303"/>
            <a:ext cx="2431246" cy="1131079"/>
          </a:xfrm>
        </p:spPr>
        <p:txBody>
          <a:bodyPr/>
          <a:lstStyle/>
          <a:p>
            <a:r>
              <a:rPr lang="en-US" noProof="0" dirty="0"/>
              <a:t>Use AI to assist with creating new customer policies and presenting proposals to customers.</a:t>
            </a:r>
          </a:p>
          <a:p>
            <a:endParaRPr lang="en-US" noProof="0" dirty="0"/>
          </a:p>
        </p:txBody>
      </p:sp>
      <p:sp>
        <p:nvSpPr>
          <p:cNvPr id="163" name="Text Placeholder 162">
            <a:extLst>
              <a:ext uri="{FF2B5EF4-FFF2-40B4-BE49-F238E27FC236}">
                <a16:creationId xmlns:a16="http://schemas.microsoft.com/office/drawing/2014/main" id="{2630CEE5-ACA0-E643-8962-E5E99D959D63}"/>
              </a:ext>
            </a:extLst>
          </p:cNvPr>
          <p:cNvSpPr>
            <a:spLocks noGrp="1"/>
          </p:cNvSpPr>
          <p:nvPr>
            <p:ph type="body" sz="quarter" idx="33"/>
          </p:nvPr>
        </p:nvSpPr>
        <p:spPr>
          <a:xfrm>
            <a:off x="304796" y="413987"/>
            <a:ext cx="2057403" cy="307777"/>
          </a:xfrm>
        </p:spPr>
        <p:txBody>
          <a:bodyPr/>
          <a:lstStyle/>
          <a:p>
            <a:r>
              <a:rPr lang="en-US" dirty="0"/>
              <a:t>Insurance</a:t>
            </a:r>
          </a:p>
        </p:txBody>
      </p:sp>
      <p:sp>
        <p:nvSpPr>
          <p:cNvPr id="161" name="Text Placeholder 160">
            <a:extLst>
              <a:ext uri="{FF2B5EF4-FFF2-40B4-BE49-F238E27FC236}">
                <a16:creationId xmlns:a16="http://schemas.microsoft.com/office/drawing/2014/main" id="{8CC2656D-5936-4139-F7CB-C874EC546590}"/>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59" name="Text Placeholder 158">
            <a:extLst>
              <a:ext uri="{FF2B5EF4-FFF2-40B4-BE49-F238E27FC236}">
                <a16:creationId xmlns:a16="http://schemas.microsoft.com/office/drawing/2014/main" id="{8466E84E-05D5-1C5A-E6E0-18C6448FCC7B}"/>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57" name="Title 156">
            <a:extLst>
              <a:ext uri="{FF2B5EF4-FFF2-40B4-BE49-F238E27FC236}">
                <a16:creationId xmlns:a16="http://schemas.microsoft.com/office/drawing/2014/main" id="{3D2395D5-28D9-C373-CECA-4D471A150C71}"/>
              </a:ext>
            </a:extLst>
          </p:cNvPr>
          <p:cNvSpPr>
            <a:spLocks noGrp="1"/>
          </p:cNvSpPr>
          <p:nvPr>
            <p:ph type="title"/>
          </p:nvPr>
        </p:nvSpPr>
        <p:spPr>
          <a:xfrm>
            <a:off x="2492556" y="429376"/>
            <a:ext cx="4144817" cy="276999"/>
          </a:xfrm>
        </p:spPr>
        <p:txBody>
          <a:bodyPr vert="horz"/>
          <a:lstStyle/>
          <a:p>
            <a:r>
              <a:rPr lang="en-US" dirty="0"/>
              <a:t>Issue a policy</a:t>
            </a:r>
          </a:p>
        </p:txBody>
      </p:sp>
      <p:sp>
        <p:nvSpPr>
          <p:cNvPr id="176" name="Text Placeholder 175">
            <a:extLst>
              <a:ext uri="{FF2B5EF4-FFF2-40B4-BE49-F238E27FC236}">
                <a16:creationId xmlns:a16="http://schemas.microsoft.com/office/drawing/2014/main" id="{C974797C-2741-C21C-7CF5-0A075560E15F}"/>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Ensure call transcripts are captured</a:t>
            </a:r>
            <a:r>
              <a:rPr lang="en-US" noProof="0" dirty="0"/>
              <a:t>, and important points are summarized.</a:t>
            </a:r>
          </a:p>
        </p:txBody>
      </p:sp>
      <p:sp>
        <p:nvSpPr>
          <p:cNvPr id="158" name="Text Placeholder 157">
            <a:extLst>
              <a:ext uri="{FF2B5EF4-FFF2-40B4-BE49-F238E27FC236}">
                <a16:creationId xmlns:a16="http://schemas.microsoft.com/office/drawing/2014/main" id="{A2F60A79-506D-04F4-43C1-4168B17DCD09}"/>
              </a:ext>
            </a:extLst>
          </p:cNvPr>
          <p:cNvSpPr>
            <a:spLocks noGrp="1"/>
          </p:cNvSpPr>
          <p:nvPr>
            <p:ph type="body" sz="quarter" idx="11"/>
          </p:nvPr>
        </p:nvSpPr>
        <p:spPr>
          <a:xfrm>
            <a:off x="3182890" y="1112478"/>
            <a:ext cx="2572262" cy="153888"/>
          </a:xfrm>
        </p:spPr>
        <p:txBody>
          <a:bodyPr/>
          <a:lstStyle/>
          <a:p>
            <a:r>
              <a:rPr lang="en-US" noProof="0"/>
              <a:t>Meet with the customer</a:t>
            </a:r>
          </a:p>
        </p:txBody>
      </p:sp>
      <p:sp>
        <p:nvSpPr>
          <p:cNvPr id="160" name="Text Placeholder 159">
            <a:extLst>
              <a:ext uri="{FF2B5EF4-FFF2-40B4-BE49-F238E27FC236}">
                <a16:creationId xmlns:a16="http://schemas.microsoft.com/office/drawing/2014/main" id="{121DFD0A-2D94-CCC6-AC5F-F6BE7604EB58}"/>
              </a:ext>
            </a:extLst>
          </p:cNvPr>
          <p:cNvSpPr>
            <a:spLocks noGrp="1"/>
          </p:cNvSpPr>
          <p:nvPr>
            <p:ph type="body" sz="quarter" idx="18"/>
          </p:nvPr>
        </p:nvSpPr>
        <p:spPr>
          <a:xfrm>
            <a:off x="3182938" y="1438275"/>
            <a:ext cx="2571750" cy="627063"/>
          </a:xfrm>
        </p:spPr>
        <p:txBody>
          <a:bodyPr/>
          <a:lstStyle/>
          <a:p>
            <a:r>
              <a:rPr lang="en-US" noProof="0"/>
              <a:t>Meet with an existing customer to discuss </a:t>
            </a:r>
            <a:br>
              <a:rPr lang="en-US" noProof="0"/>
            </a:br>
            <a:r>
              <a:rPr lang="en-US" noProof="0"/>
              <a:t>some changes they would like to make to </a:t>
            </a:r>
            <a:br>
              <a:rPr lang="en-US" noProof="0"/>
            </a:br>
            <a:r>
              <a:rPr lang="en-US" noProof="0"/>
              <a:t>their coverages on a complex commercial insurance policy.</a:t>
            </a:r>
          </a:p>
        </p:txBody>
      </p:sp>
      <p:sp>
        <p:nvSpPr>
          <p:cNvPr id="165" name="Text Placeholder 164">
            <a:extLst>
              <a:ext uri="{FF2B5EF4-FFF2-40B4-BE49-F238E27FC236}">
                <a16:creationId xmlns:a16="http://schemas.microsoft.com/office/drawing/2014/main" id="{DB6A2F56-8801-30CC-343D-5471E907025D}"/>
              </a:ext>
            </a:extLst>
          </p:cNvPr>
          <p:cNvSpPr>
            <a:spLocks noGrp="1"/>
          </p:cNvSpPr>
          <p:nvPr>
            <p:ph type="body" sz="quarter" idx="42"/>
          </p:nvPr>
        </p:nvSpPr>
        <p:spPr>
          <a:xfrm>
            <a:off x="6066682" y="1112478"/>
            <a:ext cx="2572262" cy="153888"/>
          </a:xfrm>
        </p:spPr>
        <p:txBody>
          <a:bodyPr/>
          <a:lstStyle/>
          <a:p>
            <a:r>
              <a:rPr lang="en-US" noProof="0"/>
              <a:t>Search repository</a:t>
            </a:r>
          </a:p>
        </p:txBody>
      </p:sp>
      <p:sp>
        <p:nvSpPr>
          <p:cNvPr id="166" name="Text Placeholder 165">
            <a:extLst>
              <a:ext uri="{FF2B5EF4-FFF2-40B4-BE49-F238E27FC236}">
                <a16:creationId xmlns:a16="http://schemas.microsoft.com/office/drawing/2014/main" id="{2D265B44-56B4-17B7-3201-ECD0241F5FB5}"/>
              </a:ext>
            </a:extLst>
          </p:cNvPr>
          <p:cNvSpPr>
            <a:spLocks noGrp="1"/>
          </p:cNvSpPr>
          <p:nvPr>
            <p:ph type="body" sz="quarter" idx="43"/>
          </p:nvPr>
        </p:nvSpPr>
        <p:spPr>
          <a:xfrm>
            <a:off x="6066682" y="1438715"/>
            <a:ext cx="2572262" cy="626701"/>
          </a:xfrm>
        </p:spPr>
        <p:txBody>
          <a:bodyPr/>
          <a:lstStyle/>
          <a:p>
            <a:r>
              <a:rPr lang="en-US" noProof="0"/>
              <a:t>Use a custom agent built with Copilot Studio to find answers to common questions about available policies and coverages.</a:t>
            </a:r>
          </a:p>
        </p:txBody>
      </p:sp>
      <p:sp>
        <p:nvSpPr>
          <p:cNvPr id="170" name="Text Placeholder 169">
            <a:extLst>
              <a:ext uri="{FF2B5EF4-FFF2-40B4-BE49-F238E27FC236}">
                <a16:creationId xmlns:a16="http://schemas.microsoft.com/office/drawing/2014/main" id="{4BEA17D7-3102-C2A9-1706-C4F00FE91FCC}"/>
              </a:ext>
            </a:extLst>
          </p:cNvPr>
          <p:cNvSpPr>
            <a:spLocks noGrp="1"/>
          </p:cNvSpPr>
          <p:nvPr>
            <p:ph type="body" sz="quarter" idx="68"/>
          </p:nvPr>
        </p:nvSpPr>
        <p:spPr>
          <a:xfrm>
            <a:off x="8950475" y="2725494"/>
            <a:ext cx="2572262" cy="712876"/>
          </a:xfrm>
        </p:spPr>
        <p:txBody>
          <a:bodyPr/>
          <a:lstStyle/>
          <a:p>
            <a:r>
              <a:rPr lang="en-US" noProof="0"/>
              <a:t>Benefit: </a:t>
            </a:r>
            <a:r>
              <a:rPr lang="en-US">
                <a:latin typeface="+mj-lt"/>
              </a:rPr>
              <a:t>Quickly draft email content</a:t>
            </a:r>
            <a:r>
              <a:rPr lang="en-US" noProof="0"/>
              <a:t> with the appropriate tone and depth.</a:t>
            </a:r>
          </a:p>
        </p:txBody>
      </p:sp>
      <p:sp>
        <p:nvSpPr>
          <p:cNvPr id="168" name="Text Placeholder 167">
            <a:extLst>
              <a:ext uri="{FF2B5EF4-FFF2-40B4-BE49-F238E27FC236}">
                <a16:creationId xmlns:a16="http://schemas.microsoft.com/office/drawing/2014/main" id="{F8F49286-1E06-066E-2797-A3F3D1435B69}"/>
              </a:ext>
            </a:extLst>
          </p:cNvPr>
          <p:cNvSpPr>
            <a:spLocks noGrp="1"/>
          </p:cNvSpPr>
          <p:nvPr>
            <p:ph type="body" sz="quarter" idx="45"/>
          </p:nvPr>
        </p:nvSpPr>
        <p:spPr>
          <a:xfrm>
            <a:off x="8950475" y="1112478"/>
            <a:ext cx="2572262" cy="153888"/>
          </a:xfrm>
        </p:spPr>
        <p:txBody>
          <a:bodyPr/>
          <a:lstStyle/>
          <a:p>
            <a:r>
              <a:rPr lang="en-US" noProof="0"/>
              <a:t>Draft emails</a:t>
            </a:r>
          </a:p>
        </p:txBody>
      </p:sp>
      <p:sp>
        <p:nvSpPr>
          <p:cNvPr id="169" name="Text Placeholder 168">
            <a:extLst>
              <a:ext uri="{FF2B5EF4-FFF2-40B4-BE49-F238E27FC236}">
                <a16:creationId xmlns:a16="http://schemas.microsoft.com/office/drawing/2014/main" id="{E1003EB9-8CD7-0DB1-F71E-E59979AB3DC7}"/>
              </a:ext>
            </a:extLst>
          </p:cNvPr>
          <p:cNvSpPr>
            <a:spLocks noGrp="1"/>
          </p:cNvSpPr>
          <p:nvPr>
            <p:ph type="body" sz="quarter" idx="46"/>
          </p:nvPr>
        </p:nvSpPr>
        <p:spPr>
          <a:xfrm>
            <a:off x="8950475" y="1438715"/>
            <a:ext cx="2572262" cy="626701"/>
          </a:xfrm>
        </p:spPr>
        <p:txBody>
          <a:bodyPr/>
          <a:lstStyle/>
          <a:p>
            <a:r>
              <a:rPr lang="en-US" noProof="0"/>
              <a:t>Using the answers provided by the policy bot, ask Copilot to draft and email to the customer with available options for coverages.</a:t>
            </a:r>
          </a:p>
        </p:txBody>
      </p:sp>
      <p:sp>
        <p:nvSpPr>
          <p:cNvPr id="179" name="Text Placeholder 178">
            <a:extLst>
              <a:ext uri="{FF2B5EF4-FFF2-40B4-BE49-F238E27FC236}">
                <a16:creationId xmlns:a16="http://schemas.microsoft.com/office/drawing/2014/main" id="{E991B984-5B66-0901-8117-3BF1ECA7D8EF}"/>
              </a:ext>
            </a:extLst>
          </p:cNvPr>
          <p:cNvSpPr>
            <a:spLocks noGrp="1"/>
          </p:cNvSpPr>
          <p:nvPr>
            <p:ph type="body" sz="quarter" idx="70"/>
          </p:nvPr>
        </p:nvSpPr>
        <p:spPr>
          <a:xfrm>
            <a:off x="6066682" y="2725494"/>
            <a:ext cx="2572262" cy="712876"/>
          </a:xfrm>
        </p:spPr>
        <p:txBody>
          <a:bodyPr/>
          <a:lstStyle/>
          <a:p>
            <a:r>
              <a:rPr lang="en-US" noProof="0"/>
              <a:t>Benefit: </a:t>
            </a:r>
            <a:r>
              <a:rPr lang="en-US">
                <a:latin typeface="+mj-lt"/>
              </a:rPr>
              <a:t>Quickly get answers to questions </a:t>
            </a:r>
            <a:r>
              <a:rPr lang="en-US" noProof="0"/>
              <a:t>about policy coverages.</a:t>
            </a:r>
          </a:p>
        </p:txBody>
      </p:sp>
      <p:sp>
        <p:nvSpPr>
          <p:cNvPr id="171" name="Text Placeholder 170">
            <a:extLst>
              <a:ext uri="{FF2B5EF4-FFF2-40B4-BE49-F238E27FC236}">
                <a16:creationId xmlns:a16="http://schemas.microsoft.com/office/drawing/2014/main" id="{81F1AF50-C78E-08BA-6986-04AF5DEBD951}"/>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Turn Word documents into presentations </a:t>
            </a:r>
            <a:r>
              <a:rPr lang="en-US" noProof="0"/>
              <a:t>that highlight the important points for a customer presentation.</a:t>
            </a:r>
          </a:p>
        </p:txBody>
      </p:sp>
      <p:sp>
        <p:nvSpPr>
          <p:cNvPr id="172" name="Text Placeholder 171">
            <a:extLst>
              <a:ext uri="{FF2B5EF4-FFF2-40B4-BE49-F238E27FC236}">
                <a16:creationId xmlns:a16="http://schemas.microsoft.com/office/drawing/2014/main" id="{8F7809E6-A73A-5C2C-7D02-1004D77F71BF}"/>
              </a:ext>
            </a:extLst>
          </p:cNvPr>
          <p:cNvSpPr>
            <a:spLocks noGrp="1"/>
          </p:cNvSpPr>
          <p:nvPr>
            <p:ph type="body" sz="quarter" idx="49"/>
          </p:nvPr>
        </p:nvSpPr>
        <p:spPr>
          <a:xfrm>
            <a:off x="3182890" y="3725103"/>
            <a:ext cx="2572262" cy="153888"/>
          </a:xfrm>
        </p:spPr>
        <p:txBody>
          <a:bodyPr/>
          <a:lstStyle/>
          <a:p>
            <a:r>
              <a:rPr lang="en-US" noProof="0"/>
              <a:t>Create a presentation</a:t>
            </a:r>
          </a:p>
        </p:txBody>
      </p:sp>
      <p:sp>
        <p:nvSpPr>
          <p:cNvPr id="173" name="Text Placeholder 172">
            <a:extLst>
              <a:ext uri="{FF2B5EF4-FFF2-40B4-BE49-F238E27FC236}">
                <a16:creationId xmlns:a16="http://schemas.microsoft.com/office/drawing/2014/main" id="{8C39D940-93F6-CA01-86AB-D9CA49C691F2}"/>
              </a:ext>
            </a:extLst>
          </p:cNvPr>
          <p:cNvSpPr>
            <a:spLocks noGrp="1"/>
          </p:cNvSpPr>
          <p:nvPr>
            <p:ph type="body" sz="quarter" idx="50"/>
          </p:nvPr>
        </p:nvSpPr>
        <p:spPr>
          <a:xfrm>
            <a:off x="3182890" y="4050957"/>
            <a:ext cx="2572262" cy="626701"/>
          </a:xfrm>
        </p:spPr>
        <p:txBody>
          <a:bodyPr/>
          <a:lstStyle/>
          <a:p>
            <a:r>
              <a:rPr lang="en-US" noProof="0"/>
              <a:t>Use Copilot in PowerPoint to create a presentation from the Word document to prepare for the customer meeting.</a:t>
            </a:r>
          </a:p>
        </p:txBody>
      </p:sp>
      <p:sp>
        <p:nvSpPr>
          <p:cNvPr id="174" name="Text Placeholder 173">
            <a:extLst>
              <a:ext uri="{FF2B5EF4-FFF2-40B4-BE49-F238E27FC236}">
                <a16:creationId xmlns:a16="http://schemas.microsoft.com/office/drawing/2014/main" id="{20E7121C-C3AB-4A10-FE14-97B81317B4FA}"/>
              </a:ext>
            </a:extLst>
          </p:cNvPr>
          <p:cNvSpPr>
            <a:spLocks noGrp="1"/>
          </p:cNvSpPr>
          <p:nvPr>
            <p:ph type="body" sz="quarter" idx="51"/>
          </p:nvPr>
        </p:nvSpPr>
        <p:spPr>
          <a:xfrm>
            <a:off x="6066682" y="3725103"/>
            <a:ext cx="2572262" cy="153888"/>
          </a:xfrm>
        </p:spPr>
        <p:txBody>
          <a:bodyPr/>
          <a:lstStyle/>
          <a:p>
            <a:r>
              <a:rPr lang="en-US" noProof="0"/>
              <a:t>Summarize the policy document</a:t>
            </a:r>
          </a:p>
        </p:txBody>
      </p:sp>
      <p:sp>
        <p:nvSpPr>
          <p:cNvPr id="175" name="Text Placeholder 174">
            <a:extLst>
              <a:ext uri="{FF2B5EF4-FFF2-40B4-BE49-F238E27FC236}">
                <a16:creationId xmlns:a16="http://schemas.microsoft.com/office/drawing/2014/main" id="{2098B545-7A8F-0279-0419-826BEA41063C}"/>
              </a:ext>
            </a:extLst>
          </p:cNvPr>
          <p:cNvSpPr>
            <a:spLocks noGrp="1"/>
          </p:cNvSpPr>
          <p:nvPr>
            <p:ph type="body" sz="quarter" idx="52"/>
          </p:nvPr>
        </p:nvSpPr>
        <p:spPr>
          <a:xfrm>
            <a:off x="6066682" y="4050957"/>
            <a:ext cx="2572262" cy="626701"/>
          </a:xfrm>
        </p:spPr>
        <p:txBody>
          <a:bodyPr/>
          <a:lstStyle/>
          <a:p>
            <a:r>
              <a:rPr lang="en-US" noProof="0"/>
              <a:t>Ask Copilot to create a summary of the differences between the existing policy and the proposal.</a:t>
            </a:r>
          </a:p>
        </p:txBody>
      </p:sp>
      <p:sp>
        <p:nvSpPr>
          <p:cNvPr id="164" name="Text Placeholder 163">
            <a:extLst>
              <a:ext uri="{FF2B5EF4-FFF2-40B4-BE49-F238E27FC236}">
                <a16:creationId xmlns:a16="http://schemas.microsoft.com/office/drawing/2014/main" id="{9B1FCE8C-E326-5B68-2F00-787644312C93}"/>
              </a:ext>
            </a:extLst>
          </p:cNvPr>
          <p:cNvSpPr>
            <a:spLocks noGrp="1"/>
          </p:cNvSpPr>
          <p:nvPr>
            <p:ph type="body" sz="quarter" idx="66"/>
          </p:nvPr>
        </p:nvSpPr>
        <p:spPr>
          <a:xfrm>
            <a:off x="8950475" y="5334522"/>
            <a:ext cx="2572262" cy="712876"/>
          </a:xfrm>
        </p:spPr>
        <p:txBody>
          <a:bodyPr/>
          <a:lstStyle/>
          <a:p>
            <a:r>
              <a:rPr lang="en-US" noProof="0"/>
              <a:t>Benefit: </a:t>
            </a:r>
            <a:r>
              <a:rPr lang="en-US">
                <a:latin typeface="+mj-lt"/>
              </a:rPr>
              <a:t>Quickly create a draft </a:t>
            </a:r>
            <a:r>
              <a:rPr lang="en-US" noProof="0"/>
              <a:t>of a new policy based on existing language.</a:t>
            </a:r>
          </a:p>
        </p:txBody>
      </p:sp>
      <p:sp>
        <p:nvSpPr>
          <p:cNvPr id="177" name="Text Placeholder 176">
            <a:extLst>
              <a:ext uri="{FF2B5EF4-FFF2-40B4-BE49-F238E27FC236}">
                <a16:creationId xmlns:a16="http://schemas.microsoft.com/office/drawing/2014/main" id="{EAF2F40C-66FD-E1A3-046E-D23B94F451FC}"/>
              </a:ext>
            </a:extLst>
          </p:cNvPr>
          <p:cNvSpPr>
            <a:spLocks noGrp="1"/>
          </p:cNvSpPr>
          <p:nvPr>
            <p:ph type="body" sz="quarter" idx="54"/>
          </p:nvPr>
        </p:nvSpPr>
        <p:spPr>
          <a:xfrm>
            <a:off x="8950475" y="3725103"/>
            <a:ext cx="2572262" cy="153888"/>
          </a:xfrm>
        </p:spPr>
        <p:txBody>
          <a:bodyPr/>
          <a:lstStyle/>
          <a:p>
            <a:r>
              <a:rPr lang="en-US" noProof="0"/>
              <a:t>Create proposal</a:t>
            </a:r>
          </a:p>
        </p:txBody>
      </p:sp>
      <p:sp>
        <p:nvSpPr>
          <p:cNvPr id="178" name="Text Placeholder 177">
            <a:extLst>
              <a:ext uri="{FF2B5EF4-FFF2-40B4-BE49-F238E27FC236}">
                <a16:creationId xmlns:a16="http://schemas.microsoft.com/office/drawing/2014/main" id="{0F237670-9631-36CB-6951-521AFB54A4C9}"/>
              </a:ext>
            </a:extLst>
          </p:cNvPr>
          <p:cNvSpPr>
            <a:spLocks noGrp="1"/>
          </p:cNvSpPr>
          <p:nvPr>
            <p:ph type="body" sz="quarter" idx="55"/>
          </p:nvPr>
        </p:nvSpPr>
        <p:spPr>
          <a:xfrm>
            <a:off x="8950325" y="4051300"/>
            <a:ext cx="2571750" cy="627063"/>
          </a:xfrm>
        </p:spPr>
        <p:txBody>
          <a:bodyPr/>
          <a:lstStyle/>
          <a:p>
            <a:r>
              <a:rPr lang="en-US" noProof="0"/>
              <a:t>Use Copilot in Word to create the proposal based on the existing policy and required updates.</a:t>
            </a:r>
          </a:p>
        </p:txBody>
      </p:sp>
      <p:sp>
        <p:nvSpPr>
          <p:cNvPr id="167" name="Text Placeholder 166">
            <a:extLst>
              <a:ext uri="{FF2B5EF4-FFF2-40B4-BE49-F238E27FC236}">
                <a16:creationId xmlns:a16="http://schemas.microsoft.com/office/drawing/2014/main" id="{464F06A6-EBA7-C165-55E0-6737414E45E5}"/>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Summarize complex documents </a:t>
            </a:r>
            <a:r>
              <a:rPr lang="en-US" noProof="0"/>
              <a:t>into a simple table of differences. Add the summary to the introduction of the proposal.</a:t>
            </a:r>
          </a:p>
        </p:txBody>
      </p:sp>
      <p:sp>
        <p:nvSpPr>
          <p:cNvPr id="180" name="Text Placeholder 179">
            <a:extLst>
              <a:ext uri="{FF2B5EF4-FFF2-40B4-BE49-F238E27FC236}">
                <a16:creationId xmlns:a16="http://schemas.microsoft.com/office/drawing/2014/main" id="{8A7023E7-31FB-ECE8-5D3B-77F6D65D6A13}"/>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1" name="Text Placeholder 180">
            <a:extLst>
              <a:ext uri="{FF2B5EF4-FFF2-40B4-BE49-F238E27FC236}">
                <a16:creationId xmlns:a16="http://schemas.microsoft.com/office/drawing/2014/main" id="{7EC46969-1EB8-2820-6AF7-AE15673034F0}"/>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83" name="Group 182">
            <a:extLst>
              <a:ext uri="{FF2B5EF4-FFF2-40B4-BE49-F238E27FC236}">
                <a16:creationId xmlns:a16="http://schemas.microsoft.com/office/drawing/2014/main" id="{6799853A-C8A7-5D66-77EA-F75A82C5C399}"/>
              </a:ext>
            </a:extLst>
          </p:cNvPr>
          <p:cNvGrpSpPr/>
          <p:nvPr/>
        </p:nvGrpSpPr>
        <p:grpSpPr>
          <a:xfrm>
            <a:off x="320719" y="3778836"/>
            <a:ext cx="1771605" cy="216000"/>
            <a:chOff x="320719" y="4224848"/>
            <a:chExt cx="1771605" cy="219456"/>
          </a:xfrm>
        </p:grpSpPr>
        <p:sp>
          <p:nvSpPr>
            <p:cNvPr id="187" name="Rectangle: Rounded Corners 6">
              <a:extLst>
                <a:ext uri="{FF2B5EF4-FFF2-40B4-BE49-F238E27FC236}">
                  <a16:creationId xmlns:a16="http://schemas.microsoft.com/office/drawing/2014/main" id="{38331BE0-B646-3040-14F7-32E6A9541A71}"/>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88" name="Graphic 187">
              <a:extLst>
                <a:ext uri="{FF2B5EF4-FFF2-40B4-BE49-F238E27FC236}">
                  <a16:creationId xmlns:a16="http://schemas.microsoft.com/office/drawing/2014/main" id="{A3F37AC5-5154-69CF-7484-13DB73782CA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90" name="Group 189">
            <a:extLst>
              <a:ext uri="{FF2B5EF4-FFF2-40B4-BE49-F238E27FC236}">
                <a16:creationId xmlns:a16="http://schemas.microsoft.com/office/drawing/2014/main" id="{F3E937BF-9C85-5A90-B478-DB47CB4000D5}"/>
              </a:ext>
            </a:extLst>
          </p:cNvPr>
          <p:cNvGrpSpPr/>
          <p:nvPr/>
        </p:nvGrpSpPr>
        <p:grpSpPr>
          <a:xfrm>
            <a:off x="320719" y="5020658"/>
            <a:ext cx="1771605" cy="216000"/>
            <a:chOff x="320719" y="5270676"/>
            <a:chExt cx="1771605" cy="216000"/>
          </a:xfrm>
        </p:grpSpPr>
        <p:sp>
          <p:nvSpPr>
            <p:cNvPr id="194" name="Rectangle: Rounded Corners 6">
              <a:extLst>
                <a:ext uri="{FF2B5EF4-FFF2-40B4-BE49-F238E27FC236}">
                  <a16:creationId xmlns:a16="http://schemas.microsoft.com/office/drawing/2014/main" id="{9C29C1FC-AE4E-8EC1-A500-0030C16E3D9E}"/>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95" name="Graphic 194">
              <a:extLst>
                <a:ext uri="{FF2B5EF4-FFF2-40B4-BE49-F238E27FC236}">
                  <a16:creationId xmlns:a16="http://schemas.microsoft.com/office/drawing/2014/main" id="{4F0F0D58-C1C3-7D8E-F9EA-F076E0D334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191" name="Group 190">
            <a:extLst>
              <a:ext uri="{FF2B5EF4-FFF2-40B4-BE49-F238E27FC236}">
                <a16:creationId xmlns:a16="http://schemas.microsoft.com/office/drawing/2014/main" id="{03A74ACA-F640-E830-F964-AAB65E36BF3B}"/>
              </a:ext>
            </a:extLst>
          </p:cNvPr>
          <p:cNvGrpSpPr/>
          <p:nvPr/>
        </p:nvGrpSpPr>
        <p:grpSpPr>
          <a:xfrm>
            <a:off x="320721" y="5309280"/>
            <a:ext cx="1771605" cy="216000"/>
            <a:chOff x="320721" y="5582445"/>
            <a:chExt cx="1771605" cy="216000"/>
          </a:xfrm>
        </p:grpSpPr>
        <p:sp>
          <p:nvSpPr>
            <p:cNvPr id="192" name="Rectangle: Rounded Corners 191">
              <a:extLst>
                <a:ext uri="{FF2B5EF4-FFF2-40B4-BE49-F238E27FC236}">
                  <a16:creationId xmlns:a16="http://schemas.microsoft.com/office/drawing/2014/main" id="{48E2806F-D343-C62D-B428-A065120D38C8}"/>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93" name="Graphic 192">
              <a:extLst>
                <a:ext uri="{FF2B5EF4-FFF2-40B4-BE49-F238E27FC236}">
                  <a16:creationId xmlns:a16="http://schemas.microsoft.com/office/drawing/2014/main" id="{CB4C6840-820E-571D-3B6D-03134532053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pic>
        <p:nvPicPr>
          <p:cNvPr id="29" name="Picture 50">
            <a:hlinkClick r:id="rId10"/>
            <a:extLst>
              <a:ext uri="{FF2B5EF4-FFF2-40B4-BE49-F238E27FC236}">
                <a16:creationId xmlns:a16="http://schemas.microsoft.com/office/drawing/2014/main" id="{5FEB01E3-DFC6-B2CA-B850-D98D231FEF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BC0EDB6-FA9A-8477-B0A6-90CDEFFDECAC}"/>
              </a:ext>
              <a:ext uri="{C183D7F6-B498-43B3-948B-1728B52AA6E4}">
                <adec:decorative xmlns:adec="http://schemas.microsoft.com/office/drawing/2017/decorative" val="0"/>
              </a:ext>
            </a:extLst>
          </p:cNvPr>
          <p:cNvSpPr txBox="1"/>
          <p:nvPr/>
        </p:nvSpPr>
        <p:spPr>
          <a:xfrm>
            <a:off x="6445285" y="4871260"/>
            <a:ext cx="2193890"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sp>
        <p:nvSpPr>
          <p:cNvPr id="31" name="TextBox 30">
            <a:extLst>
              <a:ext uri="{FF2B5EF4-FFF2-40B4-BE49-F238E27FC236}">
                <a16:creationId xmlns:a16="http://schemas.microsoft.com/office/drawing/2014/main" id="{35F9765A-B548-D0E5-5B08-4F7C82AC8617}"/>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32" name="Picture 50">
            <a:hlinkClick r:id="rId10"/>
            <a:extLst>
              <a:ext uri="{FF2B5EF4-FFF2-40B4-BE49-F238E27FC236}">
                <a16:creationId xmlns:a16="http://schemas.microsoft.com/office/drawing/2014/main" id="{ECC01056-0C1B-5B5A-A121-816CDFF8E3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203" name="TextBox 202">
            <a:extLst>
              <a:ext uri="{FF2B5EF4-FFF2-40B4-BE49-F238E27FC236}">
                <a16:creationId xmlns:a16="http://schemas.microsoft.com/office/drawing/2014/main" id="{41BA5A38-AB9F-9546-C781-AC64219EA75F}"/>
              </a:ext>
              <a:ext uri="{C183D7F6-B498-43B3-948B-1728B52AA6E4}">
                <adec:decorative xmlns:adec="http://schemas.microsoft.com/office/drawing/2017/decorative" val="0"/>
              </a:ext>
            </a:extLst>
          </p:cNvPr>
          <p:cNvSpPr txBox="1"/>
          <p:nvPr/>
        </p:nvSpPr>
        <p:spPr>
          <a:xfrm>
            <a:off x="6447645" y="2176519"/>
            <a:ext cx="210312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SharePoint repository</a:t>
            </a:r>
          </a:p>
        </p:txBody>
      </p:sp>
      <p:pic>
        <p:nvPicPr>
          <p:cNvPr id="34" name="Picture 33">
            <a:extLst>
              <a:ext uri="{FF2B5EF4-FFF2-40B4-BE49-F238E27FC236}">
                <a16:creationId xmlns:a16="http://schemas.microsoft.com/office/drawing/2014/main" id="{599A6201-F5FA-8E18-8451-913C8BAD7864}"/>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6067425" y="2207040"/>
            <a:ext cx="224338" cy="215956"/>
          </a:xfrm>
          <a:prstGeom prst="rect">
            <a:avLst/>
          </a:prstGeom>
          <a:ln w="6657" cap="flat">
            <a:noFill/>
            <a:prstDash val="solid"/>
            <a:miter/>
          </a:ln>
          <a:effectLst/>
        </p:spPr>
      </p:pic>
      <p:sp>
        <p:nvSpPr>
          <p:cNvPr id="35" name="TextBox 34">
            <a:extLst>
              <a:ext uri="{FF2B5EF4-FFF2-40B4-BE49-F238E27FC236}">
                <a16:creationId xmlns:a16="http://schemas.microsoft.com/office/drawing/2014/main" id="{2388B013-61F0-4593-089C-2F736FE9BA4D}"/>
              </a:ext>
              <a:ext uri="{C183D7F6-B498-43B3-948B-1728B52AA6E4}">
                <adec:decorative xmlns:adec="http://schemas.microsoft.com/office/drawing/2017/decorative" val="0"/>
              </a:ext>
            </a:extLst>
          </p:cNvPr>
          <p:cNvSpPr txBox="1"/>
          <p:nvPr/>
        </p:nvSpPr>
        <p:spPr>
          <a:xfrm>
            <a:off x="3552452" y="2251283"/>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36" name="Picture 6" descr="Microsoft Teams Logo, symbol, meaning, history, PNG, brand">
            <a:extLst>
              <a:ext uri="{FF2B5EF4-FFF2-40B4-BE49-F238E27FC236}">
                <a16:creationId xmlns:a16="http://schemas.microsoft.com/office/drawing/2014/main" id="{BEF63047-3B81-5443-73B9-58C6BA1D8F2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9049" r="19049"/>
          <a:stretch/>
        </p:blipFill>
        <p:spPr bwMode="auto">
          <a:xfrm>
            <a:off x="3182938" y="2216566"/>
            <a:ext cx="245612" cy="223322"/>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c 36">
            <a:extLst>
              <a:ext uri="{FF2B5EF4-FFF2-40B4-BE49-F238E27FC236}">
                <a16:creationId xmlns:a16="http://schemas.microsoft.com/office/drawing/2014/main" id="{D12D0C81-9095-A61D-B646-18A26A2D5F14}"/>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6818" b="-6818"/>
          <a:stretch/>
        </p:blipFill>
        <p:spPr>
          <a:xfrm>
            <a:off x="8950325" y="4829399"/>
            <a:ext cx="237610" cy="237610"/>
          </a:xfrm>
          <a:prstGeom prst="rect">
            <a:avLst/>
          </a:prstGeom>
        </p:spPr>
      </p:pic>
      <p:pic>
        <p:nvPicPr>
          <p:cNvPr id="38" name="Graphic 37">
            <a:extLst>
              <a:ext uri="{FF2B5EF4-FFF2-40B4-BE49-F238E27FC236}">
                <a16:creationId xmlns:a16="http://schemas.microsoft.com/office/drawing/2014/main" id="{E0E93A65-E9F5-FDED-2ED5-2DF0FA6BF4C4}"/>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7386" b="-7386"/>
          <a:stretch/>
        </p:blipFill>
        <p:spPr>
          <a:xfrm>
            <a:off x="3182938" y="4819079"/>
            <a:ext cx="258250" cy="258250"/>
          </a:xfrm>
          <a:prstGeom prst="rect">
            <a:avLst/>
          </a:prstGeom>
        </p:spPr>
      </p:pic>
      <p:sp>
        <p:nvSpPr>
          <p:cNvPr id="39" name="TextBox 38">
            <a:extLst>
              <a:ext uri="{FF2B5EF4-FFF2-40B4-BE49-F238E27FC236}">
                <a16:creationId xmlns:a16="http://schemas.microsoft.com/office/drawing/2014/main" id="{629B4787-D024-6929-D44F-1A3734BB8B8C}"/>
              </a:ext>
              <a:ext uri="{C183D7F6-B498-43B3-948B-1728B52AA6E4}">
                <adec:decorative xmlns:adec="http://schemas.microsoft.com/office/drawing/2017/decorative" val="0"/>
              </a:ext>
            </a:extLst>
          </p:cNvPr>
          <p:cNvSpPr txBox="1"/>
          <p:nvPr/>
        </p:nvSpPr>
        <p:spPr>
          <a:xfrm>
            <a:off x="3552452" y="4648200"/>
            <a:ext cx="1830524" cy="60000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PowerPoint</a:t>
            </a:r>
          </a:p>
        </p:txBody>
      </p:sp>
      <p:sp>
        <p:nvSpPr>
          <p:cNvPr id="41" name="TextBox 40">
            <a:extLst>
              <a:ext uri="{FF2B5EF4-FFF2-40B4-BE49-F238E27FC236}">
                <a16:creationId xmlns:a16="http://schemas.microsoft.com/office/drawing/2014/main" id="{135A21D5-C7DD-C2FD-10F4-0BEB0CB87235}"/>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31128823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think-cell data - do not delete" hidden="1">
            <a:extLst>
              <a:ext uri="{FF2B5EF4-FFF2-40B4-BE49-F238E27FC236}">
                <a16:creationId xmlns:a16="http://schemas.microsoft.com/office/drawing/2014/main" id="{E1A618FA-3123-9BA9-8F00-4AFC6E56632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63" name="think-cell data - do not delete" hidden="1">
                        <a:extLst>
                          <a:ext uri="{FF2B5EF4-FFF2-40B4-BE49-F238E27FC236}">
                            <a16:creationId xmlns:a16="http://schemas.microsoft.com/office/drawing/2014/main" id="{E1A618FA-3123-9BA9-8F00-4AFC6E5663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ext Placeholder 44">
            <a:extLst>
              <a:ext uri="{FF2B5EF4-FFF2-40B4-BE49-F238E27FC236}">
                <a16:creationId xmlns:a16="http://schemas.microsoft.com/office/drawing/2014/main" id="{A6E3B07B-C4ED-457E-E84C-A29EA43A99B0}"/>
              </a:ext>
            </a:extLst>
          </p:cNvPr>
          <p:cNvSpPr>
            <a:spLocks noGrp="1"/>
          </p:cNvSpPr>
          <p:nvPr>
            <p:ph type="body" sz="quarter" idx="42"/>
          </p:nvPr>
        </p:nvSpPr>
        <p:spPr>
          <a:xfrm>
            <a:off x="311388" y="1026303"/>
            <a:ext cx="2431246" cy="1131079"/>
          </a:xfrm>
        </p:spPr>
        <p:txBody>
          <a:bodyPr/>
          <a:lstStyle/>
          <a:p>
            <a:r>
              <a:rPr lang="en-US" noProof="0" dirty="0"/>
              <a:t>Use AI to assist with creating new customer quotes and presenting proposals to customers.</a:t>
            </a:r>
          </a:p>
          <a:p>
            <a:endParaRPr lang="en-US" noProof="0" dirty="0"/>
          </a:p>
        </p:txBody>
      </p:sp>
      <p:sp>
        <p:nvSpPr>
          <p:cNvPr id="113" name="Text Placeholder 112">
            <a:extLst>
              <a:ext uri="{FF2B5EF4-FFF2-40B4-BE49-F238E27FC236}">
                <a16:creationId xmlns:a16="http://schemas.microsoft.com/office/drawing/2014/main" id="{E2EC5E15-B62C-7608-CEF0-1A315919FA0B}"/>
              </a:ext>
            </a:extLst>
          </p:cNvPr>
          <p:cNvSpPr>
            <a:spLocks noGrp="1"/>
          </p:cNvSpPr>
          <p:nvPr>
            <p:ph type="body" sz="quarter" idx="43"/>
          </p:nvPr>
        </p:nvSpPr>
        <p:spPr>
          <a:xfrm>
            <a:off x="10430351" y="521099"/>
            <a:ext cx="1456966" cy="175614"/>
          </a:xfrm>
        </p:spPr>
        <p:txBody>
          <a:bodyPr/>
          <a:lstStyle/>
          <a:p>
            <a:r>
              <a:rPr lang="en-US" noProof="0"/>
              <a:t>Extend</a:t>
            </a:r>
          </a:p>
        </p:txBody>
      </p:sp>
      <p:sp>
        <p:nvSpPr>
          <p:cNvPr id="114" name="Text Placeholder 113">
            <a:extLst>
              <a:ext uri="{FF2B5EF4-FFF2-40B4-BE49-F238E27FC236}">
                <a16:creationId xmlns:a16="http://schemas.microsoft.com/office/drawing/2014/main" id="{27DAE1D1-B31F-715C-9F1F-952C9B40D8F6}"/>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776F1E66-7464-6E28-6A71-E818B8EB429C}"/>
              </a:ext>
            </a:extLst>
          </p:cNvPr>
          <p:cNvSpPr>
            <a:spLocks noGrp="1"/>
          </p:cNvSpPr>
          <p:nvPr>
            <p:ph type="body" sz="quarter" idx="46"/>
          </p:nvPr>
        </p:nvSpPr>
        <p:spPr>
          <a:xfrm>
            <a:off x="3182889" y="2725494"/>
            <a:ext cx="2572262" cy="712876"/>
          </a:xfrm>
        </p:spPr>
        <p:txBody>
          <a:bodyPr/>
          <a:lstStyle/>
          <a:p>
            <a:r>
              <a:rPr lang="en-US" noProof="0" dirty="0"/>
              <a:t>Benefit: </a:t>
            </a:r>
            <a:r>
              <a:rPr lang="en-US" noProof="0" dirty="0">
                <a:latin typeface="+mj-lt"/>
              </a:rPr>
              <a:t>Summarize and prioritize</a:t>
            </a:r>
            <a:r>
              <a:rPr lang="en-US" noProof="0" dirty="0"/>
              <a:t> emails received that require attention and look deeper into the emails that are most urgent. </a:t>
            </a:r>
          </a:p>
        </p:txBody>
      </p:sp>
      <p:sp>
        <p:nvSpPr>
          <p:cNvPr id="117" name="Text Placeholder 116">
            <a:extLst>
              <a:ext uri="{FF2B5EF4-FFF2-40B4-BE49-F238E27FC236}">
                <a16:creationId xmlns:a16="http://schemas.microsoft.com/office/drawing/2014/main" id="{3765268F-5F98-A631-DFC7-C30990A673E9}"/>
              </a:ext>
            </a:extLst>
          </p:cNvPr>
          <p:cNvSpPr>
            <a:spLocks noGrp="1"/>
          </p:cNvSpPr>
          <p:nvPr>
            <p:ph type="body" sz="quarter" idx="47"/>
          </p:nvPr>
        </p:nvSpPr>
        <p:spPr>
          <a:xfrm>
            <a:off x="3182890" y="1112478"/>
            <a:ext cx="2572262" cy="153888"/>
          </a:xfrm>
        </p:spPr>
        <p:txBody>
          <a:bodyPr/>
          <a:lstStyle/>
          <a:p>
            <a:r>
              <a:rPr lang="en-US" noProof="0"/>
              <a:t>Summarize and prioritize emails</a:t>
            </a:r>
          </a:p>
        </p:txBody>
      </p:sp>
      <p:sp>
        <p:nvSpPr>
          <p:cNvPr id="118" name="Text Placeholder 117">
            <a:extLst>
              <a:ext uri="{FF2B5EF4-FFF2-40B4-BE49-F238E27FC236}">
                <a16:creationId xmlns:a16="http://schemas.microsoft.com/office/drawing/2014/main" id="{5376D2D3-AD3F-1E76-027A-3EB6AAB4D414}"/>
              </a:ext>
            </a:extLst>
          </p:cNvPr>
          <p:cNvSpPr>
            <a:spLocks noGrp="1"/>
          </p:cNvSpPr>
          <p:nvPr>
            <p:ph type="body" sz="quarter" idx="48"/>
          </p:nvPr>
        </p:nvSpPr>
        <p:spPr>
          <a:xfrm>
            <a:off x="3182890" y="1438715"/>
            <a:ext cx="2572262" cy="626701"/>
          </a:xfrm>
        </p:spPr>
        <p:txBody>
          <a:bodyPr/>
          <a:lstStyle/>
          <a:p>
            <a:r>
              <a:rPr lang="en-US" noProof="0"/>
              <a:t>Insurance underwriters receive large amounts of emails. Responding quickly to critical issues and requests for quotes helps improve customer satisfaction and can increase revenue. </a:t>
            </a:r>
          </a:p>
        </p:txBody>
      </p:sp>
      <p:sp>
        <p:nvSpPr>
          <p:cNvPr id="119" name="Text Placeholder 118">
            <a:extLst>
              <a:ext uri="{FF2B5EF4-FFF2-40B4-BE49-F238E27FC236}">
                <a16:creationId xmlns:a16="http://schemas.microsoft.com/office/drawing/2014/main" id="{5A92D953-C996-E6F7-A808-044064AF76BF}"/>
              </a:ext>
            </a:extLst>
          </p:cNvPr>
          <p:cNvSpPr>
            <a:spLocks noGrp="1"/>
          </p:cNvSpPr>
          <p:nvPr>
            <p:ph type="body" sz="quarter" idx="49"/>
          </p:nvPr>
        </p:nvSpPr>
        <p:spPr>
          <a:xfrm>
            <a:off x="6066682" y="1112478"/>
            <a:ext cx="2572262" cy="153888"/>
          </a:xfrm>
        </p:spPr>
        <p:txBody>
          <a:bodyPr/>
          <a:lstStyle/>
          <a:p>
            <a:r>
              <a:rPr lang="en-US" noProof="0"/>
              <a:t>Conduct risk assessment</a:t>
            </a:r>
          </a:p>
        </p:txBody>
      </p:sp>
      <p:sp>
        <p:nvSpPr>
          <p:cNvPr id="120" name="Text Placeholder 119">
            <a:extLst>
              <a:ext uri="{FF2B5EF4-FFF2-40B4-BE49-F238E27FC236}">
                <a16:creationId xmlns:a16="http://schemas.microsoft.com/office/drawing/2014/main" id="{968163D0-764A-2D60-C4E0-C76EC118E6DF}"/>
              </a:ext>
            </a:extLst>
          </p:cNvPr>
          <p:cNvSpPr>
            <a:spLocks noGrp="1"/>
          </p:cNvSpPr>
          <p:nvPr>
            <p:ph type="body" sz="quarter" idx="50"/>
          </p:nvPr>
        </p:nvSpPr>
        <p:spPr>
          <a:xfrm>
            <a:off x="6066682" y="1438715"/>
            <a:ext cx="2572262" cy="626701"/>
          </a:xfrm>
        </p:spPr>
        <p:txBody>
          <a:bodyPr/>
          <a:lstStyle/>
          <a:p>
            <a:r>
              <a:rPr lang="en-US" noProof="0"/>
              <a:t>One of the emails is a request for a quote for a new commercial real estate property and requires a risk assessment of the property across key risk dimensions.</a:t>
            </a:r>
          </a:p>
        </p:txBody>
      </p:sp>
      <p:sp>
        <p:nvSpPr>
          <p:cNvPr id="124" name="Text Placeholder 123">
            <a:extLst>
              <a:ext uri="{FF2B5EF4-FFF2-40B4-BE49-F238E27FC236}">
                <a16:creationId xmlns:a16="http://schemas.microsoft.com/office/drawing/2014/main" id="{793403BF-C798-7FC8-CA6B-61A4D52A9C7A}"/>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Copilot provides a historical summary of the customer </a:t>
            </a:r>
            <a:r>
              <a:rPr lang="en-US" noProof="0"/>
              <a:t>by extracting the customer's name from original email, sending to insurance history app, and providing a summary of existing properties for review. </a:t>
            </a:r>
          </a:p>
        </p:txBody>
      </p:sp>
      <p:sp>
        <p:nvSpPr>
          <p:cNvPr id="122" name="Text Placeholder 121">
            <a:extLst>
              <a:ext uri="{FF2B5EF4-FFF2-40B4-BE49-F238E27FC236}">
                <a16:creationId xmlns:a16="http://schemas.microsoft.com/office/drawing/2014/main" id="{8EE33F99-3A03-AAD9-E870-CA88BA2A83E3}"/>
              </a:ext>
            </a:extLst>
          </p:cNvPr>
          <p:cNvSpPr>
            <a:spLocks noGrp="1"/>
          </p:cNvSpPr>
          <p:nvPr>
            <p:ph type="body" sz="quarter" idx="52"/>
          </p:nvPr>
        </p:nvSpPr>
        <p:spPr>
          <a:xfrm>
            <a:off x="8950475" y="1112478"/>
            <a:ext cx="2572262" cy="153888"/>
          </a:xfrm>
        </p:spPr>
        <p:txBody>
          <a:bodyPr/>
          <a:lstStyle/>
          <a:p>
            <a:r>
              <a:rPr lang="en-US" noProof="0"/>
              <a:t>Understand the customer</a:t>
            </a:r>
          </a:p>
        </p:txBody>
      </p:sp>
      <p:sp>
        <p:nvSpPr>
          <p:cNvPr id="123" name="Text Placeholder 122">
            <a:extLst>
              <a:ext uri="{FF2B5EF4-FFF2-40B4-BE49-F238E27FC236}">
                <a16:creationId xmlns:a16="http://schemas.microsoft.com/office/drawing/2014/main" id="{79495055-0A27-D9A4-FC2A-9C885251284B}"/>
              </a:ext>
            </a:extLst>
          </p:cNvPr>
          <p:cNvSpPr>
            <a:spLocks noGrp="1"/>
          </p:cNvSpPr>
          <p:nvPr>
            <p:ph type="body" sz="quarter" idx="53"/>
          </p:nvPr>
        </p:nvSpPr>
        <p:spPr>
          <a:xfrm>
            <a:off x="8950475" y="1438715"/>
            <a:ext cx="2572262" cy="626701"/>
          </a:xfrm>
        </p:spPr>
        <p:txBody>
          <a:bodyPr/>
          <a:lstStyle/>
          <a:p>
            <a:r>
              <a:rPr lang="en-US" noProof="0"/>
              <a:t>In addition to gathering property risk, the underwriter also provides customer information and history including other policies, history of compliance, fraudulent claims, etc.</a:t>
            </a:r>
          </a:p>
        </p:txBody>
      </p:sp>
      <p:sp>
        <p:nvSpPr>
          <p:cNvPr id="121" name="Text Placeholder 120">
            <a:extLst>
              <a:ext uri="{FF2B5EF4-FFF2-40B4-BE49-F238E27FC236}">
                <a16:creationId xmlns:a16="http://schemas.microsoft.com/office/drawing/2014/main" id="{BE53F907-15AC-D085-D83C-DC3EE5508BE9}"/>
              </a:ext>
            </a:extLst>
          </p:cNvPr>
          <p:cNvSpPr>
            <a:spLocks noGrp="1"/>
          </p:cNvSpPr>
          <p:nvPr>
            <p:ph type="body" sz="quarter" idx="66"/>
          </p:nvPr>
        </p:nvSpPr>
        <p:spPr>
          <a:xfrm>
            <a:off x="6066682" y="2725494"/>
            <a:ext cx="2572262" cy="712876"/>
          </a:xfrm>
        </p:spPr>
        <p:txBody>
          <a:bodyPr/>
          <a:lstStyle/>
          <a:p>
            <a:r>
              <a:rPr lang="en-US" noProof="0"/>
              <a:t>Benefit: </a:t>
            </a:r>
            <a:r>
              <a:rPr lang="en-US">
                <a:latin typeface="+mj-lt"/>
              </a:rPr>
              <a:t>Run a risk assessment using in house risk assessment and insights tool </a:t>
            </a:r>
            <a:r>
              <a:rPr lang="en-US" noProof="0"/>
              <a:t>to summarize the insurers risk on the property address in the email and summarize the risk within Copilot.</a:t>
            </a:r>
          </a:p>
        </p:txBody>
      </p:sp>
      <p:sp>
        <p:nvSpPr>
          <p:cNvPr id="125" name="Text Placeholder 124">
            <a:extLst>
              <a:ext uri="{FF2B5EF4-FFF2-40B4-BE49-F238E27FC236}">
                <a16:creationId xmlns:a16="http://schemas.microsoft.com/office/drawing/2014/main" id="{EEB0A638-E613-609E-CC30-DB1424797CF0}"/>
              </a:ext>
            </a:extLst>
          </p:cNvPr>
          <p:cNvSpPr>
            <a:spLocks noGrp="1"/>
          </p:cNvSpPr>
          <p:nvPr>
            <p:ph type="body" sz="quarter" idx="58"/>
          </p:nvPr>
        </p:nvSpPr>
        <p:spPr>
          <a:xfrm>
            <a:off x="4036409" y="3725103"/>
            <a:ext cx="3161734" cy="153888"/>
          </a:xfrm>
        </p:spPr>
        <p:txBody>
          <a:bodyPr/>
          <a:lstStyle/>
          <a:p>
            <a:r>
              <a:rPr lang="en-US" noProof="0"/>
              <a:t>Summarize and draft proposal</a:t>
            </a:r>
          </a:p>
        </p:txBody>
      </p:sp>
      <p:sp>
        <p:nvSpPr>
          <p:cNvPr id="126" name="Text Placeholder 125">
            <a:extLst>
              <a:ext uri="{FF2B5EF4-FFF2-40B4-BE49-F238E27FC236}">
                <a16:creationId xmlns:a16="http://schemas.microsoft.com/office/drawing/2014/main" id="{1F4A2A4D-C8CC-2494-D71A-801ACAC27B65}"/>
              </a:ext>
            </a:extLst>
          </p:cNvPr>
          <p:cNvSpPr>
            <a:spLocks noGrp="1"/>
          </p:cNvSpPr>
          <p:nvPr>
            <p:ph type="body" sz="quarter" idx="59"/>
          </p:nvPr>
        </p:nvSpPr>
        <p:spPr>
          <a:xfrm>
            <a:off x="4037013" y="4051300"/>
            <a:ext cx="3160712" cy="627063"/>
          </a:xfrm>
        </p:spPr>
        <p:txBody>
          <a:bodyPr/>
          <a:lstStyle/>
          <a:p>
            <a:r>
              <a:rPr lang="en-US" noProof="0"/>
              <a:t>Summarize the information collected from each system for the property to create a risk assessment analysis and recommended quote.</a:t>
            </a:r>
          </a:p>
        </p:txBody>
      </p:sp>
      <p:sp>
        <p:nvSpPr>
          <p:cNvPr id="130" name="Text Placeholder 129">
            <a:extLst>
              <a:ext uri="{FF2B5EF4-FFF2-40B4-BE49-F238E27FC236}">
                <a16:creationId xmlns:a16="http://schemas.microsoft.com/office/drawing/2014/main" id="{63C7A050-5DA0-453E-5ADB-8891E0BFF076}"/>
              </a:ext>
            </a:extLst>
          </p:cNvPr>
          <p:cNvSpPr>
            <a:spLocks noGrp="1"/>
          </p:cNvSpPr>
          <p:nvPr>
            <p:ph type="body" sz="quarter" idx="69"/>
          </p:nvPr>
        </p:nvSpPr>
        <p:spPr>
          <a:xfrm>
            <a:off x="7507483" y="5338502"/>
            <a:ext cx="3161734" cy="712876"/>
          </a:xfrm>
        </p:spPr>
        <p:txBody>
          <a:bodyPr/>
          <a:lstStyle/>
          <a:p>
            <a:r>
              <a:rPr lang="en-US" noProof="0"/>
              <a:t>Benefit: </a:t>
            </a:r>
            <a:r>
              <a:rPr lang="en-US">
                <a:latin typeface="+mj-lt"/>
              </a:rPr>
              <a:t>Create estimate for replacement costs in Copilot </a:t>
            </a:r>
            <a:r>
              <a:rPr lang="en-US" noProof="0"/>
              <a:t>using the insurance company’s estimator app for building quotes and historical estimates.</a:t>
            </a:r>
          </a:p>
        </p:txBody>
      </p:sp>
      <p:sp>
        <p:nvSpPr>
          <p:cNvPr id="128" name="Text Placeholder 127">
            <a:extLst>
              <a:ext uri="{FF2B5EF4-FFF2-40B4-BE49-F238E27FC236}">
                <a16:creationId xmlns:a16="http://schemas.microsoft.com/office/drawing/2014/main" id="{FD6158E6-0DFD-FDD5-99D6-1345AF6E4B4B}"/>
              </a:ext>
            </a:extLst>
          </p:cNvPr>
          <p:cNvSpPr>
            <a:spLocks noGrp="1"/>
          </p:cNvSpPr>
          <p:nvPr>
            <p:ph type="body" sz="quarter" idx="61"/>
          </p:nvPr>
        </p:nvSpPr>
        <p:spPr>
          <a:xfrm>
            <a:off x="7507483" y="3725103"/>
            <a:ext cx="3161734" cy="153888"/>
          </a:xfrm>
        </p:spPr>
        <p:txBody>
          <a:bodyPr/>
          <a:lstStyle/>
          <a:p>
            <a:r>
              <a:rPr lang="en-US" noProof="0"/>
              <a:t>Estimate replacement costs</a:t>
            </a:r>
          </a:p>
        </p:txBody>
      </p:sp>
      <p:sp>
        <p:nvSpPr>
          <p:cNvPr id="129" name="Text Placeholder 128">
            <a:extLst>
              <a:ext uri="{FF2B5EF4-FFF2-40B4-BE49-F238E27FC236}">
                <a16:creationId xmlns:a16="http://schemas.microsoft.com/office/drawing/2014/main" id="{CBB8DB37-CB9E-B2BD-1779-D15CF28A27BE}"/>
              </a:ext>
            </a:extLst>
          </p:cNvPr>
          <p:cNvSpPr>
            <a:spLocks noGrp="1"/>
          </p:cNvSpPr>
          <p:nvPr>
            <p:ph type="body" sz="quarter" idx="62"/>
          </p:nvPr>
        </p:nvSpPr>
        <p:spPr>
          <a:xfrm>
            <a:off x="7507483" y="4050957"/>
            <a:ext cx="3161734" cy="626701"/>
          </a:xfrm>
        </p:spPr>
        <p:txBody>
          <a:bodyPr/>
          <a:lstStyle/>
          <a:p>
            <a:r>
              <a:rPr lang="en-US" noProof="0"/>
              <a:t>Understand what the replacement cost would be for the building based on parameters such as location, age, floor space, etc.</a:t>
            </a:r>
          </a:p>
        </p:txBody>
      </p:sp>
      <p:sp>
        <p:nvSpPr>
          <p:cNvPr id="127" name="Text Placeholder 126">
            <a:extLst>
              <a:ext uri="{FF2B5EF4-FFF2-40B4-BE49-F238E27FC236}">
                <a16:creationId xmlns:a16="http://schemas.microsoft.com/office/drawing/2014/main" id="{7354F43E-5916-3C4B-241E-994D2911728E}"/>
              </a:ext>
            </a:extLst>
          </p:cNvPr>
          <p:cNvSpPr>
            <a:spLocks noGrp="1"/>
          </p:cNvSpPr>
          <p:nvPr>
            <p:ph type="body" sz="quarter" idx="68"/>
          </p:nvPr>
        </p:nvSpPr>
        <p:spPr>
          <a:xfrm>
            <a:off x="4036409" y="5338502"/>
            <a:ext cx="3161734" cy="712876"/>
          </a:xfrm>
        </p:spPr>
        <p:txBody>
          <a:bodyPr/>
          <a:lstStyle/>
          <a:p>
            <a:r>
              <a:rPr lang="en-US" noProof="0"/>
              <a:t>Benefit: </a:t>
            </a:r>
            <a:r>
              <a:rPr lang="en-US">
                <a:latin typeface="+mj-lt"/>
              </a:rPr>
              <a:t>Use Copilot to summarize and draft an email response </a:t>
            </a:r>
            <a:r>
              <a:rPr lang="en-US" noProof="0"/>
              <a:t>including background information and justification for the decision.</a:t>
            </a:r>
          </a:p>
        </p:txBody>
      </p:sp>
      <p:sp>
        <p:nvSpPr>
          <p:cNvPr id="131" name="Text Placeholder 130">
            <a:extLst>
              <a:ext uri="{FF2B5EF4-FFF2-40B4-BE49-F238E27FC236}">
                <a16:creationId xmlns:a16="http://schemas.microsoft.com/office/drawing/2014/main" id="{116346F6-726D-A470-FC08-0D36B7392D97}"/>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32" name="Text Placeholder 131">
            <a:extLst>
              <a:ext uri="{FF2B5EF4-FFF2-40B4-BE49-F238E27FC236}">
                <a16:creationId xmlns:a16="http://schemas.microsoft.com/office/drawing/2014/main" id="{EE1AFF7E-2DCE-6104-0C3D-CD7A478E8CC7}"/>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1" name="Text Placeholder 20">
            <a:extLst>
              <a:ext uri="{FF2B5EF4-FFF2-40B4-BE49-F238E27FC236}">
                <a16:creationId xmlns:a16="http://schemas.microsoft.com/office/drawing/2014/main" id="{5C255FE7-BD34-5949-D0FD-84736DBFBC0A}"/>
              </a:ext>
            </a:extLst>
          </p:cNvPr>
          <p:cNvSpPr>
            <a:spLocks noGrp="1"/>
          </p:cNvSpPr>
          <p:nvPr>
            <p:ph type="body" sz="quarter" idx="33"/>
          </p:nvPr>
        </p:nvSpPr>
        <p:spPr>
          <a:xfrm>
            <a:off x="304796" y="413987"/>
            <a:ext cx="1941119" cy="307777"/>
          </a:xfrm>
        </p:spPr>
        <p:txBody>
          <a:bodyPr/>
          <a:lstStyle/>
          <a:p>
            <a:r>
              <a:rPr lang="en-US" noProof="0" dirty="0"/>
              <a:t>Insurance</a:t>
            </a:r>
          </a:p>
        </p:txBody>
      </p:sp>
      <p:sp>
        <p:nvSpPr>
          <p:cNvPr id="111" name="Title 110">
            <a:extLst>
              <a:ext uri="{FF2B5EF4-FFF2-40B4-BE49-F238E27FC236}">
                <a16:creationId xmlns:a16="http://schemas.microsoft.com/office/drawing/2014/main" id="{58747B61-F1B4-3407-F0C2-DF11834F970E}"/>
              </a:ext>
            </a:extLst>
          </p:cNvPr>
          <p:cNvSpPr>
            <a:spLocks noGrp="1"/>
          </p:cNvSpPr>
          <p:nvPr>
            <p:ph type="title"/>
          </p:nvPr>
        </p:nvSpPr>
        <p:spPr>
          <a:xfrm>
            <a:off x="2492556" y="429376"/>
            <a:ext cx="4144817" cy="276999"/>
          </a:xfrm>
        </p:spPr>
        <p:txBody>
          <a:bodyPr vert="horz"/>
          <a:lstStyle/>
          <a:p>
            <a:r>
              <a:rPr lang="en-US" noProof="0" dirty="0"/>
              <a:t>Create a quote</a:t>
            </a:r>
          </a:p>
        </p:txBody>
      </p:sp>
      <p:sp>
        <p:nvSpPr>
          <p:cNvPr id="133" name="Graphic 2">
            <a:hlinkClick r:id="rId6"/>
            <a:extLst>
              <a:ext uri="{FF2B5EF4-FFF2-40B4-BE49-F238E27FC236}">
                <a16:creationId xmlns:a16="http://schemas.microsoft.com/office/drawing/2014/main" id="{605DE38E-35A5-87A6-3AE9-C3902D303506}"/>
              </a:ext>
            </a:extLst>
          </p:cNvPr>
          <p:cNvSpPr>
            <a:spLocks/>
          </p:cNvSpPr>
          <p:nvPr/>
        </p:nvSpPr>
        <p:spPr>
          <a:xfrm>
            <a:off x="6191897" y="422876"/>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35" name="Group 134">
            <a:extLst>
              <a:ext uri="{FF2B5EF4-FFF2-40B4-BE49-F238E27FC236}">
                <a16:creationId xmlns:a16="http://schemas.microsoft.com/office/drawing/2014/main" id="{62092E28-99F9-04D3-2B13-3604DB87C4E7}"/>
              </a:ext>
            </a:extLst>
          </p:cNvPr>
          <p:cNvGrpSpPr/>
          <p:nvPr/>
        </p:nvGrpSpPr>
        <p:grpSpPr>
          <a:xfrm>
            <a:off x="320719" y="3778836"/>
            <a:ext cx="1771605" cy="216000"/>
            <a:chOff x="320719" y="4224848"/>
            <a:chExt cx="1771605" cy="219456"/>
          </a:xfrm>
        </p:grpSpPr>
        <p:sp>
          <p:nvSpPr>
            <p:cNvPr id="139" name="Rectangle: Rounded Corners 6">
              <a:extLst>
                <a:ext uri="{FF2B5EF4-FFF2-40B4-BE49-F238E27FC236}">
                  <a16:creationId xmlns:a16="http://schemas.microsoft.com/office/drawing/2014/main" id="{59699535-629F-C470-0096-88677F2C68E7}"/>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Manage risk</a:t>
              </a:r>
            </a:p>
          </p:txBody>
        </p:sp>
        <p:pic>
          <p:nvPicPr>
            <p:cNvPr id="140" name="Graphic 139">
              <a:extLst>
                <a:ext uri="{FF2B5EF4-FFF2-40B4-BE49-F238E27FC236}">
                  <a16:creationId xmlns:a16="http://schemas.microsoft.com/office/drawing/2014/main" id="{98F940F4-6EF3-1822-DDF7-3EF5905FA7C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42" name="Group 141">
            <a:extLst>
              <a:ext uri="{FF2B5EF4-FFF2-40B4-BE49-F238E27FC236}">
                <a16:creationId xmlns:a16="http://schemas.microsoft.com/office/drawing/2014/main" id="{66AAB404-46F1-E4E3-9547-EBC6C396F321}"/>
              </a:ext>
            </a:extLst>
          </p:cNvPr>
          <p:cNvGrpSpPr/>
          <p:nvPr/>
        </p:nvGrpSpPr>
        <p:grpSpPr>
          <a:xfrm>
            <a:off x="320719" y="5020658"/>
            <a:ext cx="1771605" cy="216000"/>
            <a:chOff x="320719" y="5270676"/>
            <a:chExt cx="1771605" cy="216000"/>
          </a:xfrm>
        </p:grpSpPr>
        <p:sp>
          <p:nvSpPr>
            <p:cNvPr id="146" name="Rectangle: Rounded Corners 6">
              <a:extLst>
                <a:ext uri="{FF2B5EF4-FFF2-40B4-BE49-F238E27FC236}">
                  <a16:creationId xmlns:a16="http://schemas.microsoft.com/office/drawing/2014/main" id="{1FD1194D-9B6F-056E-2DB9-95DEAD05E72B}"/>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47" name="Graphic 146">
              <a:extLst>
                <a:ext uri="{FF2B5EF4-FFF2-40B4-BE49-F238E27FC236}">
                  <a16:creationId xmlns:a16="http://schemas.microsoft.com/office/drawing/2014/main" id="{732ACBA5-2613-11B8-E2E3-B69B74C3D49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306676"/>
              <a:ext cx="144000" cy="144000"/>
            </a:xfrm>
            <a:prstGeom prst="rect">
              <a:avLst/>
            </a:prstGeom>
          </p:spPr>
        </p:pic>
      </p:grpSp>
      <p:grpSp>
        <p:nvGrpSpPr>
          <p:cNvPr id="143" name="Group 142">
            <a:extLst>
              <a:ext uri="{FF2B5EF4-FFF2-40B4-BE49-F238E27FC236}">
                <a16:creationId xmlns:a16="http://schemas.microsoft.com/office/drawing/2014/main" id="{4C6DFDAE-D891-FF20-1B13-73E7601C41E6}"/>
              </a:ext>
            </a:extLst>
          </p:cNvPr>
          <p:cNvGrpSpPr/>
          <p:nvPr/>
        </p:nvGrpSpPr>
        <p:grpSpPr>
          <a:xfrm>
            <a:off x="320721" y="5309280"/>
            <a:ext cx="1771605" cy="216000"/>
            <a:chOff x="320721" y="5582445"/>
            <a:chExt cx="1771605" cy="216000"/>
          </a:xfrm>
        </p:grpSpPr>
        <p:sp>
          <p:nvSpPr>
            <p:cNvPr id="144" name="Rectangle: Rounded Corners 143">
              <a:extLst>
                <a:ext uri="{FF2B5EF4-FFF2-40B4-BE49-F238E27FC236}">
                  <a16:creationId xmlns:a16="http://schemas.microsoft.com/office/drawing/2014/main" id="{39701177-7B75-8B48-06F3-11168797C056}"/>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45" name="Graphic 144">
              <a:extLst>
                <a:ext uri="{FF2B5EF4-FFF2-40B4-BE49-F238E27FC236}">
                  <a16:creationId xmlns:a16="http://schemas.microsoft.com/office/drawing/2014/main" id="{1A413465-4C9B-C8C8-5EF3-FFF0A879760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618445"/>
              <a:ext cx="144000" cy="144000"/>
            </a:xfrm>
            <a:prstGeom prst="rect">
              <a:avLst/>
            </a:prstGeom>
          </p:spPr>
        </p:pic>
      </p:grpSp>
      <p:pic>
        <p:nvPicPr>
          <p:cNvPr id="167" name="Picture 2" descr="Microsoft Outlook Icon - Graphic Design - Free Transparent PNG Download ...">
            <a:extLst>
              <a:ext uri="{FF2B5EF4-FFF2-40B4-BE49-F238E27FC236}">
                <a16:creationId xmlns:a16="http://schemas.microsoft.com/office/drawing/2014/main" id="{712414D7-8F48-5413-C6CB-4B4CD8FD9AF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7013" y="4862747"/>
            <a:ext cx="225425" cy="197333"/>
          </a:xfrm>
          <a:prstGeom prst="rect">
            <a:avLst/>
          </a:prstGeom>
          <a:noFill/>
          <a:extLst>
            <a:ext uri="{909E8E84-426E-40DD-AFC4-6F175D3DCCD1}">
              <a14:hiddenFill xmlns:a14="http://schemas.microsoft.com/office/drawing/2010/main">
                <a:solidFill>
                  <a:srgbClr val="FFFFFF"/>
                </a:solidFill>
              </a14:hiddenFill>
            </a:ext>
          </a:extLst>
        </p:spPr>
      </p:pic>
      <p:sp>
        <p:nvSpPr>
          <p:cNvPr id="159" name="TextBox 158">
            <a:extLst>
              <a:ext uri="{FF2B5EF4-FFF2-40B4-BE49-F238E27FC236}">
                <a16:creationId xmlns:a16="http://schemas.microsoft.com/office/drawing/2014/main" id="{A5ED4B14-6A98-B42A-111F-242DF70F9B3F}"/>
              </a:ext>
              <a:ext uri="{C183D7F6-B498-43B3-948B-1728B52AA6E4}">
                <adec:decorative xmlns:adec="http://schemas.microsoft.com/office/drawing/2017/decorative" val="0"/>
              </a:ext>
            </a:extLst>
          </p:cNvPr>
          <p:cNvSpPr txBox="1"/>
          <p:nvPr/>
        </p:nvSpPr>
        <p:spPr>
          <a:xfrm>
            <a:off x="9327307" y="2176519"/>
            <a:ext cx="215666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p:txBody>
      </p:sp>
      <p:pic>
        <p:nvPicPr>
          <p:cNvPr id="73" name="Picture 72">
            <a:extLst>
              <a:ext uri="{FF2B5EF4-FFF2-40B4-BE49-F238E27FC236}">
                <a16:creationId xmlns:a16="http://schemas.microsoft.com/office/drawing/2014/main" id="{F0459A3B-E7DF-8A73-18FA-E022A42AE7DB}"/>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8950325" y="2207040"/>
            <a:ext cx="224338" cy="215956"/>
          </a:xfrm>
          <a:prstGeom prst="rect">
            <a:avLst/>
          </a:prstGeom>
          <a:ln w="6657" cap="flat">
            <a:noFill/>
            <a:prstDash val="solid"/>
            <a:miter/>
          </a:ln>
          <a:effectLst/>
        </p:spPr>
      </p:pic>
      <p:sp>
        <p:nvSpPr>
          <p:cNvPr id="155" name="TextBox 154">
            <a:extLst>
              <a:ext uri="{FF2B5EF4-FFF2-40B4-BE49-F238E27FC236}">
                <a16:creationId xmlns:a16="http://schemas.microsoft.com/office/drawing/2014/main" id="{96E11C7A-9EA6-7DCA-53D8-B75FB6D83B49}"/>
              </a:ext>
              <a:ext uri="{C183D7F6-B498-43B3-948B-1728B52AA6E4}">
                <adec:decorative xmlns:adec="http://schemas.microsoft.com/office/drawing/2017/decorative" val="0"/>
              </a:ext>
            </a:extLst>
          </p:cNvPr>
          <p:cNvSpPr txBox="1"/>
          <p:nvPr/>
        </p:nvSpPr>
        <p:spPr>
          <a:xfrm>
            <a:off x="6447645" y="2176519"/>
            <a:ext cx="2398798"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Risk assessment solution</a:t>
            </a:r>
          </a:p>
        </p:txBody>
      </p:sp>
      <p:sp>
        <p:nvSpPr>
          <p:cNvPr id="165" name="TextBox 164">
            <a:extLst>
              <a:ext uri="{FF2B5EF4-FFF2-40B4-BE49-F238E27FC236}">
                <a16:creationId xmlns:a16="http://schemas.microsoft.com/office/drawing/2014/main" id="{22D48118-CA77-ADDB-3971-5AF2A24BB550}"/>
              </a:ext>
              <a:ext uri="{C183D7F6-B498-43B3-948B-1728B52AA6E4}">
                <adec:decorative xmlns:adec="http://schemas.microsoft.com/office/drawing/2017/decorative" val="0"/>
              </a:ext>
            </a:extLst>
          </p:cNvPr>
          <p:cNvSpPr txBox="1"/>
          <p:nvPr/>
        </p:nvSpPr>
        <p:spPr>
          <a:xfrm>
            <a:off x="7866233" y="4809705"/>
            <a:ext cx="3161733"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Cost estimation tool</a:t>
            </a:r>
          </a:p>
        </p:txBody>
      </p:sp>
      <p:pic>
        <p:nvPicPr>
          <p:cNvPr id="76" name="Picture 75">
            <a:extLst>
              <a:ext uri="{FF2B5EF4-FFF2-40B4-BE49-F238E27FC236}">
                <a16:creationId xmlns:a16="http://schemas.microsoft.com/office/drawing/2014/main" id="{37CD509D-C89E-F30B-B28F-46D8B0AD836D}"/>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6067425" y="2207040"/>
            <a:ext cx="224338" cy="215956"/>
          </a:xfrm>
          <a:prstGeom prst="rect">
            <a:avLst/>
          </a:prstGeom>
          <a:ln w="6657" cap="flat">
            <a:noFill/>
            <a:prstDash val="solid"/>
            <a:miter/>
          </a:ln>
          <a:effectLst/>
        </p:spPr>
      </p:pic>
      <p:pic>
        <p:nvPicPr>
          <p:cNvPr id="77" name="Picture 76">
            <a:extLst>
              <a:ext uri="{FF2B5EF4-FFF2-40B4-BE49-F238E27FC236}">
                <a16:creationId xmlns:a16="http://schemas.microsoft.com/office/drawing/2014/main" id="{3CFAD712-F242-A22B-3C0B-33116830A49C}"/>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7507288" y="4840226"/>
            <a:ext cx="224338" cy="215956"/>
          </a:xfrm>
          <a:prstGeom prst="rect">
            <a:avLst/>
          </a:prstGeom>
          <a:ln w="6657" cap="flat">
            <a:noFill/>
            <a:prstDash val="solid"/>
            <a:miter/>
          </a:ln>
          <a:effectLst/>
        </p:spPr>
      </p:pic>
      <p:sp>
        <p:nvSpPr>
          <p:cNvPr id="80" name="TextBox 79">
            <a:extLst>
              <a:ext uri="{FF2B5EF4-FFF2-40B4-BE49-F238E27FC236}">
                <a16:creationId xmlns:a16="http://schemas.microsoft.com/office/drawing/2014/main" id="{11F01368-185B-4FC3-1C4C-44474C994CE6}"/>
              </a:ext>
              <a:ext uri="{C183D7F6-B498-43B3-948B-1728B52AA6E4}">
                <adec:decorative xmlns:adec="http://schemas.microsoft.com/office/drawing/2017/decorative" val="0"/>
              </a:ext>
            </a:extLst>
          </p:cNvPr>
          <p:cNvSpPr txBox="1"/>
          <p:nvPr/>
        </p:nvSpPr>
        <p:spPr>
          <a:xfrm>
            <a:off x="4415011" y="4705350"/>
            <a:ext cx="1830524" cy="5121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sp>
        <p:nvSpPr>
          <p:cNvPr id="82" name="TextBox 81">
            <a:extLst>
              <a:ext uri="{FF2B5EF4-FFF2-40B4-BE49-F238E27FC236}">
                <a16:creationId xmlns:a16="http://schemas.microsoft.com/office/drawing/2014/main" id="{A813ADDC-7708-390E-EE22-35E478C320A4}"/>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83" name="Picture 50">
            <a:hlinkClick r:id="rId13"/>
            <a:extLst>
              <a:ext uri="{FF2B5EF4-FFF2-40B4-BE49-F238E27FC236}">
                <a16:creationId xmlns:a16="http://schemas.microsoft.com/office/drawing/2014/main" id="{0F5386B8-A5BD-EADB-ED2E-B56BD3A7000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118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7B93F1EF-469F-4E95-8054-BD8448EAF9D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67" name="think-cell data - do not delete" hidden="1">
                        <a:extLst>
                          <a:ext uri="{FF2B5EF4-FFF2-40B4-BE49-F238E27FC236}">
                            <a16:creationId xmlns:a16="http://schemas.microsoft.com/office/drawing/2014/main" id="{7B93F1EF-469F-4E95-8054-BD8448EAF9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6" name="Text Placeholder 25">
            <a:extLst>
              <a:ext uri="{FF2B5EF4-FFF2-40B4-BE49-F238E27FC236}">
                <a16:creationId xmlns:a16="http://schemas.microsoft.com/office/drawing/2014/main" id="{1F4E9F9B-FEEE-D817-B690-8ADEB4F203E7}"/>
              </a:ext>
            </a:extLst>
          </p:cNvPr>
          <p:cNvSpPr>
            <a:spLocks noGrp="1"/>
          </p:cNvSpPr>
          <p:nvPr>
            <p:ph type="body" sz="quarter" idx="32"/>
          </p:nvPr>
        </p:nvSpPr>
        <p:spPr>
          <a:xfrm>
            <a:off x="311388" y="1026303"/>
            <a:ext cx="2431246" cy="1131079"/>
          </a:xfrm>
        </p:spPr>
        <p:txBody>
          <a:bodyPr/>
          <a:lstStyle/>
          <a:p>
            <a:r>
              <a:rPr lang="en-US" noProof="0" dirty="0"/>
              <a:t>Copilot Chat can help client advisors find information and present it to customers in language they will easily understand.</a:t>
            </a:r>
          </a:p>
        </p:txBody>
      </p:sp>
      <p:sp>
        <p:nvSpPr>
          <p:cNvPr id="124" name="Text Placeholder 123">
            <a:extLst>
              <a:ext uri="{FF2B5EF4-FFF2-40B4-BE49-F238E27FC236}">
                <a16:creationId xmlns:a16="http://schemas.microsoft.com/office/drawing/2014/main" id="{8D16C753-EEC9-AC9A-79DE-94CB19BF8960}"/>
              </a:ext>
            </a:extLst>
          </p:cNvPr>
          <p:cNvSpPr>
            <a:spLocks noGrp="1"/>
          </p:cNvSpPr>
          <p:nvPr>
            <p:ph type="body" sz="quarter" idx="33"/>
          </p:nvPr>
        </p:nvSpPr>
        <p:spPr>
          <a:xfrm>
            <a:off x="304796" y="413987"/>
            <a:ext cx="2057403" cy="307777"/>
          </a:xfrm>
        </p:spPr>
        <p:txBody>
          <a:bodyPr/>
          <a:lstStyle/>
          <a:p>
            <a:r>
              <a:rPr lang="en-US" dirty="0"/>
              <a:t>Capital Markets </a:t>
            </a:r>
          </a:p>
        </p:txBody>
      </p:sp>
      <p:sp>
        <p:nvSpPr>
          <p:cNvPr id="122" name="Text Placeholder 121">
            <a:extLst>
              <a:ext uri="{FF2B5EF4-FFF2-40B4-BE49-F238E27FC236}">
                <a16:creationId xmlns:a16="http://schemas.microsoft.com/office/drawing/2014/main" id="{FFBFC600-DC60-F8C5-00BA-A52623D3B345}"/>
              </a:ext>
            </a:extLst>
          </p:cNvPr>
          <p:cNvSpPr>
            <a:spLocks noGrp="1"/>
          </p:cNvSpPr>
          <p:nvPr>
            <p:ph type="body" sz="quarter" idx="30"/>
          </p:nvPr>
        </p:nvSpPr>
        <p:spPr>
          <a:xfrm>
            <a:off x="10430351" y="521099"/>
            <a:ext cx="1456966" cy="175614"/>
          </a:xfrm>
        </p:spPr>
        <p:txBody>
          <a:bodyPr/>
          <a:lstStyle/>
          <a:p>
            <a:r>
              <a:rPr lang="en-US" noProof="0" dirty="0"/>
              <a:t>Start</a:t>
            </a:r>
          </a:p>
        </p:txBody>
      </p:sp>
      <p:sp>
        <p:nvSpPr>
          <p:cNvPr id="120" name="Text Placeholder 119">
            <a:extLst>
              <a:ext uri="{FF2B5EF4-FFF2-40B4-BE49-F238E27FC236}">
                <a16:creationId xmlns:a16="http://schemas.microsoft.com/office/drawing/2014/main" id="{0D57945F-0487-063D-0116-3D4EBFF1E57F}"/>
              </a:ext>
            </a:extLst>
          </p:cNvPr>
          <p:cNvSpPr>
            <a:spLocks noGrp="1"/>
          </p:cNvSpPr>
          <p:nvPr>
            <p:ph type="body" sz="quarter" idx="17"/>
          </p:nvPr>
        </p:nvSpPr>
        <p:spPr>
          <a:xfrm>
            <a:off x="7149557" y="521100"/>
            <a:ext cx="2969488" cy="169277"/>
          </a:xfrm>
        </p:spPr>
        <p:txBody>
          <a:bodyPr/>
          <a:lstStyle/>
          <a:p>
            <a:r>
              <a:rPr lang="en-US" noProof="0"/>
              <a:t>Microsoft 365 Copilot Chat</a:t>
            </a:r>
          </a:p>
        </p:txBody>
      </p:sp>
      <p:sp>
        <p:nvSpPr>
          <p:cNvPr id="118" name="Title 117">
            <a:extLst>
              <a:ext uri="{FF2B5EF4-FFF2-40B4-BE49-F238E27FC236}">
                <a16:creationId xmlns:a16="http://schemas.microsoft.com/office/drawing/2014/main" id="{26385EA0-1B83-3D91-4914-B9531ED88AB0}"/>
              </a:ext>
            </a:extLst>
          </p:cNvPr>
          <p:cNvSpPr>
            <a:spLocks noGrp="1"/>
          </p:cNvSpPr>
          <p:nvPr>
            <p:ph type="title"/>
          </p:nvPr>
        </p:nvSpPr>
        <p:spPr>
          <a:xfrm>
            <a:off x="2492556" y="429376"/>
            <a:ext cx="4144817" cy="276999"/>
          </a:xfrm>
        </p:spPr>
        <p:txBody>
          <a:bodyPr vert="horz"/>
          <a:lstStyle/>
          <a:p>
            <a:r>
              <a:rPr lang="en-US"/>
              <a:t>Assist client understanding</a:t>
            </a:r>
          </a:p>
        </p:txBody>
      </p:sp>
      <p:sp>
        <p:nvSpPr>
          <p:cNvPr id="137" name="Text Placeholder 136">
            <a:extLst>
              <a:ext uri="{FF2B5EF4-FFF2-40B4-BE49-F238E27FC236}">
                <a16:creationId xmlns:a16="http://schemas.microsoft.com/office/drawing/2014/main" id="{62556AAE-FCEE-8A54-510B-A3E266B17C6F}"/>
              </a:ext>
            </a:extLst>
          </p:cNvPr>
          <p:cNvSpPr>
            <a:spLocks noGrp="1"/>
          </p:cNvSpPr>
          <p:nvPr>
            <p:ph type="body" sz="quarter" idx="69"/>
          </p:nvPr>
        </p:nvSpPr>
        <p:spPr>
          <a:xfrm>
            <a:off x="3182890" y="2725494"/>
            <a:ext cx="2572262" cy="712876"/>
          </a:xfrm>
        </p:spPr>
        <p:txBody>
          <a:bodyPr/>
          <a:lstStyle/>
          <a:p>
            <a:r>
              <a:rPr lang="en-US" noProof="0" dirty="0"/>
              <a:t>Example prompt: Define market capitalization. How does it affect stock selection for an investment portfolio?</a:t>
            </a:r>
          </a:p>
          <a:p>
            <a:r>
              <a:rPr lang="en-US" sz="900" u="sng" noProof="0" dirty="0">
                <a:solidFill>
                  <a:srgbClr val="0070C0"/>
                </a:solidFill>
                <a:cs typeface="Segoe UI" panose="020B0502040204020203" pitchFamily="34" charset="0"/>
                <a:hlinkClick r:id="rId5"/>
              </a:rPr>
              <a:t>Try in Prompt Gallery: Define market capitalization</a:t>
            </a:r>
            <a:endParaRPr lang="en-US" sz="900" u="sng" noProof="0" dirty="0">
              <a:solidFill>
                <a:srgbClr val="0070C0"/>
              </a:solidFill>
            </a:endParaRPr>
          </a:p>
          <a:p>
            <a:endParaRPr lang="en-US" noProof="0" dirty="0"/>
          </a:p>
          <a:p>
            <a:endParaRPr lang="en-US" noProof="0" dirty="0"/>
          </a:p>
        </p:txBody>
      </p:sp>
      <p:sp>
        <p:nvSpPr>
          <p:cNvPr id="119" name="Text Placeholder 118">
            <a:extLst>
              <a:ext uri="{FF2B5EF4-FFF2-40B4-BE49-F238E27FC236}">
                <a16:creationId xmlns:a16="http://schemas.microsoft.com/office/drawing/2014/main" id="{4EAF02E2-CDAC-F34B-E530-F33680B6915B}"/>
              </a:ext>
            </a:extLst>
          </p:cNvPr>
          <p:cNvSpPr>
            <a:spLocks noGrp="1"/>
          </p:cNvSpPr>
          <p:nvPr>
            <p:ph type="body" sz="quarter" idx="11"/>
          </p:nvPr>
        </p:nvSpPr>
        <p:spPr>
          <a:xfrm>
            <a:off x="3182890" y="1112478"/>
            <a:ext cx="2572262" cy="153888"/>
          </a:xfrm>
        </p:spPr>
        <p:txBody>
          <a:bodyPr/>
          <a:lstStyle/>
          <a:p>
            <a:r>
              <a:rPr lang="en-US" noProof="0"/>
              <a:t>Define common terms</a:t>
            </a:r>
          </a:p>
        </p:txBody>
      </p:sp>
      <p:sp>
        <p:nvSpPr>
          <p:cNvPr id="121" name="Text Placeholder 120">
            <a:extLst>
              <a:ext uri="{FF2B5EF4-FFF2-40B4-BE49-F238E27FC236}">
                <a16:creationId xmlns:a16="http://schemas.microsoft.com/office/drawing/2014/main" id="{1A0B72D7-6DD3-D11D-7167-971F1F7DEA94}"/>
              </a:ext>
            </a:extLst>
          </p:cNvPr>
          <p:cNvSpPr>
            <a:spLocks noGrp="1"/>
          </p:cNvSpPr>
          <p:nvPr>
            <p:ph type="body" sz="quarter" idx="18"/>
          </p:nvPr>
        </p:nvSpPr>
        <p:spPr>
          <a:xfrm>
            <a:off x="3182890" y="1438715"/>
            <a:ext cx="2572262" cy="626701"/>
          </a:xfrm>
        </p:spPr>
        <p:txBody>
          <a:bodyPr/>
          <a:lstStyle/>
          <a:p>
            <a:r>
              <a:rPr lang="en-US" noProof="0"/>
              <a:t>Use Copilot to get explanations for common financial terms in simple language to help clients understand investment strategies.</a:t>
            </a:r>
          </a:p>
        </p:txBody>
      </p:sp>
      <p:sp>
        <p:nvSpPr>
          <p:cNvPr id="126" name="Text Placeholder 125">
            <a:extLst>
              <a:ext uri="{FF2B5EF4-FFF2-40B4-BE49-F238E27FC236}">
                <a16:creationId xmlns:a16="http://schemas.microsoft.com/office/drawing/2014/main" id="{E164E6CC-DFEE-528F-89EB-F069B6B0CED7}"/>
              </a:ext>
            </a:extLst>
          </p:cNvPr>
          <p:cNvSpPr>
            <a:spLocks noGrp="1"/>
          </p:cNvSpPr>
          <p:nvPr>
            <p:ph type="body" sz="quarter" idx="42"/>
          </p:nvPr>
        </p:nvSpPr>
        <p:spPr>
          <a:xfrm>
            <a:off x="6066682" y="1112478"/>
            <a:ext cx="2572262" cy="153888"/>
          </a:xfrm>
        </p:spPr>
        <p:txBody>
          <a:bodyPr/>
          <a:lstStyle/>
          <a:p>
            <a:r>
              <a:rPr lang="en-US" noProof="0"/>
              <a:t>Help understand risks</a:t>
            </a:r>
          </a:p>
        </p:txBody>
      </p:sp>
      <p:sp>
        <p:nvSpPr>
          <p:cNvPr id="127" name="Text Placeholder 126">
            <a:extLst>
              <a:ext uri="{FF2B5EF4-FFF2-40B4-BE49-F238E27FC236}">
                <a16:creationId xmlns:a16="http://schemas.microsoft.com/office/drawing/2014/main" id="{523A0A48-0B47-3928-AC54-A34FF0262C00}"/>
              </a:ext>
            </a:extLst>
          </p:cNvPr>
          <p:cNvSpPr>
            <a:spLocks noGrp="1"/>
          </p:cNvSpPr>
          <p:nvPr>
            <p:ph type="body" sz="quarter" idx="43"/>
          </p:nvPr>
        </p:nvSpPr>
        <p:spPr>
          <a:xfrm>
            <a:off x="6066682" y="1438715"/>
            <a:ext cx="2572262" cy="626701"/>
          </a:xfrm>
        </p:spPr>
        <p:txBody>
          <a:bodyPr/>
          <a:lstStyle/>
          <a:p>
            <a:r>
              <a:rPr lang="en-US" noProof="0"/>
              <a:t>Use Copilot to understand the risks associated with different investment strategies.</a:t>
            </a:r>
          </a:p>
        </p:txBody>
      </p:sp>
      <p:sp>
        <p:nvSpPr>
          <p:cNvPr id="131" name="Text Placeholder 130">
            <a:extLst>
              <a:ext uri="{FF2B5EF4-FFF2-40B4-BE49-F238E27FC236}">
                <a16:creationId xmlns:a16="http://schemas.microsoft.com/office/drawing/2014/main" id="{994C3E0A-547E-14CE-1A14-68D8AD79EF99}"/>
              </a:ext>
            </a:extLst>
          </p:cNvPr>
          <p:cNvSpPr>
            <a:spLocks noGrp="1"/>
          </p:cNvSpPr>
          <p:nvPr>
            <p:ph type="body" sz="quarter" idx="68"/>
          </p:nvPr>
        </p:nvSpPr>
        <p:spPr>
          <a:xfrm>
            <a:off x="8950325" y="2725738"/>
            <a:ext cx="2571750" cy="712787"/>
          </a:xfrm>
        </p:spPr>
        <p:txBody>
          <a:bodyPr/>
          <a:lstStyle/>
          <a:p>
            <a:r>
              <a:rPr lang="en-US" noProof="0" dirty="0"/>
              <a:t>Example prompt: Develop a detailed financial plan for clients based on their needs for increasing revenue.</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6"/>
              </a:rPr>
              <a:t>Try in Prompt Gallery: Develop a financial plan</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29" name="Text Placeholder 128">
            <a:extLst>
              <a:ext uri="{FF2B5EF4-FFF2-40B4-BE49-F238E27FC236}">
                <a16:creationId xmlns:a16="http://schemas.microsoft.com/office/drawing/2014/main" id="{69D00507-F519-1B55-9B16-FE43993DE7CF}"/>
              </a:ext>
            </a:extLst>
          </p:cNvPr>
          <p:cNvSpPr>
            <a:spLocks noGrp="1"/>
          </p:cNvSpPr>
          <p:nvPr>
            <p:ph type="body" sz="quarter" idx="45"/>
          </p:nvPr>
        </p:nvSpPr>
        <p:spPr>
          <a:xfrm>
            <a:off x="8950475" y="1112478"/>
            <a:ext cx="2572262" cy="153888"/>
          </a:xfrm>
        </p:spPr>
        <p:txBody>
          <a:bodyPr/>
          <a:lstStyle/>
          <a:p>
            <a:r>
              <a:rPr lang="en-US" noProof="0"/>
              <a:t>Develop a financial plan</a:t>
            </a:r>
          </a:p>
        </p:txBody>
      </p:sp>
      <p:sp>
        <p:nvSpPr>
          <p:cNvPr id="130" name="Text Placeholder 129">
            <a:extLst>
              <a:ext uri="{FF2B5EF4-FFF2-40B4-BE49-F238E27FC236}">
                <a16:creationId xmlns:a16="http://schemas.microsoft.com/office/drawing/2014/main" id="{B325047B-5BD2-7EA8-FECC-6DE502E244BD}"/>
              </a:ext>
            </a:extLst>
          </p:cNvPr>
          <p:cNvSpPr>
            <a:spLocks noGrp="1"/>
          </p:cNvSpPr>
          <p:nvPr>
            <p:ph type="body" sz="quarter" idx="46"/>
          </p:nvPr>
        </p:nvSpPr>
        <p:spPr>
          <a:xfrm>
            <a:off x="8950475" y="1438715"/>
            <a:ext cx="2572262" cy="626701"/>
          </a:xfrm>
        </p:spPr>
        <p:txBody>
          <a:bodyPr/>
          <a:lstStyle/>
          <a:p>
            <a:r>
              <a:rPr lang="en-US" noProof="0"/>
              <a:t>Use Copilot to help to structure a plan for your clients to meet their specific financial goals.</a:t>
            </a:r>
          </a:p>
        </p:txBody>
      </p:sp>
      <p:sp>
        <p:nvSpPr>
          <p:cNvPr id="140" name="Text Placeholder 139">
            <a:extLst>
              <a:ext uri="{FF2B5EF4-FFF2-40B4-BE49-F238E27FC236}">
                <a16:creationId xmlns:a16="http://schemas.microsoft.com/office/drawing/2014/main" id="{7AABFDBC-5C86-3FDD-86E3-AEA7B521852C}"/>
              </a:ext>
            </a:extLst>
          </p:cNvPr>
          <p:cNvSpPr>
            <a:spLocks noGrp="1"/>
          </p:cNvSpPr>
          <p:nvPr>
            <p:ph type="body" sz="quarter" idx="70"/>
          </p:nvPr>
        </p:nvSpPr>
        <p:spPr>
          <a:xfrm>
            <a:off x="6067425" y="2725738"/>
            <a:ext cx="2571750" cy="712787"/>
          </a:xfrm>
        </p:spPr>
        <p:txBody>
          <a:bodyPr/>
          <a:lstStyle/>
          <a:p>
            <a:r>
              <a:rPr lang="en-US" noProof="0" dirty="0"/>
              <a:t>Example prompt: Explain in steps how to evaluate the financial risk associated with investing in technology startups, focusing on market trends, competition, and technology scalability.</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7"/>
              </a:rPr>
              <a:t>Try in Prompt Gallery: Risks of investing in technological companies</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32" name="Text Placeholder 131">
            <a:extLst>
              <a:ext uri="{FF2B5EF4-FFF2-40B4-BE49-F238E27FC236}">
                <a16:creationId xmlns:a16="http://schemas.microsoft.com/office/drawing/2014/main" id="{17BC6E1C-5C62-8D98-E250-19C24CF74FF3}"/>
              </a:ext>
            </a:extLst>
          </p:cNvPr>
          <p:cNvSpPr>
            <a:spLocks noGrp="1"/>
          </p:cNvSpPr>
          <p:nvPr>
            <p:ph type="body" sz="quarter" idx="48"/>
          </p:nvPr>
        </p:nvSpPr>
        <p:spPr>
          <a:xfrm>
            <a:off x="3182938" y="5334000"/>
            <a:ext cx="2571750" cy="712788"/>
          </a:xfrm>
        </p:spPr>
        <p:txBody>
          <a:bodyPr/>
          <a:lstStyle/>
          <a:p>
            <a:r>
              <a:rPr lang="en-US" noProof="0" dirty="0"/>
              <a:t>Example prompt: Provide an analysis of current interest rate trends and their implications for our investment options.</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8"/>
              </a:rPr>
              <a:t>Try in Prompt Gallery: Interest rate trends analysis</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33" name="Text Placeholder 132">
            <a:extLst>
              <a:ext uri="{FF2B5EF4-FFF2-40B4-BE49-F238E27FC236}">
                <a16:creationId xmlns:a16="http://schemas.microsoft.com/office/drawing/2014/main" id="{7293CFD9-0EE0-BF3E-3420-FEC4681F9836}"/>
              </a:ext>
            </a:extLst>
          </p:cNvPr>
          <p:cNvSpPr>
            <a:spLocks noGrp="1"/>
          </p:cNvSpPr>
          <p:nvPr>
            <p:ph type="body" sz="quarter" idx="49"/>
          </p:nvPr>
        </p:nvSpPr>
        <p:spPr>
          <a:xfrm>
            <a:off x="3182890" y="3725103"/>
            <a:ext cx="2572262" cy="153888"/>
          </a:xfrm>
        </p:spPr>
        <p:txBody>
          <a:bodyPr/>
          <a:lstStyle/>
          <a:p>
            <a:r>
              <a:rPr lang="en-US" noProof="0" dirty="0"/>
              <a:t>Understand economic drivers</a:t>
            </a:r>
          </a:p>
        </p:txBody>
      </p:sp>
      <p:sp>
        <p:nvSpPr>
          <p:cNvPr id="134" name="Text Placeholder 133">
            <a:extLst>
              <a:ext uri="{FF2B5EF4-FFF2-40B4-BE49-F238E27FC236}">
                <a16:creationId xmlns:a16="http://schemas.microsoft.com/office/drawing/2014/main" id="{551DE798-04D9-8864-1F4D-D1C92DB9B9D2}"/>
              </a:ext>
            </a:extLst>
          </p:cNvPr>
          <p:cNvSpPr>
            <a:spLocks noGrp="1"/>
          </p:cNvSpPr>
          <p:nvPr>
            <p:ph type="body" sz="quarter" idx="50"/>
          </p:nvPr>
        </p:nvSpPr>
        <p:spPr>
          <a:xfrm>
            <a:off x="3182890" y="4050957"/>
            <a:ext cx="2572262" cy="626701"/>
          </a:xfrm>
        </p:spPr>
        <p:txBody>
          <a:bodyPr/>
          <a:lstStyle/>
          <a:p>
            <a:r>
              <a:rPr lang="en-US" noProof="0"/>
              <a:t>Use Copilot to see trends in metrics like interest rates and inflation and understand their implications for investing.</a:t>
            </a:r>
          </a:p>
        </p:txBody>
      </p:sp>
      <p:sp>
        <p:nvSpPr>
          <p:cNvPr id="135" name="Text Placeholder 134">
            <a:extLst>
              <a:ext uri="{FF2B5EF4-FFF2-40B4-BE49-F238E27FC236}">
                <a16:creationId xmlns:a16="http://schemas.microsoft.com/office/drawing/2014/main" id="{24F569C7-31CB-22BE-C619-C09FA7903736}"/>
              </a:ext>
            </a:extLst>
          </p:cNvPr>
          <p:cNvSpPr>
            <a:spLocks noGrp="1"/>
          </p:cNvSpPr>
          <p:nvPr>
            <p:ph type="body" sz="quarter" idx="51"/>
          </p:nvPr>
        </p:nvSpPr>
        <p:spPr>
          <a:xfrm>
            <a:off x="6066682" y="3725103"/>
            <a:ext cx="2572262" cy="153888"/>
          </a:xfrm>
        </p:spPr>
        <p:txBody>
          <a:bodyPr/>
          <a:lstStyle/>
          <a:p>
            <a:r>
              <a:rPr lang="en-US" noProof="0"/>
              <a:t>Understand tax implications</a:t>
            </a:r>
          </a:p>
        </p:txBody>
      </p:sp>
      <p:sp>
        <p:nvSpPr>
          <p:cNvPr id="136" name="Text Placeholder 135">
            <a:extLst>
              <a:ext uri="{FF2B5EF4-FFF2-40B4-BE49-F238E27FC236}">
                <a16:creationId xmlns:a16="http://schemas.microsoft.com/office/drawing/2014/main" id="{36771125-0D8B-4AC3-2445-B1FA4EBDA279}"/>
              </a:ext>
            </a:extLst>
          </p:cNvPr>
          <p:cNvSpPr>
            <a:spLocks noGrp="1"/>
          </p:cNvSpPr>
          <p:nvPr>
            <p:ph type="body" sz="quarter" idx="52"/>
          </p:nvPr>
        </p:nvSpPr>
        <p:spPr>
          <a:xfrm>
            <a:off x="6066682" y="4050957"/>
            <a:ext cx="2572262" cy="626701"/>
          </a:xfrm>
        </p:spPr>
        <p:txBody>
          <a:bodyPr/>
          <a:lstStyle/>
          <a:p>
            <a:r>
              <a:rPr lang="en-US" noProof="0"/>
              <a:t>Use Copilot to help your clients understand the tax implications of various investment options.</a:t>
            </a:r>
          </a:p>
        </p:txBody>
      </p:sp>
      <p:sp>
        <p:nvSpPr>
          <p:cNvPr id="125" name="Text Placeholder 124">
            <a:extLst>
              <a:ext uri="{FF2B5EF4-FFF2-40B4-BE49-F238E27FC236}">
                <a16:creationId xmlns:a16="http://schemas.microsoft.com/office/drawing/2014/main" id="{5970DF62-0669-BF01-A0EA-5A42E60EBA5D}"/>
              </a:ext>
            </a:extLst>
          </p:cNvPr>
          <p:cNvSpPr>
            <a:spLocks noGrp="1"/>
          </p:cNvSpPr>
          <p:nvPr>
            <p:ph type="body" sz="quarter" idx="66"/>
          </p:nvPr>
        </p:nvSpPr>
        <p:spPr>
          <a:xfrm>
            <a:off x="8950475" y="5334522"/>
            <a:ext cx="2572262" cy="712876"/>
          </a:xfrm>
        </p:spPr>
        <p:txBody>
          <a:bodyPr/>
          <a:lstStyle/>
          <a:p>
            <a:r>
              <a:rPr lang="en-US" noProof="0" dirty="0"/>
              <a:t>Example prompt: Create a table to compare the pros and cons of the most common investment strategies.</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9"/>
              </a:rPr>
              <a:t>Try in Prompt Gallery: Investment strategies comparison</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38" name="Text Placeholder 137">
            <a:extLst>
              <a:ext uri="{FF2B5EF4-FFF2-40B4-BE49-F238E27FC236}">
                <a16:creationId xmlns:a16="http://schemas.microsoft.com/office/drawing/2014/main" id="{99CC599C-580F-6E45-B5DF-C5B0C36C30E9}"/>
              </a:ext>
            </a:extLst>
          </p:cNvPr>
          <p:cNvSpPr>
            <a:spLocks noGrp="1"/>
          </p:cNvSpPr>
          <p:nvPr>
            <p:ph type="body" sz="quarter" idx="54"/>
          </p:nvPr>
        </p:nvSpPr>
        <p:spPr>
          <a:xfrm>
            <a:off x="8950475" y="3725103"/>
            <a:ext cx="2572262" cy="153888"/>
          </a:xfrm>
        </p:spPr>
        <p:txBody>
          <a:bodyPr/>
          <a:lstStyle/>
          <a:p>
            <a:r>
              <a:rPr lang="en-US" noProof="0"/>
              <a:t>Compare strategies</a:t>
            </a:r>
          </a:p>
        </p:txBody>
      </p:sp>
      <p:sp>
        <p:nvSpPr>
          <p:cNvPr id="139" name="Text Placeholder 138">
            <a:extLst>
              <a:ext uri="{FF2B5EF4-FFF2-40B4-BE49-F238E27FC236}">
                <a16:creationId xmlns:a16="http://schemas.microsoft.com/office/drawing/2014/main" id="{206A87D9-B456-8665-0D03-19FFC971B226}"/>
              </a:ext>
            </a:extLst>
          </p:cNvPr>
          <p:cNvSpPr>
            <a:spLocks noGrp="1"/>
          </p:cNvSpPr>
          <p:nvPr>
            <p:ph type="body" sz="quarter" idx="55"/>
          </p:nvPr>
        </p:nvSpPr>
        <p:spPr>
          <a:xfrm>
            <a:off x="8950475" y="4050957"/>
            <a:ext cx="2572262" cy="626701"/>
          </a:xfrm>
        </p:spPr>
        <p:txBody>
          <a:bodyPr/>
          <a:lstStyle/>
          <a:p>
            <a:r>
              <a:rPr lang="en-US" noProof="0" dirty="0"/>
              <a:t>Use Copilot to compare the pros and cons of the most common investment strategies.</a:t>
            </a:r>
          </a:p>
        </p:txBody>
      </p:sp>
      <p:sp>
        <p:nvSpPr>
          <p:cNvPr id="128" name="Text Placeholder 127">
            <a:extLst>
              <a:ext uri="{FF2B5EF4-FFF2-40B4-BE49-F238E27FC236}">
                <a16:creationId xmlns:a16="http://schemas.microsoft.com/office/drawing/2014/main" id="{86073D4A-DEE9-7DDA-59B8-0E4E237AB2F9}"/>
              </a:ext>
            </a:extLst>
          </p:cNvPr>
          <p:cNvSpPr>
            <a:spLocks noGrp="1"/>
          </p:cNvSpPr>
          <p:nvPr>
            <p:ph type="body" sz="quarter" idx="67"/>
          </p:nvPr>
        </p:nvSpPr>
        <p:spPr>
          <a:xfrm>
            <a:off x="6066682" y="5334522"/>
            <a:ext cx="2572262" cy="712876"/>
          </a:xfrm>
        </p:spPr>
        <p:txBody>
          <a:bodyPr/>
          <a:lstStyle/>
          <a:p>
            <a:r>
              <a:rPr lang="en-US" noProof="0" dirty="0"/>
              <a:t>Example prompt: Recommend strategies in cash management to help me increase the financial goal of reducing tax liability.</a:t>
            </a:r>
          </a:p>
          <a:p>
            <a:r>
              <a:rPr kumimoji="0" lang="en-US" sz="800" b="0" i="0" u="sng" strike="noStrike" kern="1200" cap="none" spc="0" normalizeH="0" baseline="0" noProof="0" dirty="0">
                <a:ln>
                  <a:noFill/>
                </a:ln>
                <a:solidFill>
                  <a:srgbClr val="C5B4E3">
                    <a:lumMod val="75000"/>
                  </a:srgbClr>
                </a:solidFill>
                <a:effectLst/>
                <a:uLnTx/>
                <a:uFillTx/>
                <a:latin typeface="Segoe UI"/>
                <a:ea typeface="+mn-ea"/>
                <a:cs typeface="Segoe UI" panose="020B0502040204020203" pitchFamily="34" charset="0"/>
                <a:hlinkClick r:id="rId10"/>
              </a:rPr>
              <a:t>Try in Prompt Gallery: Cash management strategies</a:t>
            </a:r>
            <a:endParaRPr kumimoji="0" lang="en-US" sz="800" b="0" i="0" u="sng"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141" name="Text Placeholder 140">
            <a:extLst>
              <a:ext uri="{FF2B5EF4-FFF2-40B4-BE49-F238E27FC236}">
                <a16:creationId xmlns:a16="http://schemas.microsoft.com/office/drawing/2014/main" id="{81F98033-B245-3CEA-0447-0D9950762A49}"/>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42" name="Text Placeholder 141">
            <a:extLst>
              <a:ext uri="{FF2B5EF4-FFF2-40B4-BE49-F238E27FC236}">
                <a16:creationId xmlns:a16="http://schemas.microsoft.com/office/drawing/2014/main" id="{77909BEB-8BC4-1DCA-D543-0A347DFEEF96}"/>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45" name="Group 144">
            <a:extLst>
              <a:ext uri="{FF2B5EF4-FFF2-40B4-BE49-F238E27FC236}">
                <a16:creationId xmlns:a16="http://schemas.microsoft.com/office/drawing/2014/main" id="{224D25D2-4165-404D-6AC0-33D901584017}"/>
              </a:ext>
            </a:extLst>
          </p:cNvPr>
          <p:cNvGrpSpPr/>
          <p:nvPr/>
        </p:nvGrpSpPr>
        <p:grpSpPr>
          <a:xfrm>
            <a:off x="320719" y="3778836"/>
            <a:ext cx="1771607" cy="504622"/>
            <a:chOff x="320719" y="4228589"/>
            <a:chExt cx="1771607" cy="504622"/>
          </a:xfrm>
        </p:grpSpPr>
        <p:grpSp>
          <p:nvGrpSpPr>
            <p:cNvPr id="146" name="Group 145">
              <a:extLst>
                <a:ext uri="{FF2B5EF4-FFF2-40B4-BE49-F238E27FC236}">
                  <a16:creationId xmlns:a16="http://schemas.microsoft.com/office/drawing/2014/main" id="{EBC13661-7C99-E6E2-576A-F1A5FE9EE607}"/>
                </a:ext>
              </a:extLst>
            </p:cNvPr>
            <p:cNvGrpSpPr/>
            <p:nvPr/>
          </p:nvGrpSpPr>
          <p:grpSpPr>
            <a:xfrm>
              <a:off x="320719" y="4228589"/>
              <a:ext cx="1771605" cy="216000"/>
              <a:chOff x="320719" y="4224848"/>
              <a:chExt cx="1771605" cy="219456"/>
            </a:xfrm>
          </p:grpSpPr>
          <p:sp>
            <p:nvSpPr>
              <p:cNvPr id="150" name="Rectangle: Rounded Corners 6">
                <a:extLst>
                  <a:ext uri="{FF2B5EF4-FFF2-40B4-BE49-F238E27FC236}">
                    <a16:creationId xmlns:a16="http://schemas.microsoft.com/office/drawing/2014/main" id="{6338BB4D-DE5E-3050-C589-D5070DC650B0}"/>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Assets under management</a:t>
                </a:r>
              </a:p>
            </p:txBody>
          </p:sp>
          <p:pic>
            <p:nvPicPr>
              <p:cNvPr id="151" name="Graphic 150">
                <a:extLst>
                  <a:ext uri="{FF2B5EF4-FFF2-40B4-BE49-F238E27FC236}">
                    <a16:creationId xmlns:a16="http://schemas.microsoft.com/office/drawing/2014/main" id="{9A15E4D5-F0A3-114E-8EB2-C4720F3CEDF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67506" y="4260849"/>
                <a:ext cx="144000" cy="144000"/>
              </a:xfrm>
              <a:prstGeom prst="rect">
                <a:avLst/>
              </a:prstGeom>
            </p:spPr>
          </p:pic>
        </p:grpSp>
        <p:grpSp>
          <p:nvGrpSpPr>
            <p:cNvPr id="147" name="Group 146">
              <a:extLst>
                <a:ext uri="{FF2B5EF4-FFF2-40B4-BE49-F238E27FC236}">
                  <a16:creationId xmlns:a16="http://schemas.microsoft.com/office/drawing/2014/main" id="{0C935ACB-FD45-9CC1-4F95-22B31E03129C}"/>
                </a:ext>
              </a:extLst>
            </p:cNvPr>
            <p:cNvGrpSpPr/>
            <p:nvPr/>
          </p:nvGrpSpPr>
          <p:grpSpPr>
            <a:xfrm>
              <a:off x="320721" y="4517211"/>
              <a:ext cx="1771605" cy="216000"/>
              <a:chOff x="320721" y="4517211"/>
              <a:chExt cx="1771605" cy="216000"/>
            </a:xfrm>
          </p:grpSpPr>
          <p:sp>
            <p:nvSpPr>
              <p:cNvPr id="148" name="Rectangle: Rounded Corners 6">
                <a:extLst>
                  <a:ext uri="{FF2B5EF4-FFF2-40B4-BE49-F238E27FC236}">
                    <a16:creationId xmlns:a16="http://schemas.microsoft.com/office/drawing/2014/main" id="{EE6256BF-8866-3910-5D70-BCCE81C7CDCE}"/>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Client retention</a:t>
                </a:r>
              </a:p>
            </p:txBody>
          </p:sp>
          <p:pic>
            <p:nvPicPr>
              <p:cNvPr id="149" name="Graphic 148">
                <a:extLst>
                  <a:ext uri="{FF2B5EF4-FFF2-40B4-BE49-F238E27FC236}">
                    <a16:creationId xmlns:a16="http://schemas.microsoft.com/office/drawing/2014/main" id="{0EC144D7-2536-99D2-40FF-BE705479648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507" y="4552645"/>
                <a:ext cx="144000" cy="141732"/>
              </a:xfrm>
              <a:prstGeom prst="rect">
                <a:avLst/>
              </a:prstGeom>
            </p:spPr>
          </p:pic>
        </p:grpSp>
      </p:grpSp>
      <p:grpSp>
        <p:nvGrpSpPr>
          <p:cNvPr id="152" name="Group 151">
            <a:extLst>
              <a:ext uri="{FF2B5EF4-FFF2-40B4-BE49-F238E27FC236}">
                <a16:creationId xmlns:a16="http://schemas.microsoft.com/office/drawing/2014/main" id="{F8AEA686-A502-42BB-C7A4-80EEA4B6B23F}"/>
              </a:ext>
            </a:extLst>
          </p:cNvPr>
          <p:cNvGrpSpPr/>
          <p:nvPr/>
        </p:nvGrpSpPr>
        <p:grpSpPr>
          <a:xfrm>
            <a:off x="320719" y="5020658"/>
            <a:ext cx="1771607" cy="504622"/>
            <a:chOff x="320719" y="5293823"/>
            <a:chExt cx="1771607" cy="504622"/>
          </a:xfrm>
        </p:grpSpPr>
        <p:grpSp>
          <p:nvGrpSpPr>
            <p:cNvPr id="153" name="Group 152">
              <a:extLst>
                <a:ext uri="{FF2B5EF4-FFF2-40B4-BE49-F238E27FC236}">
                  <a16:creationId xmlns:a16="http://schemas.microsoft.com/office/drawing/2014/main" id="{EF536888-40F3-0A2F-21BA-BD789D624C6D}"/>
                </a:ext>
              </a:extLst>
            </p:cNvPr>
            <p:cNvGrpSpPr/>
            <p:nvPr/>
          </p:nvGrpSpPr>
          <p:grpSpPr>
            <a:xfrm>
              <a:off x="320719" y="5293823"/>
              <a:ext cx="1771605" cy="216000"/>
              <a:chOff x="320719" y="5270676"/>
              <a:chExt cx="1771605" cy="216000"/>
            </a:xfrm>
          </p:grpSpPr>
          <p:sp>
            <p:nvSpPr>
              <p:cNvPr id="157" name="Rectangle: Rounded Corners 6">
                <a:extLst>
                  <a:ext uri="{FF2B5EF4-FFF2-40B4-BE49-F238E27FC236}">
                    <a16:creationId xmlns:a16="http://schemas.microsoft.com/office/drawing/2014/main" id="{B5D40A00-E93A-2BE0-1780-4EF8B17865CA}"/>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Revenue growth</a:t>
                </a:r>
              </a:p>
            </p:txBody>
          </p:sp>
          <p:pic>
            <p:nvPicPr>
              <p:cNvPr id="158" name="Graphic 157">
                <a:extLst>
                  <a:ext uri="{FF2B5EF4-FFF2-40B4-BE49-F238E27FC236}">
                    <a16:creationId xmlns:a16="http://schemas.microsoft.com/office/drawing/2014/main" id="{CD16F949-1DA6-EBA0-C7C5-E9E3861D069B}"/>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5" y="5306676"/>
                <a:ext cx="144000" cy="144000"/>
              </a:xfrm>
              <a:prstGeom prst="rect">
                <a:avLst/>
              </a:prstGeom>
            </p:spPr>
          </p:pic>
        </p:grpSp>
        <p:grpSp>
          <p:nvGrpSpPr>
            <p:cNvPr id="154" name="Group 153">
              <a:extLst>
                <a:ext uri="{FF2B5EF4-FFF2-40B4-BE49-F238E27FC236}">
                  <a16:creationId xmlns:a16="http://schemas.microsoft.com/office/drawing/2014/main" id="{342B08AD-5965-B5C5-76D5-024B39BA705C}"/>
                </a:ext>
              </a:extLst>
            </p:cNvPr>
            <p:cNvGrpSpPr/>
            <p:nvPr/>
          </p:nvGrpSpPr>
          <p:grpSpPr>
            <a:xfrm>
              <a:off x="320721" y="5582445"/>
              <a:ext cx="1771605" cy="216000"/>
              <a:chOff x="320721" y="5582445"/>
              <a:chExt cx="1771605" cy="216000"/>
            </a:xfrm>
          </p:grpSpPr>
          <p:sp>
            <p:nvSpPr>
              <p:cNvPr id="155" name="Rectangle: Rounded Corners 154">
                <a:extLst>
                  <a:ext uri="{FF2B5EF4-FFF2-40B4-BE49-F238E27FC236}">
                    <a16:creationId xmlns:a16="http://schemas.microsoft.com/office/drawing/2014/main" id="{6CCD9A89-A97B-BBA2-C7C0-B621B353CC4B}"/>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56" name="Graphic 155">
                <a:extLst>
                  <a:ext uri="{FF2B5EF4-FFF2-40B4-BE49-F238E27FC236}">
                    <a16:creationId xmlns:a16="http://schemas.microsoft.com/office/drawing/2014/main" id="{7EAE12F7-54E4-1159-3624-B90318D6F497}"/>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67505" y="5618445"/>
                <a:ext cx="144000" cy="144000"/>
              </a:xfrm>
              <a:prstGeom prst="rect">
                <a:avLst/>
              </a:prstGeom>
            </p:spPr>
          </p:pic>
        </p:grpSp>
      </p:grpSp>
      <p:sp>
        <p:nvSpPr>
          <p:cNvPr id="79" name="TextBox 78">
            <a:extLst>
              <a:ext uri="{FF2B5EF4-FFF2-40B4-BE49-F238E27FC236}">
                <a16:creationId xmlns:a16="http://schemas.microsoft.com/office/drawing/2014/main" id="{458F19EB-FB9F-2870-CEE2-1A58103531A4}"/>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0" name="Picture 50">
            <a:hlinkClick r:id="rId15"/>
            <a:extLst>
              <a:ext uri="{FF2B5EF4-FFF2-40B4-BE49-F238E27FC236}">
                <a16:creationId xmlns:a16="http://schemas.microsoft.com/office/drawing/2014/main" id="{B50627BA-CA1D-232E-0F3B-557C596618A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0B845A9E-08A8-E47B-217F-ADF2C704DBBF}"/>
              </a:ext>
              <a:ext uri="{C183D7F6-B498-43B3-948B-1728B52AA6E4}">
                <adec:decorative xmlns:adec="http://schemas.microsoft.com/office/drawing/2017/decorative" val="0"/>
              </a:ext>
            </a:extLst>
          </p:cNvPr>
          <p:cNvSpPr txBox="1"/>
          <p:nvPr/>
        </p:nvSpPr>
        <p:spPr>
          <a:xfrm>
            <a:off x="9329077" y="4884469"/>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2" name="Picture 50">
            <a:hlinkClick r:id="rId15"/>
            <a:extLst>
              <a:ext uri="{FF2B5EF4-FFF2-40B4-BE49-F238E27FC236}">
                <a16:creationId xmlns:a16="http://schemas.microsoft.com/office/drawing/2014/main" id="{34A608AE-9EAD-45AC-3952-D8ADBB1AB75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325" y="4840226"/>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50">
            <a:hlinkClick r:id="rId15"/>
            <a:extLst>
              <a:ext uri="{FF2B5EF4-FFF2-40B4-BE49-F238E27FC236}">
                <a16:creationId xmlns:a16="http://schemas.microsoft.com/office/drawing/2014/main" id="{646354A2-844C-93F7-7BFB-17CEB62B49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7220"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D3DBA2E5-301C-2C92-7038-6D99654D39B7}"/>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5" name="Picture 50">
            <a:hlinkClick r:id="rId15"/>
            <a:extLst>
              <a:ext uri="{FF2B5EF4-FFF2-40B4-BE49-F238E27FC236}">
                <a16:creationId xmlns:a16="http://schemas.microsoft.com/office/drawing/2014/main" id="{4A0EA979-870F-9B07-8331-0352932D5E5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EC6C0A4C-E67C-28EC-954D-051B1863CB83}"/>
              </a:ext>
              <a:ext uri="{C183D7F6-B498-43B3-948B-1728B52AA6E4}">
                <adec:decorative xmlns:adec="http://schemas.microsoft.com/office/drawing/2017/decorative" val="0"/>
              </a:ext>
            </a:extLst>
          </p:cNvPr>
          <p:cNvSpPr txBox="1"/>
          <p:nvPr/>
        </p:nvSpPr>
        <p:spPr>
          <a:xfrm>
            <a:off x="9329077"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87" name="Picture 50">
            <a:hlinkClick r:id="rId15"/>
            <a:extLst>
              <a:ext uri="{FF2B5EF4-FFF2-40B4-BE49-F238E27FC236}">
                <a16:creationId xmlns:a16="http://schemas.microsoft.com/office/drawing/2014/main" id="{8529BD22-F0D5-2C7A-7E2C-08910D16A7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50475" y="2207040"/>
            <a:ext cx="242374" cy="242374"/>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B76D5C69-B1C2-A89A-49C1-B72A5DC3ECED}"/>
              </a:ext>
              <a:ext uri="{C183D7F6-B498-43B3-948B-1728B52AA6E4}">
                <adec:decorative xmlns:adec="http://schemas.microsoft.com/office/drawing/2017/decorative" val="0"/>
              </a:ext>
            </a:extLst>
          </p:cNvPr>
          <p:cNvSpPr txBox="1"/>
          <p:nvPr/>
        </p:nvSpPr>
        <p:spPr>
          <a:xfrm>
            <a:off x="3552452"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sp>
        <p:nvSpPr>
          <p:cNvPr id="89" name="TextBox 88">
            <a:extLst>
              <a:ext uri="{FF2B5EF4-FFF2-40B4-BE49-F238E27FC236}">
                <a16:creationId xmlns:a16="http://schemas.microsoft.com/office/drawing/2014/main" id="{D42A5FC5-CF2C-279F-65B7-ECE966C460D3}"/>
              </a:ext>
              <a:ext uri="{C183D7F6-B498-43B3-948B-1728B52AA6E4}">
                <adec:decorative xmlns:adec="http://schemas.microsoft.com/office/drawing/2017/decorative" val="0"/>
              </a:ext>
            </a:extLst>
          </p:cNvPr>
          <p:cNvSpPr txBox="1"/>
          <p:nvPr/>
        </p:nvSpPr>
        <p:spPr>
          <a:xfrm>
            <a:off x="6445284" y="4871260"/>
            <a:ext cx="1490793"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1</a:t>
            </a:r>
          </a:p>
        </p:txBody>
      </p:sp>
      <p:pic>
        <p:nvPicPr>
          <p:cNvPr id="90" name="Picture 50">
            <a:hlinkClick r:id="rId15"/>
            <a:extLst>
              <a:ext uri="{FF2B5EF4-FFF2-40B4-BE49-F238E27FC236}">
                <a16:creationId xmlns:a16="http://schemas.microsoft.com/office/drawing/2014/main" id="{F2EA89D6-D232-93E5-8352-9B67758AA66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82938" y="4840702"/>
            <a:ext cx="241516" cy="21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6098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hink-cell data - do not delete" hidden="1">
            <a:extLst>
              <a:ext uri="{FF2B5EF4-FFF2-40B4-BE49-F238E27FC236}">
                <a16:creationId xmlns:a16="http://schemas.microsoft.com/office/drawing/2014/main" id="{AE24D6CC-BB86-CC71-B6C2-6F5A5FCCF0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21" name="think-cell data - do not delete" hidden="1">
                        <a:extLst>
                          <a:ext uri="{FF2B5EF4-FFF2-40B4-BE49-F238E27FC236}">
                            <a16:creationId xmlns:a16="http://schemas.microsoft.com/office/drawing/2014/main" id="{AE24D6CC-BB86-CC71-B6C2-6F5A5FCCF0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3" name="Text Placeholder 162">
            <a:extLst>
              <a:ext uri="{FF2B5EF4-FFF2-40B4-BE49-F238E27FC236}">
                <a16:creationId xmlns:a16="http://schemas.microsoft.com/office/drawing/2014/main" id="{0AA77729-6DD2-4EAC-C60C-5B4A1765F140}"/>
              </a:ext>
            </a:extLst>
          </p:cNvPr>
          <p:cNvSpPr>
            <a:spLocks noGrp="1"/>
          </p:cNvSpPr>
          <p:nvPr>
            <p:ph type="body" sz="quarter" idx="32"/>
          </p:nvPr>
        </p:nvSpPr>
        <p:spPr>
          <a:xfrm>
            <a:off x="311388" y="1026303"/>
            <a:ext cx="2431246" cy="1131079"/>
          </a:xfrm>
        </p:spPr>
        <p:txBody>
          <a:bodyPr/>
          <a:lstStyle/>
          <a:p>
            <a:r>
              <a:rPr lang="en-US" noProof="0" dirty="0"/>
              <a:t>Client advisors can use AI for assistance with recommending investment opportunities by analyzing market data, aggregating news, and understanding client priorities.</a:t>
            </a:r>
          </a:p>
        </p:txBody>
      </p:sp>
      <p:sp>
        <p:nvSpPr>
          <p:cNvPr id="164" name="Text Placeholder 163">
            <a:extLst>
              <a:ext uri="{FF2B5EF4-FFF2-40B4-BE49-F238E27FC236}">
                <a16:creationId xmlns:a16="http://schemas.microsoft.com/office/drawing/2014/main" id="{DB8331E2-96E9-45D2-3B72-E20A4C3CE3C5}"/>
              </a:ext>
            </a:extLst>
          </p:cNvPr>
          <p:cNvSpPr>
            <a:spLocks noGrp="1"/>
          </p:cNvSpPr>
          <p:nvPr>
            <p:ph type="body" sz="quarter" idx="33"/>
          </p:nvPr>
        </p:nvSpPr>
        <p:spPr>
          <a:xfrm>
            <a:off x="304796" y="413987"/>
            <a:ext cx="2057403" cy="307777"/>
          </a:xfrm>
        </p:spPr>
        <p:txBody>
          <a:bodyPr/>
          <a:lstStyle/>
          <a:p>
            <a:r>
              <a:rPr lang="en-US"/>
              <a:t>Capital Markets </a:t>
            </a:r>
          </a:p>
        </p:txBody>
      </p:sp>
      <p:sp>
        <p:nvSpPr>
          <p:cNvPr id="162" name="Text Placeholder 161">
            <a:extLst>
              <a:ext uri="{FF2B5EF4-FFF2-40B4-BE49-F238E27FC236}">
                <a16:creationId xmlns:a16="http://schemas.microsoft.com/office/drawing/2014/main" id="{9C48D8FE-1A51-A022-C235-1299CC0F7E19}"/>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60" name="Text Placeholder 159">
            <a:extLst>
              <a:ext uri="{FF2B5EF4-FFF2-40B4-BE49-F238E27FC236}">
                <a16:creationId xmlns:a16="http://schemas.microsoft.com/office/drawing/2014/main" id="{10A4B11E-1E89-C4C4-A4F3-92E6A070AEDB}"/>
              </a:ext>
            </a:extLst>
          </p:cNvPr>
          <p:cNvSpPr>
            <a:spLocks noGrp="1"/>
          </p:cNvSpPr>
          <p:nvPr>
            <p:ph type="body" sz="quarter" idx="17"/>
          </p:nvPr>
        </p:nvSpPr>
        <p:spPr>
          <a:xfrm>
            <a:off x="7149557" y="521100"/>
            <a:ext cx="2969488" cy="169277"/>
          </a:xfrm>
        </p:spPr>
        <p:txBody>
          <a:bodyPr/>
          <a:lstStyle/>
          <a:p>
            <a:r>
              <a:rPr lang="en-US" noProof="0"/>
              <a:t>Microsoft 365 Copilot and Copilot Studio</a:t>
            </a:r>
          </a:p>
        </p:txBody>
      </p:sp>
      <p:sp>
        <p:nvSpPr>
          <p:cNvPr id="158" name="Title 157">
            <a:extLst>
              <a:ext uri="{FF2B5EF4-FFF2-40B4-BE49-F238E27FC236}">
                <a16:creationId xmlns:a16="http://schemas.microsoft.com/office/drawing/2014/main" id="{648C5F79-56FE-F6D0-400A-A642C8D10613}"/>
              </a:ext>
            </a:extLst>
          </p:cNvPr>
          <p:cNvSpPr>
            <a:spLocks noGrp="1"/>
          </p:cNvSpPr>
          <p:nvPr>
            <p:ph type="title"/>
          </p:nvPr>
        </p:nvSpPr>
        <p:spPr>
          <a:xfrm>
            <a:off x="2492375" y="429032"/>
            <a:ext cx="3574307" cy="276999"/>
          </a:xfrm>
        </p:spPr>
        <p:txBody>
          <a:bodyPr vert="horz"/>
          <a:lstStyle/>
          <a:p>
            <a:r>
              <a:rPr lang="en-US" dirty="0"/>
              <a:t>AI-assisted broker portfolio management</a:t>
            </a:r>
          </a:p>
        </p:txBody>
      </p:sp>
      <p:sp>
        <p:nvSpPr>
          <p:cNvPr id="177" name="Text Placeholder 176">
            <a:extLst>
              <a:ext uri="{FF2B5EF4-FFF2-40B4-BE49-F238E27FC236}">
                <a16:creationId xmlns:a16="http://schemas.microsoft.com/office/drawing/2014/main" id="{85FD5E4E-83FE-0474-BABC-F794C734AA38}"/>
              </a:ext>
            </a:extLst>
          </p:cNvPr>
          <p:cNvSpPr>
            <a:spLocks noGrp="1"/>
          </p:cNvSpPr>
          <p:nvPr>
            <p:ph type="body" sz="quarter" idx="69"/>
          </p:nvPr>
        </p:nvSpPr>
        <p:spPr>
          <a:xfrm>
            <a:off x="3182890" y="2725494"/>
            <a:ext cx="2572262" cy="712876"/>
          </a:xfrm>
        </p:spPr>
        <p:txBody>
          <a:bodyPr/>
          <a:lstStyle/>
          <a:p>
            <a:r>
              <a:rPr lang="en-US" noProof="0" dirty="0"/>
              <a:t>Benefit: </a:t>
            </a:r>
            <a:r>
              <a:rPr lang="en-US" noProof="0" dirty="0">
                <a:latin typeface="+mj-lt"/>
              </a:rPr>
              <a:t>Use Copilot to compile </a:t>
            </a:r>
            <a:r>
              <a:rPr lang="en-US" noProof="0" dirty="0"/>
              <a:t>the latest figures for identified markets along with a sentiment analysis. </a:t>
            </a:r>
          </a:p>
        </p:txBody>
      </p:sp>
      <p:sp>
        <p:nvSpPr>
          <p:cNvPr id="159" name="Text Placeholder 158">
            <a:extLst>
              <a:ext uri="{FF2B5EF4-FFF2-40B4-BE49-F238E27FC236}">
                <a16:creationId xmlns:a16="http://schemas.microsoft.com/office/drawing/2014/main" id="{F337D9C4-2A7C-10CC-7CFA-289545EDD131}"/>
              </a:ext>
            </a:extLst>
          </p:cNvPr>
          <p:cNvSpPr>
            <a:spLocks noGrp="1"/>
          </p:cNvSpPr>
          <p:nvPr>
            <p:ph type="body" sz="quarter" idx="11"/>
          </p:nvPr>
        </p:nvSpPr>
        <p:spPr>
          <a:xfrm>
            <a:off x="3182890" y="1112478"/>
            <a:ext cx="2572262" cy="153888"/>
          </a:xfrm>
        </p:spPr>
        <p:txBody>
          <a:bodyPr/>
          <a:lstStyle/>
          <a:p>
            <a:r>
              <a:rPr lang="en-US" noProof="0"/>
              <a:t>Analyze market overview</a:t>
            </a:r>
          </a:p>
        </p:txBody>
      </p:sp>
      <p:sp>
        <p:nvSpPr>
          <p:cNvPr id="161" name="Text Placeholder 160">
            <a:extLst>
              <a:ext uri="{FF2B5EF4-FFF2-40B4-BE49-F238E27FC236}">
                <a16:creationId xmlns:a16="http://schemas.microsoft.com/office/drawing/2014/main" id="{6C29209F-F0FB-1629-0D39-23CFA2984663}"/>
              </a:ext>
            </a:extLst>
          </p:cNvPr>
          <p:cNvSpPr>
            <a:spLocks noGrp="1"/>
          </p:cNvSpPr>
          <p:nvPr>
            <p:ph type="body" sz="quarter" idx="18"/>
          </p:nvPr>
        </p:nvSpPr>
        <p:spPr>
          <a:xfrm>
            <a:off x="3182890" y="1438715"/>
            <a:ext cx="2572262" cy="626701"/>
          </a:xfrm>
        </p:spPr>
        <p:txBody>
          <a:bodyPr/>
          <a:lstStyle/>
          <a:p>
            <a:r>
              <a:rPr lang="en-US" noProof="0"/>
              <a:t>Day to day management of investment portfolios requires staying current on quickly changing market data and analyzing existing portfolios.</a:t>
            </a:r>
          </a:p>
        </p:txBody>
      </p:sp>
      <p:sp>
        <p:nvSpPr>
          <p:cNvPr id="166" name="Text Placeholder 165">
            <a:extLst>
              <a:ext uri="{FF2B5EF4-FFF2-40B4-BE49-F238E27FC236}">
                <a16:creationId xmlns:a16="http://schemas.microsoft.com/office/drawing/2014/main" id="{DCFCA2DF-2772-ECF6-8E69-68622619BFC8}"/>
              </a:ext>
            </a:extLst>
          </p:cNvPr>
          <p:cNvSpPr>
            <a:spLocks noGrp="1"/>
          </p:cNvSpPr>
          <p:nvPr>
            <p:ph type="body" sz="quarter" idx="42"/>
          </p:nvPr>
        </p:nvSpPr>
        <p:spPr>
          <a:xfrm>
            <a:off x="6066682" y="1112478"/>
            <a:ext cx="2572262" cy="153888"/>
          </a:xfrm>
        </p:spPr>
        <p:txBody>
          <a:bodyPr/>
          <a:lstStyle/>
          <a:p>
            <a:r>
              <a:rPr lang="en-US" noProof="0"/>
              <a:t>Analyze VIP client portfolios</a:t>
            </a:r>
          </a:p>
        </p:txBody>
      </p:sp>
      <p:sp>
        <p:nvSpPr>
          <p:cNvPr id="167" name="Text Placeholder 166">
            <a:extLst>
              <a:ext uri="{FF2B5EF4-FFF2-40B4-BE49-F238E27FC236}">
                <a16:creationId xmlns:a16="http://schemas.microsoft.com/office/drawing/2014/main" id="{D2BFC646-D178-05AF-91B4-7400A9187457}"/>
              </a:ext>
            </a:extLst>
          </p:cNvPr>
          <p:cNvSpPr>
            <a:spLocks noGrp="1"/>
          </p:cNvSpPr>
          <p:nvPr>
            <p:ph type="body" sz="quarter" idx="43"/>
          </p:nvPr>
        </p:nvSpPr>
        <p:spPr>
          <a:xfrm>
            <a:off x="6066682" y="1438715"/>
            <a:ext cx="2572262" cy="626701"/>
          </a:xfrm>
        </p:spPr>
        <p:txBody>
          <a:bodyPr/>
          <a:lstStyle/>
          <a:p>
            <a:r>
              <a:rPr lang="en-US" noProof="0"/>
              <a:t>Identify the top client portfolios that require immediate attention due to significant changes in asset value or risk exposure due to market shifts. </a:t>
            </a:r>
          </a:p>
        </p:txBody>
      </p:sp>
      <p:sp>
        <p:nvSpPr>
          <p:cNvPr id="171" name="Text Placeholder 170">
            <a:extLst>
              <a:ext uri="{FF2B5EF4-FFF2-40B4-BE49-F238E27FC236}">
                <a16:creationId xmlns:a16="http://schemas.microsoft.com/office/drawing/2014/main" id="{8B0E5417-7E8C-832F-9848-BD05D60DBDA8}"/>
              </a:ext>
            </a:extLst>
          </p:cNvPr>
          <p:cNvSpPr>
            <a:spLocks noGrp="1"/>
          </p:cNvSpPr>
          <p:nvPr>
            <p:ph type="body" sz="quarter" idx="68"/>
          </p:nvPr>
        </p:nvSpPr>
        <p:spPr>
          <a:xfrm>
            <a:off x="8950475" y="2725494"/>
            <a:ext cx="2572262" cy="712876"/>
          </a:xfrm>
        </p:spPr>
        <p:txBody>
          <a:bodyPr/>
          <a:lstStyle/>
          <a:p>
            <a:r>
              <a:rPr lang="en-US" noProof="0"/>
              <a:t>Benefit: </a:t>
            </a:r>
            <a:r>
              <a:rPr lang="en-US">
                <a:latin typeface="+mj-lt"/>
              </a:rPr>
              <a:t>Copilot integrates with news aggregators </a:t>
            </a:r>
            <a:r>
              <a:rPr lang="en-US" noProof="0"/>
              <a:t>and identifies the most impactful recent news articles along with summary of key points impacting portfolio holdings. </a:t>
            </a:r>
          </a:p>
        </p:txBody>
      </p:sp>
      <p:sp>
        <p:nvSpPr>
          <p:cNvPr id="169" name="Text Placeholder 168">
            <a:extLst>
              <a:ext uri="{FF2B5EF4-FFF2-40B4-BE49-F238E27FC236}">
                <a16:creationId xmlns:a16="http://schemas.microsoft.com/office/drawing/2014/main" id="{38F6783C-4E40-DFB6-45DA-A55D6C97CC2D}"/>
              </a:ext>
            </a:extLst>
          </p:cNvPr>
          <p:cNvSpPr>
            <a:spLocks noGrp="1"/>
          </p:cNvSpPr>
          <p:nvPr>
            <p:ph type="body" sz="quarter" idx="45"/>
          </p:nvPr>
        </p:nvSpPr>
        <p:spPr>
          <a:xfrm>
            <a:off x="8950475" y="1112478"/>
            <a:ext cx="2572262" cy="153888"/>
          </a:xfrm>
        </p:spPr>
        <p:txBody>
          <a:bodyPr/>
          <a:lstStyle/>
          <a:p>
            <a:r>
              <a:rPr lang="en-US" noProof="0"/>
              <a:t>Check for recent news and info</a:t>
            </a:r>
          </a:p>
        </p:txBody>
      </p:sp>
      <p:sp>
        <p:nvSpPr>
          <p:cNvPr id="170" name="Text Placeholder 169">
            <a:extLst>
              <a:ext uri="{FF2B5EF4-FFF2-40B4-BE49-F238E27FC236}">
                <a16:creationId xmlns:a16="http://schemas.microsoft.com/office/drawing/2014/main" id="{E34FBDF1-E3B7-B295-5D13-10B42BC9AFAB}"/>
              </a:ext>
            </a:extLst>
          </p:cNvPr>
          <p:cNvSpPr>
            <a:spLocks noGrp="1"/>
          </p:cNvSpPr>
          <p:nvPr>
            <p:ph type="body" sz="quarter" idx="46"/>
          </p:nvPr>
        </p:nvSpPr>
        <p:spPr>
          <a:xfrm>
            <a:off x="8950475" y="1438715"/>
            <a:ext cx="2572262" cy="626701"/>
          </a:xfrm>
        </p:spPr>
        <p:txBody>
          <a:bodyPr/>
          <a:lstStyle/>
          <a:p>
            <a:r>
              <a:rPr lang="en-US" noProof="0"/>
              <a:t>Find and analyze news articles affecting specific segments that may impact stock holdings within a specific portfolio.</a:t>
            </a:r>
          </a:p>
        </p:txBody>
      </p:sp>
      <p:sp>
        <p:nvSpPr>
          <p:cNvPr id="180" name="Text Placeholder 179">
            <a:extLst>
              <a:ext uri="{FF2B5EF4-FFF2-40B4-BE49-F238E27FC236}">
                <a16:creationId xmlns:a16="http://schemas.microsoft.com/office/drawing/2014/main" id="{B2EA25BA-2005-8852-692B-BE593F64622A}"/>
              </a:ext>
            </a:extLst>
          </p:cNvPr>
          <p:cNvSpPr>
            <a:spLocks noGrp="1"/>
          </p:cNvSpPr>
          <p:nvPr>
            <p:ph type="body" sz="quarter" idx="70"/>
          </p:nvPr>
        </p:nvSpPr>
        <p:spPr>
          <a:xfrm>
            <a:off x="6066682" y="2725494"/>
            <a:ext cx="2572262" cy="712876"/>
          </a:xfrm>
        </p:spPr>
        <p:txBody>
          <a:bodyPr/>
          <a:lstStyle/>
          <a:p>
            <a:r>
              <a:rPr lang="en-US" noProof="0"/>
              <a:t>Benefit: </a:t>
            </a:r>
            <a:r>
              <a:rPr lang="en-US">
                <a:latin typeface="+mj-lt"/>
              </a:rPr>
              <a:t>Use Copilot to provide summary of portfolios that need attention </a:t>
            </a:r>
            <a:r>
              <a:rPr lang="en-US" noProof="0"/>
              <a:t>and click to open specific portfolios in a modal for teams for a detailed view of the portfolio. </a:t>
            </a:r>
          </a:p>
        </p:txBody>
      </p:sp>
      <p:sp>
        <p:nvSpPr>
          <p:cNvPr id="172" name="Text Placeholder 171">
            <a:extLst>
              <a:ext uri="{FF2B5EF4-FFF2-40B4-BE49-F238E27FC236}">
                <a16:creationId xmlns:a16="http://schemas.microsoft.com/office/drawing/2014/main" id="{A6046FCC-ED76-D36F-5EFC-4B091A69042F}"/>
              </a:ext>
            </a:extLst>
          </p:cNvPr>
          <p:cNvSpPr>
            <a:spLocks noGrp="1"/>
          </p:cNvSpPr>
          <p:nvPr>
            <p:ph type="body" sz="quarter" idx="48"/>
          </p:nvPr>
        </p:nvSpPr>
        <p:spPr>
          <a:xfrm>
            <a:off x="3182890" y="5334522"/>
            <a:ext cx="2572262" cy="712876"/>
          </a:xfrm>
        </p:spPr>
        <p:txBody>
          <a:bodyPr/>
          <a:lstStyle/>
          <a:p>
            <a:r>
              <a:rPr lang="en-US" noProof="0"/>
              <a:t>Benefit: </a:t>
            </a:r>
            <a:r>
              <a:rPr lang="en-US">
                <a:latin typeface="+mj-lt"/>
              </a:rPr>
              <a:t>Copilot scans proposed changes </a:t>
            </a:r>
            <a:r>
              <a:rPr lang="en-US" noProof="0"/>
              <a:t>and reviews against regulatory and compliance documentation for SEC and the company. Copilot highlights any compliance concerns it recognizes to give the broker a head start on their review.</a:t>
            </a:r>
          </a:p>
        </p:txBody>
      </p:sp>
      <p:sp>
        <p:nvSpPr>
          <p:cNvPr id="173" name="Text Placeholder 172">
            <a:extLst>
              <a:ext uri="{FF2B5EF4-FFF2-40B4-BE49-F238E27FC236}">
                <a16:creationId xmlns:a16="http://schemas.microsoft.com/office/drawing/2014/main" id="{A671B8DC-7BBE-C094-F863-454025B21303}"/>
              </a:ext>
            </a:extLst>
          </p:cNvPr>
          <p:cNvSpPr>
            <a:spLocks noGrp="1"/>
          </p:cNvSpPr>
          <p:nvPr>
            <p:ph type="body" sz="quarter" idx="49"/>
          </p:nvPr>
        </p:nvSpPr>
        <p:spPr>
          <a:xfrm>
            <a:off x="3182890" y="3725103"/>
            <a:ext cx="2572262" cy="153888"/>
          </a:xfrm>
        </p:spPr>
        <p:txBody>
          <a:bodyPr/>
          <a:lstStyle/>
          <a:p>
            <a:r>
              <a:rPr lang="en-US" noProof="0"/>
              <a:t>Assist with compliance</a:t>
            </a:r>
          </a:p>
        </p:txBody>
      </p:sp>
      <p:sp>
        <p:nvSpPr>
          <p:cNvPr id="174" name="Text Placeholder 173">
            <a:extLst>
              <a:ext uri="{FF2B5EF4-FFF2-40B4-BE49-F238E27FC236}">
                <a16:creationId xmlns:a16="http://schemas.microsoft.com/office/drawing/2014/main" id="{D18ABE79-E7FC-CE75-602C-9C3AE35BEC40}"/>
              </a:ext>
            </a:extLst>
          </p:cNvPr>
          <p:cNvSpPr>
            <a:spLocks noGrp="1"/>
          </p:cNvSpPr>
          <p:nvPr>
            <p:ph type="body" sz="quarter" idx="50"/>
          </p:nvPr>
        </p:nvSpPr>
        <p:spPr>
          <a:xfrm>
            <a:off x="3182890" y="4050957"/>
            <a:ext cx="2572262" cy="626701"/>
          </a:xfrm>
        </p:spPr>
        <p:txBody>
          <a:bodyPr/>
          <a:lstStyle/>
          <a:p>
            <a:r>
              <a:rPr lang="en-US" noProof="0"/>
              <a:t>Help propose portfolio adjustments that comply with SEC regulations and company standards </a:t>
            </a:r>
            <a:br>
              <a:rPr lang="en-US" noProof="0"/>
            </a:br>
            <a:r>
              <a:rPr lang="en-US" noProof="0"/>
              <a:t>and policies. </a:t>
            </a:r>
          </a:p>
        </p:txBody>
      </p:sp>
      <p:sp>
        <p:nvSpPr>
          <p:cNvPr id="175" name="Text Placeholder 174">
            <a:extLst>
              <a:ext uri="{FF2B5EF4-FFF2-40B4-BE49-F238E27FC236}">
                <a16:creationId xmlns:a16="http://schemas.microsoft.com/office/drawing/2014/main" id="{47926E6A-91F5-4A58-6082-5152B246E2BD}"/>
              </a:ext>
            </a:extLst>
          </p:cNvPr>
          <p:cNvSpPr>
            <a:spLocks noGrp="1"/>
          </p:cNvSpPr>
          <p:nvPr>
            <p:ph type="body" sz="quarter" idx="51"/>
          </p:nvPr>
        </p:nvSpPr>
        <p:spPr>
          <a:xfrm>
            <a:off x="6066682" y="3725103"/>
            <a:ext cx="2572262" cy="153888"/>
          </a:xfrm>
        </p:spPr>
        <p:txBody>
          <a:bodyPr/>
          <a:lstStyle/>
          <a:p>
            <a:r>
              <a:rPr lang="en-US" noProof="0"/>
              <a:t>Draft customer recommendation</a:t>
            </a:r>
          </a:p>
        </p:txBody>
      </p:sp>
      <p:sp>
        <p:nvSpPr>
          <p:cNvPr id="176" name="Text Placeholder 175">
            <a:extLst>
              <a:ext uri="{FF2B5EF4-FFF2-40B4-BE49-F238E27FC236}">
                <a16:creationId xmlns:a16="http://schemas.microsoft.com/office/drawing/2014/main" id="{72E0A06F-4D6D-D94D-3F46-BF8C900DC9A9}"/>
              </a:ext>
            </a:extLst>
          </p:cNvPr>
          <p:cNvSpPr>
            <a:spLocks noGrp="1"/>
          </p:cNvSpPr>
          <p:nvPr>
            <p:ph type="body" sz="quarter" idx="52"/>
          </p:nvPr>
        </p:nvSpPr>
        <p:spPr>
          <a:xfrm>
            <a:off x="6066682" y="4050957"/>
            <a:ext cx="2572262" cy="626701"/>
          </a:xfrm>
        </p:spPr>
        <p:txBody>
          <a:bodyPr/>
          <a:lstStyle/>
          <a:p>
            <a:r>
              <a:rPr lang="en-US" noProof="0"/>
              <a:t>Draft email to client regarding rebalancing their portfolio due to the market shifts. </a:t>
            </a:r>
          </a:p>
        </p:txBody>
      </p:sp>
      <p:sp>
        <p:nvSpPr>
          <p:cNvPr id="165" name="Text Placeholder 164">
            <a:extLst>
              <a:ext uri="{FF2B5EF4-FFF2-40B4-BE49-F238E27FC236}">
                <a16:creationId xmlns:a16="http://schemas.microsoft.com/office/drawing/2014/main" id="{3C79AD79-5DBE-539F-A74F-9455072F278B}"/>
              </a:ext>
            </a:extLst>
          </p:cNvPr>
          <p:cNvSpPr>
            <a:spLocks noGrp="1"/>
          </p:cNvSpPr>
          <p:nvPr>
            <p:ph type="body" sz="quarter" idx="66"/>
          </p:nvPr>
        </p:nvSpPr>
        <p:spPr>
          <a:xfrm>
            <a:off x="8950475" y="5334522"/>
            <a:ext cx="2572262" cy="712876"/>
          </a:xfrm>
        </p:spPr>
        <p:txBody>
          <a:bodyPr/>
          <a:lstStyle/>
          <a:p>
            <a:r>
              <a:rPr lang="en-US" noProof="0"/>
              <a:t>Benefit: </a:t>
            </a:r>
            <a:r>
              <a:rPr lang="en-US">
                <a:latin typeface="+mj-lt"/>
              </a:rPr>
              <a:t>Ask Copilot to assemble top 5 investment opportunities </a:t>
            </a:r>
            <a:r>
              <a:rPr lang="en-US" noProof="0"/>
              <a:t>based on the information gathered from the portfolio management agent. </a:t>
            </a:r>
          </a:p>
        </p:txBody>
      </p:sp>
      <p:sp>
        <p:nvSpPr>
          <p:cNvPr id="178" name="Text Placeholder 177">
            <a:extLst>
              <a:ext uri="{FF2B5EF4-FFF2-40B4-BE49-F238E27FC236}">
                <a16:creationId xmlns:a16="http://schemas.microsoft.com/office/drawing/2014/main" id="{AB619B1E-77FB-FC55-A2C8-28E6CCE0694D}"/>
              </a:ext>
            </a:extLst>
          </p:cNvPr>
          <p:cNvSpPr>
            <a:spLocks noGrp="1"/>
          </p:cNvSpPr>
          <p:nvPr>
            <p:ph type="body" sz="quarter" idx="54"/>
          </p:nvPr>
        </p:nvSpPr>
        <p:spPr>
          <a:xfrm>
            <a:off x="8950475" y="3725103"/>
            <a:ext cx="2572262" cy="153888"/>
          </a:xfrm>
        </p:spPr>
        <p:txBody>
          <a:bodyPr/>
          <a:lstStyle/>
          <a:p>
            <a:r>
              <a:rPr lang="en-US" noProof="0"/>
              <a:t>Identify investment opportunities</a:t>
            </a:r>
          </a:p>
        </p:txBody>
      </p:sp>
      <p:sp>
        <p:nvSpPr>
          <p:cNvPr id="179" name="Text Placeholder 178">
            <a:extLst>
              <a:ext uri="{FF2B5EF4-FFF2-40B4-BE49-F238E27FC236}">
                <a16:creationId xmlns:a16="http://schemas.microsoft.com/office/drawing/2014/main" id="{91A767E5-1F98-959C-18A1-12173EF80780}"/>
              </a:ext>
            </a:extLst>
          </p:cNvPr>
          <p:cNvSpPr>
            <a:spLocks noGrp="1"/>
          </p:cNvSpPr>
          <p:nvPr>
            <p:ph type="body" sz="quarter" idx="55"/>
          </p:nvPr>
        </p:nvSpPr>
        <p:spPr>
          <a:xfrm>
            <a:off x="8950475" y="4050957"/>
            <a:ext cx="2572262" cy="626701"/>
          </a:xfrm>
        </p:spPr>
        <p:txBody>
          <a:bodyPr/>
          <a:lstStyle/>
          <a:p>
            <a:r>
              <a:rPr lang="en-US" noProof="0"/>
              <a:t>Based on current market conditions and news, identify a list of potential investment opportunities from the portfolio optimization system with reasons for recommending.</a:t>
            </a:r>
          </a:p>
        </p:txBody>
      </p:sp>
      <p:sp>
        <p:nvSpPr>
          <p:cNvPr id="168" name="Text Placeholder 167">
            <a:extLst>
              <a:ext uri="{FF2B5EF4-FFF2-40B4-BE49-F238E27FC236}">
                <a16:creationId xmlns:a16="http://schemas.microsoft.com/office/drawing/2014/main" id="{E7E80F11-C332-D711-76E3-95DEECB24652}"/>
              </a:ext>
            </a:extLst>
          </p:cNvPr>
          <p:cNvSpPr>
            <a:spLocks noGrp="1"/>
          </p:cNvSpPr>
          <p:nvPr>
            <p:ph type="body" sz="quarter" idx="67"/>
          </p:nvPr>
        </p:nvSpPr>
        <p:spPr>
          <a:xfrm>
            <a:off x="6066682" y="5334522"/>
            <a:ext cx="2572262" cy="712876"/>
          </a:xfrm>
        </p:spPr>
        <p:txBody>
          <a:bodyPr/>
          <a:lstStyle/>
          <a:p>
            <a:r>
              <a:rPr lang="en-US" noProof="0"/>
              <a:t>Benefit: </a:t>
            </a:r>
            <a:r>
              <a:rPr lang="en-US">
                <a:latin typeface="+mj-lt"/>
              </a:rPr>
              <a:t>Use Copilot to draft a personalized email </a:t>
            </a:r>
            <a:r>
              <a:rPr lang="en-US" noProof="0"/>
              <a:t>to client outlining the need for a portfolio review and suggesting a meeting.</a:t>
            </a:r>
          </a:p>
        </p:txBody>
      </p:sp>
      <p:sp>
        <p:nvSpPr>
          <p:cNvPr id="181" name="Text Placeholder 180">
            <a:extLst>
              <a:ext uri="{FF2B5EF4-FFF2-40B4-BE49-F238E27FC236}">
                <a16:creationId xmlns:a16="http://schemas.microsoft.com/office/drawing/2014/main" id="{11ADBC11-DA35-ED6C-1902-2A4D31AC7FC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82" name="Text Placeholder 181">
            <a:extLst>
              <a:ext uri="{FF2B5EF4-FFF2-40B4-BE49-F238E27FC236}">
                <a16:creationId xmlns:a16="http://schemas.microsoft.com/office/drawing/2014/main" id="{752E1E79-5323-B834-0F20-AA8BDF4DB9BA}"/>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85" name="Graphic 2">
            <a:hlinkClick r:id="rId6"/>
            <a:extLst>
              <a:ext uri="{FF2B5EF4-FFF2-40B4-BE49-F238E27FC236}">
                <a16:creationId xmlns:a16="http://schemas.microsoft.com/office/drawing/2014/main" id="{382675BD-9AFB-043F-2D87-E065750A557E}"/>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186" name="Group 185">
            <a:extLst>
              <a:ext uri="{FF2B5EF4-FFF2-40B4-BE49-F238E27FC236}">
                <a16:creationId xmlns:a16="http://schemas.microsoft.com/office/drawing/2014/main" id="{B45EBFB9-136F-94B7-31CF-AC49E95C271F}"/>
              </a:ext>
            </a:extLst>
          </p:cNvPr>
          <p:cNvGrpSpPr/>
          <p:nvPr/>
        </p:nvGrpSpPr>
        <p:grpSpPr>
          <a:xfrm>
            <a:off x="320719" y="3778836"/>
            <a:ext cx="1771607" cy="504622"/>
            <a:chOff x="320719" y="4228589"/>
            <a:chExt cx="1771607" cy="504622"/>
          </a:xfrm>
        </p:grpSpPr>
        <p:grpSp>
          <p:nvGrpSpPr>
            <p:cNvPr id="187" name="Group 186">
              <a:extLst>
                <a:ext uri="{FF2B5EF4-FFF2-40B4-BE49-F238E27FC236}">
                  <a16:creationId xmlns:a16="http://schemas.microsoft.com/office/drawing/2014/main" id="{B26C4D9B-9B91-E84C-2AF1-731C82023135}"/>
                </a:ext>
              </a:extLst>
            </p:cNvPr>
            <p:cNvGrpSpPr/>
            <p:nvPr/>
          </p:nvGrpSpPr>
          <p:grpSpPr>
            <a:xfrm>
              <a:off x="320719" y="4228589"/>
              <a:ext cx="1771605" cy="216000"/>
              <a:chOff x="320719" y="4224848"/>
              <a:chExt cx="1771605" cy="219456"/>
            </a:xfrm>
          </p:grpSpPr>
          <p:sp>
            <p:nvSpPr>
              <p:cNvPr id="191" name="Rectangle: Rounded Corners 6">
                <a:extLst>
                  <a:ext uri="{FF2B5EF4-FFF2-40B4-BE49-F238E27FC236}">
                    <a16:creationId xmlns:a16="http://schemas.microsoft.com/office/drawing/2014/main" id="{C5DDC9C6-EA6A-6A5C-7EB9-D359867AD038}"/>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92" name="Graphic 191">
                <a:extLst>
                  <a:ext uri="{FF2B5EF4-FFF2-40B4-BE49-F238E27FC236}">
                    <a16:creationId xmlns:a16="http://schemas.microsoft.com/office/drawing/2014/main" id="{51C0A41B-BF0F-B049-5635-076F801B5D6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506" y="4260849"/>
                <a:ext cx="144000" cy="144000"/>
              </a:xfrm>
              <a:prstGeom prst="rect">
                <a:avLst/>
              </a:prstGeom>
            </p:spPr>
          </p:pic>
        </p:grpSp>
        <p:grpSp>
          <p:nvGrpSpPr>
            <p:cNvPr id="188" name="Group 187">
              <a:extLst>
                <a:ext uri="{FF2B5EF4-FFF2-40B4-BE49-F238E27FC236}">
                  <a16:creationId xmlns:a16="http://schemas.microsoft.com/office/drawing/2014/main" id="{8AEA36B7-606E-C32A-723D-7D672FDF1F7C}"/>
                </a:ext>
              </a:extLst>
            </p:cNvPr>
            <p:cNvGrpSpPr/>
            <p:nvPr/>
          </p:nvGrpSpPr>
          <p:grpSpPr>
            <a:xfrm>
              <a:off x="320721" y="4517211"/>
              <a:ext cx="1771605" cy="216000"/>
              <a:chOff x="320721" y="4517211"/>
              <a:chExt cx="1771605" cy="216000"/>
            </a:xfrm>
          </p:grpSpPr>
          <p:sp>
            <p:nvSpPr>
              <p:cNvPr id="189" name="Rectangle: Rounded Corners 6">
                <a:extLst>
                  <a:ext uri="{FF2B5EF4-FFF2-40B4-BE49-F238E27FC236}">
                    <a16:creationId xmlns:a16="http://schemas.microsoft.com/office/drawing/2014/main" id="{6814161A-CA04-6E2E-0705-A60F03980D01}"/>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190" name="Graphic 189">
                <a:extLst>
                  <a:ext uri="{FF2B5EF4-FFF2-40B4-BE49-F238E27FC236}">
                    <a16:creationId xmlns:a16="http://schemas.microsoft.com/office/drawing/2014/main" id="{74500B8F-EC0B-6DC8-0F41-8CA6DB8C5B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7507" y="4552645"/>
                <a:ext cx="144000" cy="141732"/>
              </a:xfrm>
              <a:prstGeom prst="rect">
                <a:avLst/>
              </a:prstGeom>
            </p:spPr>
          </p:pic>
        </p:grpSp>
      </p:grpSp>
      <p:grpSp>
        <p:nvGrpSpPr>
          <p:cNvPr id="194" name="Group 193">
            <a:extLst>
              <a:ext uri="{FF2B5EF4-FFF2-40B4-BE49-F238E27FC236}">
                <a16:creationId xmlns:a16="http://schemas.microsoft.com/office/drawing/2014/main" id="{C572F5EF-948B-423D-E2C5-0893BE74477D}"/>
              </a:ext>
            </a:extLst>
          </p:cNvPr>
          <p:cNvGrpSpPr/>
          <p:nvPr/>
        </p:nvGrpSpPr>
        <p:grpSpPr>
          <a:xfrm>
            <a:off x="320719" y="5020658"/>
            <a:ext cx="1771605" cy="216000"/>
            <a:chOff x="320719" y="5270676"/>
            <a:chExt cx="1771605" cy="216000"/>
          </a:xfrm>
        </p:grpSpPr>
        <p:sp>
          <p:nvSpPr>
            <p:cNvPr id="198" name="Rectangle: Rounded Corners 6">
              <a:extLst>
                <a:ext uri="{FF2B5EF4-FFF2-40B4-BE49-F238E27FC236}">
                  <a16:creationId xmlns:a16="http://schemas.microsoft.com/office/drawing/2014/main" id="{12B78862-B6CA-0116-75F0-12FBE7F0A6E9}"/>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99" name="Graphic 198">
              <a:extLst>
                <a:ext uri="{FF2B5EF4-FFF2-40B4-BE49-F238E27FC236}">
                  <a16:creationId xmlns:a16="http://schemas.microsoft.com/office/drawing/2014/main" id="{AF42E255-38DF-EEFB-CAAB-86E18856D80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67505" y="5306676"/>
              <a:ext cx="144000" cy="144000"/>
            </a:xfrm>
            <a:prstGeom prst="rect">
              <a:avLst/>
            </a:prstGeom>
          </p:spPr>
        </p:pic>
      </p:grpSp>
      <p:pic>
        <p:nvPicPr>
          <p:cNvPr id="220" name="Picture 2" descr="Microsoft Outlook Icon - Graphic Design - Free Transparent PNG Download ...">
            <a:extLst>
              <a:ext uri="{FF2B5EF4-FFF2-40B4-BE49-F238E27FC236}">
                <a16:creationId xmlns:a16="http://schemas.microsoft.com/office/drawing/2014/main" id="{CB7DE1FB-9AE4-F62B-A552-1ADAF9A2F1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66682" y="4849538"/>
            <a:ext cx="225425" cy="197333"/>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211179A7-5448-F5FB-F7B2-346E6C7D655F}"/>
              </a:ext>
              <a:ext uri="{C183D7F6-B498-43B3-948B-1728B52AA6E4}">
                <adec:decorative xmlns:adec="http://schemas.microsoft.com/office/drawing/2017/decorative" val="0"/>
              </a:ext>
            </a:extLst>
          </p:cNvPr>
          <p:cNvSpPr txBox="1"/>
          <p:nvPr/>
        </p:nvSpPr>
        <p:spPr>
          <a:xfrm>
            <a:off x="3552452"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1</a:t>
            </a:r>
          </a:p>
        </p:txBody>
      </p:sp>
      <p:pic>
        <p:nvPicPr>
          <p:cNvPr id="143" name="Picture 50">
            <a:hlinkClick r:id="rId12"/>
            <a:extLst>
              <a:ext uri="{FF2B5EF4-FFF2-40B4-BE49-F238E27FC236}">
                <a16:creationId xmlns:a16="http://schemas.microsoft.com/office/drawing/2014/main" id="{C141B0FD-0B27-DAFC-D907-0D32157252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82938"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3">
            <a:extLst>
              <a:ext uri="{FF2B5EF4-FFF2-40B4-BE49-F238E27FC236}">
                <a16:creationId xmlns:a16="http://schemas.microsoft.com/office/drawing/2014/main" id="{7E67C8E6-7496-CCEE-B2F9-560E65136914}"/>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2207040"/>
            <a:ext cx="224338" cy="215956"/>
          </a:xfrm>
          <a:prstGeom prst="rect">
            <a:avLst/>
          </a:prstGeom>
          <a:ln w="6657" cap="flat">
            <a:noFill/>
            <a:prstDash val="solid"/>
            <a:miter/>
          </a:ln>
          <a:effectLst/>
        </p:spPr>
      </p:pic>
      <p:sp>
        <p:nvSpPr>
          <p:cNvPr id="217" name="TextBox 216">
            <a:extLst>
              <a:ext uri="{FF2B5EF4-FFF2-40B4-BE49-F238E27FC236}">
                <a16:creationId xmlns:a16="http://schemas.microsoft.com/office/drawing/2014/main" id="{11A052BE-90DD-2D0F-F015-C819024AD64C}"/>
              </a:ext>
              <a:ext uri="{C183D7F6-B498-43B3-948B-1728B52AA6E4}">
                <adec:decorative xmlns:adec="http://schemas.microsoft.com/office/drawing/2017/decorative" val="0"/>
              </a:ext>
            </a:extLst>
          </p:cNvPr>
          <p:cNvSpPr txBox="1"/>
          <p:nvPr/>
        </p:nvSpPr>
        <p:spPr>
          <a:xfrm>
            <a:off x="3567890" y="4748149"/>
            <a:ext cx="2209629"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Portfolio management solution</a:t>
            </a:r>
          </a:p>
        </p:txBody>
      </p:sp>
      <p:pic>
        <p:nvPicPr>
          <p:cNvPr id="146" name="Picture 145">
            <a:extLst>
              <a:ext uri="{FF2B5EF4-FFF2-40B4-BE49-F238E27FC236}">
                <a16:creationId xmlns:a16="http://schemas.microsoft.com/office/drawing/2014/main" id="{E2787D6F-9F08-ECD7-FE8C-4C311A4E9ACA}"/>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3182938" y="4840226"/>
            <a:ext cx="224338" cy="215956"/>
          </a:xfrm>
          <a:prstGeom prst="rect">
            <a:avLst/>
          </a:prstGeom>
          <a:ln w="6657" cap="flat">
            <a:noFill/>
            <a:prstDash val="solid"/>
            <a:miter/>
          </a:ln>
          <a:effectLst/>
        </p:spPr>
      </p:pic>
      <p:sp>
        <p:nvSpPr>
          <p:cNvPr id="211" name="TextBox 210">
            <a:extLst>
              <a:ext uri="{FF2B5EF4-FFF2-40B4-BE49-F238E27FC236}">
                <a16:creationId xmlns:a16="http://schemas.microsoft.com/office/drawing/2014/main" id="{C2E6E3F6-740B-C74A-B7B9-293C3AB82F15}"/>
              </a:ext>
              <a:ext uri="{C183D7F6-B498-43B3-948B-1728B52AA6E4}">
                <adec:decorative xmlns:adec="http://schemas.microsoft.com/office/drawing/2017/decorative" val="0"/>
              </a:ext>
            </a:extLst>
          </p:cNvPr>
          <p:cNvSpPr txBox="1"/>
          <p:nvPr/>
        </p:nvSpPr>
        <p:spPr>
          <a:xfrm>
            <a:off x="9335277" y="4748149"/>
            <a:ext cx="2209629"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Portfolio management solution</a:t>
            </a:r>
          </a:p>
        </p:txBody>
      </p:sp>
      <p:pic>
        <p:nvPicPr>
          <p:cNvPr id="148" name="Picture 147">
            <a:extLst>
              <a:ext uri="{FF2B5EF4-FFF2-40B4-BE49-F238E27FC236}">
                <a16:creationId xmlns:a16="http://schemas.microsoft.com/office/drawing/2014/main" id="{1B383DDA-0B31-23E1-51AA-FB514F2061F6}"/>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8950325" y="4840226"/>
            <a:ext cx="224338" cy="215956"/>
          </a:xfrm>
          <a:prstGeom prst="rect">
            <a:avLst/>
          </a:prstGeom>
          <a:ln w="6657" cap="flat">
            <a:noFill/>
            <a:prstDash val="solid"/>
            <a:miter/>
          </a:ln>
          <a:effectLst/>
        </p:spPr>
      </p:pic>
      <p:sp>
        <p:nvSpPr>
          <p:cNvPr id="204" name="TextBox 203">
            <a:extLst>
              <a:ext uri="{FF2B5EF4-FFF2-40B4-BE49-F238E27FC236}">
                <a16:creationId xmlns:a16="http://schemas.microsoft.com/office/drawing/2014/main" id="{B64E9466-FD2C-2C0B-612B-69C09BDBEF8B}"/>
              </a:ext>
              <a:ext uri="{C183D7F6-B498-43B3-948B-1728B52AA6E4}">
                <adec:decorative xmlns:adec="http://schemas.microsoft.com/office/drawing/2017/decorative" val="0"/>
              </a:ext>
            </a:extLst>
          </p:cNvPr>
          <p:cNvSpPr txBox="1"/>
          <p:nvPr/>
        </p:nvSpPr>
        <p:spPr>
          <a:xfrm>
            <a:off x="9335277" y="2176519"/>
            <a:ext cx="197566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News aggregator</a:t>
            </a:r>
          </a:p>
        </p:txBody>
      </p:sp>
      <p:sp>
        <p:nvSpPr>
          <p:cNvPr id="207" name="TextBox 206">
            <a:extLst>
              <a:ext uri="{FF2B5EF4-FFF2-40B4-BE49-F238E27FC236}">
                <a16:creationId xmlns:a16="http://schemas.microsoft.com/office/drawing/2014/main" id="{9E65F09E-4939-7BFC-82D7-4482F696B863}"/>
              </a:ext>
              <a:ext uri="{C183D7F6-B498-43B3-948B-1728B52AA6E4}">
                <adec:decorative xmlns:adec="http://schemas.microsoft.com/office/drawing/2017/decorative" val="0"/>
              </a:ext>
            </a:extLst>
          </p:cNvPr>
          <p:cNvSpPr txBox="1"/>
          <p:nvPr/>
        </p:nvSpPr>
        <p:spPr>
          <a:xfrm>
            <a:off x="6452377" y="2114963"/>
            <a:ext cx="1975660"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Portfolio management solution</a:t>
            </a:r>
          </a:p>
        </p:txBody>
      </p:sp>
      <p:pic>
        <p:nvPicPr>
          <p:cNvPr id="151" name="Picture 150">
            <a:extLst>
              <a:ext uri="{FF2B5EF4-FFF2-40B4-BE49-F238E27FC236}">
                <a16:creationId xmlns:a16="http://schemas.microsoft.com/office/drawing/2014/main" id="{64022944-D9A6-90AC-B900-535DD7675DA5}"/>
              </a:ext>
              <a:ext uri="{C183D7F6-B498-43B3-948B-1728B52AA6E4}">
                <adec:decorative xmlns:adec="http://schemas.microsoft.com/office/drawing/2017/decorative" val="0"/>
              </a:ext>
            </a:extLst>
          </p:cNvPr>
          <p:cNvPicPr>
            <a:picLocks noChangeAspect="1"/>
          </p:cNvPicPr>
          <p:nvPr/>
        </p:nvPicPr>
        <p:blipFill rotWithShape="1">
          <a:blip r:embed="rId14"/>
          <a:srcRect b="3736"/>
          <a:stretch/>
        </p:blipFill>
        <p:spPr>
          <a:xfrm>
            <a:off x="6067425" y="2207040"/>
            <a:ext cx="224338" cy="215956"/>
          </a:xfrm>
          <a:prstGeom prst="rect">
            <a:avLst/>
          </a:prstGeom>
          <a:ln w="6657" cap="flat">
            <a:noFill/>
            <a:prstDash val="solid"/>
            <a:miter/>
          </a:ln>
          <a:effectLst/>
        </p:spPr>
      </p:pic>
      <p:sp>
        <p:nvSpPr>
          <p:cNvPr id="154" name="TextBox 153">
            <a:extLst>
              <a:ext uri="{FF2B5EF4-FFF2-40B4-BE49-F238E27FC236}">
                <a16:creationId xmlns:a16="http://schemas.microsoft.com/office/drawing/2014/main" id="{724FBA58-2E58-474C-E2F0-E15B9FB85377}"/>
              </a:ext>
              <a:ext uri="{C183D7F6-B498-43B3-948B-1728B52AA6E4}">
                <adec:decorative xmlns:adec="http://schemas.microsoft.com/office/drawing/2017/decorative" val="0"/>
              </a:ext>
            </a:extLst>
          </p:cNvPr>
          <p:cNvSpPr txBox="1"/>
          <p:nvPr/>
        </p:nvSpPr>
        <p:spPr>
          <a:xfrm>
            <a:off x="6445284" y="4711700"/>
            <a:ext cx="1490793" cy="473008"/>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Outlook</a:t>
            </a:r>
          </a:p>
        </p:txBody>
      </p:sp>
    </p:spTree>
    <p:extLst>
      <p:ext uri="{BB962C8B-B14F-4D97-AF65-F5344CB8AC3E}">
        <p14:creationId xmlns:p14="http://schemas.microsoft.com/office/powerpoint/2010/main" val="1110247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EE67-857B-D299-0BE6-EFD9F7B7DA51}"/>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3AF2BE79-5A3F-977D-087E-1A2E45B16B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10" name="think-cell data - do not delete" hidden="1">
                        <a:extLst>
                          <a:ext uri="{FF2B5EF4-FFF2-40B4-BE49-F238E27FC236}">
                            <a16:creationId xmlns:a16="http://schemas.microsoft.com/office/drawing/2014/main" id="{3AF2BE79-5A3F-977D-087E-1A2E45B16B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Text Placeholder 26">
            <a:extLst>
              <a:ext uri="{FF2B5EF4-FFF2-40B4-BE49-F238E27FC236}">
                <a16:creationId xmlns:a16="http://schemas.microsoft.com/office/drawing/2014/main" id="{44DC7F67-46DB-BA9E-126D-098C007BF766}"/>
              </a:ext>
            </a:extLst>
          </p:cNvPr>
          <p:cNvSpPr>
            <a:spLocks noGrp="1"/>
          </p:cNvSpPr>
          <p:nvPr>
            <p:ph type="body" sz="quarter" idx="32"/>
          </p:nvPr>
        </p:nvSpPr>
        <p:spPr>
          <a:xfrm>
            <a:off x="311388" y="1026303"/>
            <a:ext cx="2431246" cy="1131079"/>
          </a:xfrm>
        </p:spPr>
        <p:txBody>
          <a:bodyPr/>
          <a:lstStyle/>
          <a:p>
            <a:r>
              <a:rPr lang="en-US" noProof="0" dirty="0"/>
              <a:t>Use AI to enhance client communications from collecting and organizing data to writing better content.</a:t>
            </a:r>
          </a:p>
        </p:txBody>
      </p:sp>
      <p:sp>
        <p:nvSpPr>
          <p:cNvPr id="110" name="Text Placeholder 109">
            <a:extLst>
              <a:ext uri="{FF2B5EF4-FFF2-40B4-BE49-F238E27FC236}">
                <a16:creationId xmlns:a16="http://schemas.microsoft.com/office/drawing/2014/main" id="{CD1F09E9-344D-06CE-F983-49CF00BF0F50}"/>
              </a:ext>
            </a:extLst>
          </p:cNvPr>
          <p:cNvSpPr>
            <a:spLocks noGrp="1"/>
          </p:cNvSpPr>
          <p:nvPr>
            <p:ph type="body" sz="quarter" idx="33"/>
          </p:nvPr>
        </p:nvSpPr>
        <p:spPr>
          <a:xfrm>
            <a:off x="304796" y="413987"/>
            <a:ext cx="2057403" cy="307777"/>
          </a:xfrm>
        </p:spPr>
        <p:txBody>
          <a:bodyPr/>
          <a:lstStyle/>
          <a:p>
            <a:r>
              <a:rPr lang="en-US"/>
              <a:t>Capital Markets </a:t>
            </a:r>
          </a:p>
        </p:txBody>
      </p:sp>
      <p:sp>
        <p:nvSpPr>
          <p:cNvPr id="108" name="Text Placeholder 107">
            <a:extLst>
              <a:ext uri="{FF2B5EF4-FFF2-40B4-BE49-F238E27FC236}">
                <a16:creationId xmlns:a16="http://schemas.microsoft.com/office/drawing/2014/main" id="{232DC206-AF16-1BF8-7665-62D09FAA1663}"/>
              </a:ext>
            </a:extLst>
          </p:cNvPr>
          <p:cNvSpPr>
            <a:spLocks noGrp="1"/>
          </p:cNvSpPr>
          <p:nvPr>
            <p:ph type="body" sz="quarter" idx="30"/>
          </p:nvPr>
        </p:nvSpPr>
        <p:spPr>
          <a:xfrm>
            <a:off x="10430351" y="521099"/>
            <a:ext cx="1456966" cy="175614"/>
          </a:xfrm>
        </p:spPr>
        <p:txBody>
          <a:bodyPr/>
          <a:lstStyle/>
          <a:p>
            <a:r>
              <a:rPr lang="en-US" noProof="0"/>
              <a:t>Extend</a:t>
            </a:r>
          </a:p>
        </p:txBody>
      </p:sp>
      <p:sp>
        <p:nvSpPr>
          <p:cNvPr id="106" name="Text Placeholder 105">
            <a:extLst>
              <a:ext uri="{FF2B5EF4-FFF2-40B4-BE49-F238E27FC236}">
                <a16:creationId xmlns:a16="http://schemas.microsoft.com/office/drawing/2014/main" id="{3E08DD74-E032-2A95-75BE-EEC710656985}"/>
              </a:ext>
            </a:extLst>
          </p:cNvPr>
          <p:cNvSpPr>
            <a:spLocks noGrp="1"/>
          </p:cNvSpPr>
          <p:nvPr>
            <p:ph type="body" sz="quarter" idx="17"/>
          </p:nvPr>
        </p:nvSpPr>
        <p:spPr>
          <a:xfrm>
            <a:off x="7149557" y="521100"/>
            <a:ext cx="2969488" cy="169277"/>
          </a:xfrm>
        </p:spPr>
        <p:txBody>
          <a:bodyPr/>
          <a:lstStyle/>
          <a:p>
            <a:r>
              <a:rPr lang="en-US" noProof="0" dirty="0"/>
              <a:t>Microsoft 365 Copilot and Copilot Studio</a:t>
            </a:r>
          </a:p>
        </p:txBody>
      </p:sp>
      <p:sp>
        <p:nvSpPr>
          <p:cNvPr id="104" name="Title 103">
            <a:extLst>
              <a:ext uri="{FF2B5EF4-FFF2-40B4-BE49-F238E27FC236}">
                <a16:creationId xmlns:a16="http://schemas.microsoft.com/office/drawing/2014/main" id="{405133C2-A4CA-26A2-88E4-B1185CAD7DB3}"/>
              </a:ext>
            </a:extLst>
          </p:cNvPr>
          <p:cNvSpPr>
            <a:spLocks noGrp="1"/>
          </p:cNvSpPr>
          <p:nvPr>
            <p:ph type="title"/>
          </p:nvPr>
        </p:nvSpPr>
        <p:spPr>
          <a:xfrm>
            <a:off x="2492556" y="429376"/>
            <a:ext cx="4144817" cy="276999"/>
          </a:xfrm>
        </p:spPr>
        <p:txBody>
          <a:bodyPr vert="horz"/>
          <a:lstStyle/>
          <a:p>
            <a:r>
              <a:rPr lang="en-US"/>
              <a:t>Produce daily market reports</a:t>
            </a:r>
          </a:p>
        </p:txBody>
      </p:sp>
      <p:sp>
        <p:nvSpPr>
          <p:cNvPr id="123" name="Text Placeholder 122">
            <a:extLst>
              <a:ext uri="{FF2B5EF4-FFF2-40B4-BE49-F238E27FC236}">
                <a16:creationId xmlns:a16="http://schemas.microsoft.com/office/drawing/2014/main" id="{4098F22F-C954-C5F4-0EA4-A58AE70AAFED}"/>
              </a:ext>
            </a:extLst>
          </p:cNvPr>
          <p:cNvSpPr>
            <a:spLocks noGrp="1"/>
          </p:cNvSpPr>
          <p:nvPr>
            <p:ph type="body" sz="quarter" idx="69"/>
          </p:nvPr>
        </p:nvSpPr>
        <p:spPr>
          <a:xfrm>
            <a:off x="3182890" y="2725494"/>
            <a:ext cx="2572262" cy="712876"/>
          </a:xfrm>
        </p:spPr>
        <p:txBody>
          <a:bodyPr/>
          <a:lstStyle/>
          <a:p>
            <a:r>
              <a:rPr lang="en-US" noProof="0" dirty="0"/>
              <a:t>Benefit: Copilot identifies the most impactful recent news articles along with summary of key points impacting portfolio holdings. </a:t>
            </a:r>
          </a:p>
        </p:txBody>
      </p:sp>
      <p:sp>
        <p:nvSpPr>
          <p:cNvPr id="105" name="Text Placeholder 104">
            <a:extLst>
              <a:ext uri="{FF2B5EF4-FFF2-40B4-BE49-F238E27FC236}">
                <a16:creationId xmlns:a16="http://schemas.microsoft.com/office/drawing/2014/main" id="{946E8720-FF97-3AF7-6E56-33F3597BC9AA}"/>
              </a:ext>
            </a:extLst>
          </p:cNvPr>
          <p:cNvSpPr>
            <a:spLocks noGrp="1"/>
          </p:cNvSpPr>
          <p:nvPr>
            <p:ph type="body" sz="quarter" idx="11"/>
          </p:nvPr>
        </p:nvSpPr>
        <p:spPr>
          <a:xfrm>
            <a:off x="3182890" y="1112478"/>
            <a:ext cx="2572262" cy="153888"/>
          </a:xfrm>
        </p:spPr>
        <p:txBody>
          <a:bodyPr/>
          <a:lstStyle/>
          <a:p>
            <a:r>
              <a:rPr lang="en-US" noProof="0"/>
              <a:t>Collect market data</a:t>
            </a:r>
          </a:p>
        </p:txBody>
      </p:sp>
      <p:sp>
        <p:nvSpPr>
          <p:cNvPr id="107" name="Text Placeholder 106">
            <a:extLst>
              <a:ext uri="{FF2B5EF4-FFF2-40B4-BE49-F238E27FC236}">
                <a16:creationId xmlns:a16="http://schemas.microsoft.com/office/drawing/2014/main" id="{E188798B-46C8-1566-1BF2-14C66F4EDEFC}"/>
              </a:ext>
            </a:extLst>
          </p:cNvPr>
          <p:cNvSpPr>
            <a:spLocks noGrp="1"/>
          </p:cNvSpPr>
          <p:nvPr>
            <p:ph type="body" sz="quarter" idx="18"/>
          </p:nvPr>
        </p:nvSpPr>
        <p:spPr>
          <a:xfrm>
            <a:off x="3182890" y="1438715"/>
            <a:ext cx="2572262" cy="626701"/>
          </a:xfrm>
        </p:spPr>
        <p:txBody>
          <a:bodyPr/>
          <a:lstStyle/>
          <a:p>
            <a:r>
              <a:rPr lang="en-US" noProof="0"/>
              <a:t>Copilot helps collect market data, economic parameters, financial statements, market news to generate a summary of market trends and investment insights.</a:t>
            </a:r>
          </a:p>
        </p:txBody>
      </p:sp>
      <p:sp>
        <p:nvSpPr>
          <p:cNvPr id="112" name="Text Placeholder 111">
            <a:extLst>
              <a:ext uri="{FF2B5EF4-FFF2-40B4-BE49-F238E27FC236}">
                <a16:creationId xmlns:a16="http://schemas.microsoft.com/office/drawing/2014/main" id="{FC608EB8-ACFB-5AEE-044E-CF1EADA52157}"/>
              </a:ext>
            </a:extLst>
          </p:cNvPr>
          <p:cNvSpPr>
            <a:spLocks noGrp="1"/>
          </p:cNvSpPr>
          <p:nvPr>
            <p:ph type="body" sz="quarter" idx="42"/>
          </p:nvPr>
        </p:nvSpPr>
        <p:spPr>
          <a:xfrm>
            <a:off x="6066682" y="1112478"/>
            <a:ext cx="2572262" cy="153888"/>
          </a:xfrm>
        </p:spPr>
        <p:txBody>
          <a:bodyPr/>
          <a:lstStyle/>
          <a:p>
            <a:r>
              <a:rPr lang="en-US" noProof="0"/>
              <a:t>Analyze market research</a:t>
            </a:r>
          </a:p>
        </p:txBody>
      </p:sp>
      <p:sp>
        <p:nvSpPr>
          <p:cNvPr id="113" name="Text Placeholder 112">
            <a:extLst>
              <a:ext uri="{FF2B5EF4-FFF2-40B4-BE49-F238E27FC236}">
                <a16:creationId xmlns:a16="http://schemas.microsoft.com/office/drawing/2014/main" id="{6F41FABA-1540-74BB-421C-DD97E3077B84}"/>
              </a:ext>
            </a:extLst>
          </p:cNvPr>
          <p:cNvSpPr>
            <a:spLocks noGrp="1"/>
          </p:cNvSpPr>
          <p:nvPr>
            <p:ph type="body" sz="quarter" idx="43"/>
          </p:nvPr>
        </p:nvSpPr>
        <p:spPr>
          <a:xfrm>
            <a:off x="6066682" y="1438715"/>
            <a:ext cx="2572262" cy="626701"/>
          </a:xfrm>
        </p:spPr>
        <p:txBody>
          <a:bodyPr/>
          <a:lstStyle/>
          <a:p>
            <a:r>
              <a:rPr lang="en-US" noProof="0" dirty="0"/>
              <a:t>Share the findings with other analysts and </a:t>
            </a:r>
            <a:br>
              <a:rPr lang="en-US" noProof="0" dirty="0"/>
            </a:br>
            <a:r>
              <a:rPr lang="en-US" noProof="0" dirty="0"/>
              <a:t>financial advisors for them to add insights and additional content. </a:t>
            </a:r>
          </a:p>
        </p:txBody>
      </p:sp>
      <p:sp>
        <p:nvSpPr>
          <p:cNvPr id="117" name="Text Placeholder 116">
            <a:extLst>
              <a:ext uri="{FF2B5EF4-FFF2-40B4-BE49-F238E27FC236}">
                <a16:creationId xmlns:a16="http://schemas.microsoft.com/office/drawing/2014/main" id="{7E861D48-4884-4596-93EC-6BA52933228A}"/>
              </a:ext>
            </a:extLst>
          </p:cNvPr>
          <p:cNvSpPr>
            <a:spLocks noGrp="1"/>
          </p:cNvSpPr>
          <p:nvPr>
            <p:ph type="body" sz="quarter" idx="68"/>
          </p:nvPr>
        </p:nvSpPr>
        <p:spPr>
          <a:xfrm>
            <a:off x="8950475" y="2725494"/>
            <a:ext cx="2572262" cy="712876"/>
          </a:xfrm>
        </p:spPr>
        <p:txBody>
          <a:bodyPr/>
          <a:lstStyle/>
          <a:p>
            <a:r>
              <a:rPr lang="en-US" noProof="0"/>
              <a:t>Benefit: Rather than listening to the meeting recording, use Copilot to summarize the minutes to brief the discussion points and the action items.</a:t>
            </a:r>
          </a:p>
        </p:txBody>
      </p:sp>
      <p:sp>
        <p:nvSpPr>
          <p:cNvPr id="115" name="Text Placeholder 114">
            <a:extLst>
              <a:ext uri="{FF2B5EF4-FFF2-40B4-BE49-F238E27FC236}">
                <a16:creationId xmlns:a16="http://schemas.microsoft.com/office/drawing/2014/main" id="{021A5A0C-5319-A5DB-E784-16B5D0D837E8}"/>
              </a:ext>
            </a:extLst>
          </p:cNvPr>
          <p:cNvSpPr>
            <a:spLocks noGrp="1"/>
          </p:cNvSpPr>
          <p:nvPr>
            <p:ph type="body" sz="quarter" idx="45"/>
          </p:nvPr>
        </p:nvSpPr>
        <p:spPr>
          <a:xfrm>
            <a:off x="8950475" y="1112478"/>
            <a:ext cx="2572262" cy="153888"/>
          </a:xfrm>
        </p:spPr>
        <p:txBody>
          <a:bodyPr/>
          <a:lstStyle/>
          <a:p>
            <a:r>
              <a:rPr lang="en-US" noProof="0"/>
              <a:t>Summarize meetings</a:t>
            </a:r>
          </a:p>
        </p:txBody>
      </p:sp>
      <p:sp>
        <p:nvSpPr>
          <p:cNvPr id="116" name="Text Placeholder 115">
            <a:extLst>
              <a:ext uri="{FF2B5EF4-FFF2-40B4-BE49-F238E27FC236}">
                <a16:creationId xmlns:a16="http://schemas.microsoft.com/office/drawing/2014/main" id="{8C813CA1-FC9F-2FFD-8A7B-88698BD44793}"/>
              </a:ext>
            </a:extLst>
          </p:cNvPr>
          <p:cNvSpPr>
            <a:spLocks noGrp="1"/>
          </p:cNvSpPr>
          <p:nvPr>
            <p:ph type="body" sz="quarter" idx="46"/>
          </p:nvPr>
        </p:nvSpPr>
        <p:spPr>
          <a:xfrm>
            <a:off x="8950325" y="1438275"/>
            <a:ext cx="2571750" cy="627063"/>
          </a:xfrm>
        </p:spPr>
        <p:txBody>
          <a:bodyPr/>
          <a:lstStyle/>
          <a:p>
            <a:r>
              <a:rPr lang="en-US" noProof="0" dirty="0"/>
              <a:t>After meeting with the analyst team to discuss </a:t>
            </a:r>
            <a:br>
              <a:rPr lang="en-US" noProof="0" dirty="0"/>
            </a:br>
            <a:r>
              <a:rPr lang="en-US" noProof="0" dirty="0"/>
              <a:t>the research, prompt Copilot to summarize the discussion points of the research analysts.</a:t>
            </a:r>
          </a:p>
        </p:txBody>
      </p:sp>
      <p:sp>
        <p:nvSpPr>
          <p:cNvPr id="126" name="Text Placeholder 125">
            <a:extLst>
              <a:ext uri="{FF2B5EF4-FFF2-40B4-BE49-F238E27FC236}">
                <a16:creationId xmlns:a16="http://schemas.microsoft.com/office/drawing/2014/main" id="{77E8F358-CD27-8EEB-9460-8046CBF614BB}"/>
              </a:ext>
            </a:extLst>
          </p:cNvPr>
          <p:cNvSpPr>
            <a:spLocks noGrp="1"/>
          </p:cNvSpPr>
          <p:nvPr>
            <p:ph type="body" sz="quarter" idx="70"/>
          </p:nvPr>
        </p:nvSpPr>
        <p:spPr>
          <a:xfrm>
            <a:off x="6066682" y="2725494"/>
            <a:ext cx="2572262" cy="712876"/>
          </a:xfrm>
        </p:spPr>
        <p:txBody>
          <a:bodyPr/>
          <a:lstStyle/>
          <a:p>
            <a:r>
              <a:rPr lang="en-US" noProof="0"/>
              <a:t>Benefit: Use Copilot Pages to collaborate and add inputs to the research. Pages enables Copilot to enhance the collaboration effort.</a:t>
            </a:r>
          </a:p>
        </p:txBody>
      </p:sp>
      <p:sp>
        <p:nvSpPr>
          <p:cNvPr id="118" name="Text Placeholder 117">
            <a:extLst>
              <a:ext uri="{FF2B5EF4-FFF2-40B4-BE49-F238E27FC236}">
                <a16:creationId xmlns:a16="http://schemas.microsoft.com/office/drawing/2014/main" id="{6E82D3B3-E92F-D247-9D7D-00102A9F7D6F}"/>
              </a:ext>
            </a:extLst>
          </p:cNvPr>
          <p:cNvSpPr>
            <a:spLocks noGrp="1"/>
          </p:cNvSpPr>
          <p:nvPr>
            <p:ph type="body" sz="quarter" idx="48"/>
          </p:nvPr>
        </p:nvSpPr>
        <p:spPr>
          <a:xfrm>
            <a:off x="3182890" y="5334522"/>
            <a:ext cx="2572262" cy="712876"/>
          </a:xfrm>
        </p:spPr>
        <p:txBody>
          <a:bodyPr/>
          <a:lstStyle/>
          <a:p>
            <a:r>
              <a:rPr lang="en-US" noProof="0"/>
              <a:t>Benefit: Use Copilot to draft a personalized email to clients outlining the need for a portfolio review and suggesting a meeting. </a:t>
            </a:r>
          </a:p>
        </p:txBody>
      </p:sp>
      <p:sp>
        <p:nvSpPr>
          <p:cNvPr id="119" name="Text Placeholder 118">
            <a:extLst>
              <a:ext uri="{FF2B5EF4-FFF2-40B4-BE49-F238E27FC236}">
                <a16:creationId xmlns:a16="http://schemas.microsoft.com/office/drawing/2014/main" id="{3BCD9823-645C-56C8-B8A4-089AA00E9BEE}"/>
              </a:ext>
            </a:extLst>
          </p:cNvPr>
          <p:cNvSpPr>
            <a:spLocks noGrp="1"/>
          </p:cNvSpPr>
          <p:nvPr>
            <p:ph type="body" sz="quarter" idx="49"/>
          </p:nvPr>
        </p:nvSpPr>
        <p:spPr>
          <a:xfrm>
            <a:off x="3182890" y="3725103"/>
            <a:ext cx="2572262" cy="153888"/>
          </a:xfrm>
        </p:spPr>
        <p:txBody>
          <a:bodyPr/>
          <a:lstStyle/>
          <a:p>
            <a:r>
              <a:rPr lang="en-US" noProof="0"/>
              <a:t>Draft customer email</a:t>
            </a:r>
          </a:p>
        </p:txBody>
      </p:sp>
      <p:sp>
        <p:nvSpPr>
          <p:cNvPr id="120" name="Text Placeholder 119">
            <a:extLst>
              <a:ext uri="{FF2B5EF4-FFF2-40B4-BE49-F238E27FC236}">
                <a16:creationId xmlns:a16="http://schemas.microsoft.com/office/drawing/2014/main" id="{00803DB5-0FE5-0CB1-F3D0-111D9CAF5D17}"/>
              </a:ext>
            </a:extLst>
          </p:cNvPr>
          <p:cNvSpPr>
            <a:spLocks noGrp="1"/>
          </p:cNvSpPr>
          <p:nvPr>
            <p:ph type="body" sz="quarter" idx="50"/>
          </p:nvPr>
        </p:nvSpPr>
        <p:spPr>
          <a:xfrm>
            <a:off x="3182890" y="4050957"/>
            <a:ext cx="2572262" cy="626701"/>
          </a:xfrm>
        </p:spPr>
        <p:txBody>
          <a:bodyPr/>
          <a:lstStyle/>
          <a:p>
            <a:r>
              <a:rPr lang="en-US" noProof="0"/>
              <a:t>Draft an email to clients providing the latest market/sector trends with a brief recommendation.</a:t>
            </a:r>
          </a:p>
        </p:txBody>
      </p:sp>
      <p:sp>
        <p:nvSpPr>
          <p:cNvPr id="121" name="Text Placeholder 120">
            <a:extLst>
              <a:ext uri="{FF2B5EF4-FFF2-40B4-BE49-F238E27FC236}">
                <a16:creationId xmlns:a16="http://schemas.microsoft.com/office/drawing/2014/main" id="{94FED812-8889-813E-A914-1EECA2D8F525}"/>
              </a:ext>
            </a:extLst>
          </p:cNvPr>
          <p:cNvSpPr>
            <a:spLocks noGrp="1"/>
          </p:cNvSpPr>
          <p:nvPr>
            <p:ph type="body" sz="quarter" idx="51"/>
          </p:nvPr>
        </p:nvSpPr>
        <p:spPr>
          <a:xfrm>
            <a:off x="6066682" y="3725103"/>
            <a:ext cx="2572262" cy="153888"/>
          </a:xfrm>
        </p:spPr>
        <p:txBody>
          <a:bodyPr/>
          <a:lstStyle/>
          <a:p>
            <a:r>
              <a:rPr lang="en-US" noProof="0"/>
              <a:t>Identify clients for market update</a:t>
            </a:r>
          </a:p>
        </p:txBody>
      </p:sp>
      <p:sp>
        <p:nvSpPr>
          <p:cNvPr id="122" name="Text Placeholder 121">
            <a:extLst>
              <a:ext uri="{FF2B5EF4-FFF2-40B4-BE49-F238E27FC236}">
                <a16:creationId xmlns:a16="http://schemas.microsoft.com/office/drawing/2014/main" id="{ACA72F5E-BBA8-5AA1-2E9C-9C734718346B}"/>
              </a:ext>
            </a:extLst>
          </p:cNvPr>
          <p:cNvSpPr>
            <a:spLocks noGrp="1"/>
          </p:cNvSpPr>
          <p:nvPr>
            <p:ph type="body" sz="quarter" idx="52"/>
          </p:nvPr>
        </p:nvSpPr>
        <p:spPr>
          <a:xfrm>
            <a:off x="6066682" y="4050957"/>
            <a:ext cx="2572262" cy="626701"/>
          </a:xfrm>
        </p:spPr>
        <p:txBody>
          <a:bodyPr/>
          <a:lstStyle/>
          <a:p>
            <a:r>
              <a:rPr lang="en-US" noProof="0"/>
              <a:t>Identify clients with relevant investment positions based on the new market analysis.</a:t>
            </a:r>
          </a:p>
        </p:txBody>
      </p:sp>
      <p:sp>
        <p:nvSpPr>
          <p:cNvPr id="111" name="Text Placeholder 110">
            <a:extLst>
              <a:ext uri="{FF2B5EF4-FFF2-40B4-BE49-F238E27FC236}">
                <a16:creationId xmlns:a16="http://schemas.microsoft.com/office/drawing/2014/main" id="{81687D81-756A-3D9D-DED0-76C18AB0A817}"/>
              </a:ext>
            </a:extLst>
          </p:cNvPr>
          <p:cNvSpPr>
            <a:spLocks noGrp="1"/>
          </p:cNvSpPr>
          <p:nvPr>
            <p:ph type="body" sz="quarter" idx="66"/>
          </p:nvPr>
        </p:nvSpPr>
        <p:spPr>
          <a:xfrm>
            <a:off x="8950475" y="5334522"/>
            <a:ext cx="2572262" cy="712876"/>
          </a:xfrm>
        </p:spPr>
        <p:txBody>
          <a:bodyPr/>
          <a:lstStyle/>
          <a:p>
            <a:r>
              <a:rPr lang="en-US" noProof="0"/>
              <a:t>Benefit: Copilot used to generate summarized research reports using a standard template. </a:t>
            </a:r>
          </a:p>
        </p:txBody>
      </p:sp>
      <p:sp>
        <p:nvSpPr>
          <p:cNvPr id="124" name="Text Placeholder 123">
            <a:extLst>
              <a:ext uri="{FF2B5EF4-FFF2-40B4-BE49-F238E27FC236}">
                <a16:creationId xmlns:a16="http://schemas.microsoft.com/office/drawing/2014/main" id="{2E093E42-8A46-215D-7DBE-601B197A7422}"/>
              </a:ext>
            </a:extLst>
          </p:cNvPr>
          <p:cNvSpPr>
            <a:spLocks noGrp="1"/>
          </p:cNvSpPr>
          <p:nvPr>
            <p:ph type="body" sz="quarter" idx="54"/>
          </p:nvPr>
        </p:nvSpPr>
        <p:spPr>
          <a:xfrm>
            <a:off x="8950475" y="3725103"/>
            <a:ext cx="2572262" cy="153888"/>
          </a:xfrm>
        </p:spPr>
        <p:txBody>
          <a:bodyPr/>
          <a:lstStyle/>
          <a:p>
            <a:r>
              <a:rPr lang="en-US" noProof="0"/>
              <a:t>Generate report</a:t>
            </a:r>
          </a:p>
        </p:txBody>
      </p:sp>
      <p:sp>
        <p:nvSpPr>
          <p:cNvPr id="125" name="Text Placeholder 124">
            <a:extLst>
              <a:ext uri="{FF2B5EF4-FFF2-40B4-BE49-F238E27FC236}">
                <a16:creationId xmlns:a16="http://schemas.microsoft.com/office/drawing/2014/main" id="{2AAE8DC1-CFA7-41BE-4CFE-00B73038A1EB}"/>
              </a:ext>
            </a:extLst>
          </p:cNvPr>
          <p:cNvSpPr>
            <a:spLocks noGrp="1"/>
          </p:cNvSpPr>
          <p:nvPr>
            <p:ph type="body" sz="quarter" idx="55"/>
          </p:nvPr>
        </p:nvSpPr>
        <p:spPr>
          <a:xfrm>
            <a:off x="8950475" y="4050957"/>
            <a:ext cx="2572262" cy="626701"/>
          </a:xfrm>
        </p:spPr>
        <p:txBody>
          <a:bodyPr/>
          <a:lstStyle/>
          <a:p>
            <a:r>
              <a:rPr lang="en-US" noProof="0" dirty="0"/>
              <a:t>Copilot drafts a comprehensive report based on the data collected and the research analyst discussion notes with daily market overview, sector specific analysis and stocks to watch with brief recommendations.</a:t>
            </a:r>
          </a:p>
        </p:txBody>
      </p:sp>
      <p:sp>
        <p:nvSpPr>
          <p:cNvPr id="114" name="Text Placeholder 113">
            <a:extLst>
              <a:ext uri="{FF2B5EF4-FFF2-40B4-BE49-F238E27FC236}">
                <a16:creationId xmlns:a16="http://schemas.microsoft.com/office/drawing/2014/main" id="{98E2A3D7-DD32-0647-AB85-C2AF3BAE0B0F}"/>
              </a:ext>
            </a:extLst>
          </p:cNvPr>
          <p:cNvSpPr>
            <a:spLocks noGrp="1"/>
          </p:cNvSpPr>
          <p:nvPr>
            <p:ph type="body" sz="quarter" idx="67"/>
          </p:nvPr>
        </p:nvSpPr>
        <p:spPr>
          <a:xfrm>
            <a:off x="6066682" y="5334522"/>
            <a:ext cx="2572262" cy="712876"/>
          </a:xfrm>
        </p:spPr>
        <p:txBody>
          <a:bodyPr/>
          <a:lstStyle/>
          <a:p>
            <a:r>
              <a:rPr lang="en-US" noProof="0"/>
              <a:t>Benefit: Use Copilot to draft email to compliance team for a review and suggest next steps. </a:t>
            </a:r>
          </a:p>
        </p:txBody>
      </p:sp>
      <p:sp>
        <p:nvSpPr>
          <p:cNvPr id="127" name="Text Placeholder 126">
            <a:extLst>
              <a:ext uri="{FF2B5EF4-FFF2-40B4-BE49-F238E27FC236}">
                <a16:creationId xmlns:a16="http://schemas.microsoft.com/office/drawing/2014/main" id="{4912BC5B-831A-6DFD-8C44-5399E8D8662D}"/>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128" name="Text Placeholder 127">
            <a:extLst>
              <a:ext uri="{FF2B5EF4-FFF2-40B4-BE49-F238E27FC236}">
                <a16:creationId xmlns:a16="http://schemas.microsoft.com/office/drawing/2014/main" id="{A1A7BCC3-CD43-CD34-DD56-06FEE334F1BA}"/>
              </a:ext>
            </a:extLst>
          </p:cNvPr>
          <p:cNvSpPr>
            <a:spLocks noGrp="1"/>
          </p:cNvSpPr>
          <p:nvPr>
            <p:ph type="body" sz="quarter" idx="65"/>
          </p:nvPr>
        </p:nvSpPr>
        <p:spPr>
          <a:xfrm>
            <a:off x="320721" y="3467940"/>
            <a:ext cx="1131650" cy="219456"/>
          </a:xfrm>
        </p:spPr>
        <p:txBody>
          <a:bodyPr/>
          <a:lstStyle/>
          <a:p>
            <a:r>
              <a:rPr lang="en-US" noProof="0"/>
              <a:t>KPIs impacted</a:t>
            </a:r>
          </a:p>
        </p:txBody>
      </p:sp>
      <p:grpSp>
        <p:nvGrpSpPr>
          <p:cNvPr id="131" name="Group 130">
            <a:extLst>
              <a:ext uri="{FF2B5EF4-FFF2-40B4-BE49-F238E27FC236}">
                <a16:creationId xmlns:a16="http://schemas.microsoft.com/office/drawing/2014/main" id="{87B56173-7B6B-3D21-872A-A0EBB6B64037}"/>
              </a:ext>
            </a:extLst>
          </p:cNvPr>
          <p:cNvGrpSpPr/>
          <p:nvPr/>
        </p:nvGrpSpPr>
        <p:grpSpPr>
          <a:xfrm>
            <a:off x="320719" y="3778836"/>
            <a:ext cx="1771605" cy="216000"/>
            <a:chOff x="320719" y="4224848"/>
            <a:chExt cx="1771605" cy="219456"/>
          </a:xfrm>
        </p:grpSpPr>
        <p:sp>
          <p:nvSpPr>
            <p:cNvPr id="132" name="Rectangle: Rounded Corners 6">
              <a:extLst>
                <a:ext uri="{FF2B5EF4-FFF2-40B4-BE49-F238E27FC236}">
                  <a16:creationId xmlns:a16="http://schemas.microsoft.com/office/drawing/2014/main" id="{A82BBF16-5F75-B434-F63A-1EEBB81F6E44}"/>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133" name="Graphic 132">
              <a:extLst>
                <a:ext uri="{FF2B5EF4-FFF2-40B4-BE49-F238E27FC236}">
                  <a16:creationId xmlns:a16="http://schemas.microsoft.com/office/drawing/2014/main" id="{712DE542-44BD-0B95-05D5-0EE102AFAB3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134" name="Group 133">
            <a:extLst>
              <a:ext uri="{FF2B5EF4-FFF2-40B4-BE49-F238E27FC236}">
                <a16:creationId xmlns:a16="http://schemas.microsoft.com/office/drawing/2014/main" id="{4BD27F05-28EB-4AAD-7E9E-198A1F43BF33}"/>
              </a:ext>
            </a:extLst>
          </p:cNvPr>
          <p:cNvGrpSpPr/>
          <p:nvPr/>
        </p:nvGrpSpPr>
        <p:grpSpPr>
          <a:xfrm>
            <a:off x="320719" y="5020658"/>
            <a:ext cx="1771605" cy="216000"/>
            <a:chOff x="320719" y="5270676"/>
            <a:chExt cx="1771605" cy="216000"/>
          </a:xfrm>
        </p:grpSpPr>
        <p:sp>
          <p:nvSpPr>
            <p:cNvPr id="135" name="Rectangle: Rounded Corners 6">
              <a:extLst>
                <a:ext uri="{FF2B5EF4-FFF2-40B4-BE49-F238E27FC236}">
                  <a16:creationId xmlns:a16="http://schemas.microsoft.com/office/drawing/2014/main" id="{56403590-75EB-B35B-425E-424FED1A153B}"/>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136" name="Graphic 135">
              <a:extLst>
                <a:ext uri="{FF2B5EF4-FFF2-40B4-BE49-F238E27FC236}">
                  <a16:creationId xmlns:a16="http://schemas.microsoft.com/office/drawing/2014/main" id="{74E8ABB2-7D55-0272-609D-6FA02AC7D24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pic>
        <p:nvPicPr>
          <p:cNvPr id="162" name="Picture 4" descr="Microsoft Teams Logo, symbol, meaning, history, PNG, brand">
            <a:extLst>
              <a:ext uri="{FF2B5EF4-FFF2-40B4-BE49-F238E27FC236}">
                <a16:creationId xmlns:a16="http://schemas.microsoft.com/office/drawing/2014/main" id="{C5BFA529-4E2F-6957-D6BA-BAB158304F0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8950325" y="2206633"/>
            <a:ext cx="264808" cy="243189"/>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24640925-1A04-F067-AD96-97692679D92F}"/>
              </a:ext>
              <a:ext uri="{C183D7F6-B498-43B3-948B-1728B52AA6E4}">
                <adec:decorative xmlns:adec="http://schemas.microsoft.com/office/drawing/2017/decorative" val="0"/>
              </a:ext>
            </a:extLst>
          </p:cNvPr>
          <p:cNvSpPr txBox="1"/>
          <p:nvPr/>
        </p:nvSpPr>
        <p:spPr>
          <a:xfrm>
            <a:off x="6445284" y="2251283"/>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Copilot Pages</a:t>
            </a:r>
          </a:p>
        </p:txBody>
      </p:sp>
      <p:pic>
        <p:nvPicPr>
          <p:cNvPr id="129" name="Picture 50">
            <a:hlinkClick r:id="rId11"/>
            <a:extLst>
              <a:ext uri="{FF2B5EF4-FFF2-40B4-BE49-F238E27FC236}">
                <a16:creationId xmlns:a16="http://schemas.microsoft.com/office/drawing/2014/main" id="{100A3EA7-AC82-85BB-2061-476B420008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6682" y="2207040"/>
            <a:ext cx="242374" cy="242374"/>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1EE0E6B7-81FD-E384-C618-38C48A061EAE}"/>
              </a:ext>
              <a:ext uri="{C183D7F6-B498-43B3-948B-1728B52AA6E4}">
                <adec:decorative xmlns:adec="http://schemas.microsoft.com/office/drawing/2017/decorative" val="0"/>
              </a:ext>
            </a:extLst>
          </p:cNvPr>
          <p:cNvPicPr>
            <a:picLocks noChangeAspect="1"/>
          </p:cNvPicPr>
          <p:nvPr/>
        </p:nvPicPr>
        <p:blipFill rotWithShape="1">
          <a:blip r:embed="rId13"/>
          <a:srcRect b="3736"/>
          <a:stretch/>
        </p:blipFill>
        <p:spPr>
          <a:xfrm>
            <a:off x="3182938" y="2207040"/>
            <a:ext cx="224338" cy="215956"/>
          </a:xfrm>
          <a:prstGeom prst="rect">
            <a:avLst/>
          </a:prstGeom>
          <a:ln w="6657" cap="flat">
            <a:noFill/>
            <a:prstDash val="solid"/>
            <a:miter/>
          </a:ln>
          <a:effectLst/>
        </p:spPr>
      </p:pic>
      <p:sp>
        <p:nvSpPr>
          <p:cNvPr id="153" name="TextBox 152">
            <a:extLst>
              <a:ext uri="{FF2B5EF4-FFF2-40B4-BE49-F238E27FC236}">
                <a16:creationId xmlns:a16="http://schemas.microsoft.com/office/drawing/2014/main" id="{B1D9D641-FC79-F211-1F3C-F3B4345D5D77}"/>
              </a:ext>
              <a:ext uri="{C183D7F6-B498-43B3-948B-1728B52AA6E4}">
                <adec:decorative xmlns:adec="http://schemas.microsoft.com/office/drawing/2017/decorative" val="0"/>
              </a:ext>
            </a:extLst>
          </p:cNvPr>
          <p:cNvSpPr txBox="1"/>
          <p:nvPr/>
        </p:nvSpPr>
        <p:spPr>
          <a:xfrm>
            <a:off x="3567890" y="4809705"/>
            <a:ext cx="2209629"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CRM solution</a:t>
            </a:r>
          </a:p>
        </p:txBody>
      </p:sp>
      <p:pic>
        <p:nvPicPr>
          <p:cNvPr id="139" name="Picture 138">
            <a:extLst>
              <a:ext uri="{FF2B5EF4-FFF2-40B4-BE49-F238E27FC236}">
                <a16:creationId xmlns:a16="http://schemas.microsoft.com/office/drawing/2014/main" id="{FEE65DA4-9342-50F1-AA56-728614AE5C33}"/>
              </a:ext>
              <a:ext uri="{C183D7F6-B498-43B3-948B-1728B52AA6E4}">
                <adec:decorative xmlns:adec="http://schemas.microsoft.com/office/drawing/2017/decorative" val="0"/>
              </a:ext>
            </a:extLst>
          </p:cNvPr>
          <p:cNvPicPr>
            <a:picLocks noChangeAspect="1"/>
          </p:cNvPicPr>
          <p:nvPr/>
        </p:nvPicPr>
        <p:blipFill rotWithShape="1">
          <a:blip r:embed="rId13"/>
          <a:srcRect b="3736"/>
          <a:stretch/>
        </p:blipFill>
        <p:spPr>
          <a:xfrm>
            <a:off x="3182938" y="4840226"/>
            <a:ext cx="224338" cy="215956"/>
          </a:xfrm>
          <a:prstGeom prst="rect">
            <a:avLst/>
          </a:prstGeom>
          <a:ln w="6657" cap="flat">
            <a:noFill/>
            <a:prstDash val="solid"/>
            <a:miter/>
          </a:ln>
          <a:effectLst/>
        </p:spPr>
      </p:pic>
      <p:sp>
        <p:nvSpPr>
          <p:cNvPr id="150" name="TextBox 149">
            <a:extLst>
              <a:ext uri="{FF2B5EF4-FFF2-40B4-BE49-F238E27FC236}">
                <a16:creationId xmlns:a16="http://schemas.microsoft.com/office/drawing/2014/main" id="{E243DE11-B2E4-4419-478E-9704FAC3FD0F}"/>
              </a:ext>
              <a:ext uri="{C183D7F6-B498-43B3-948B-1728B52AA6E4}">
                <adec:decorative xmlns:adec="http://schemas.microsoft.com/office/drawing/2017/decorative" val="0"/>
              </a:ext>
            </a:extLst>
          </p:cNvPr>
          <p:cNvSpPr txBox="1"/>
          <p:nvPr/>
        </p:nvSpPr>
        <p:spPr>
          <a:xfrm>
            <a:off x="6452377" y="4748149"/>
            <a:ext cx="2209629"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Portfolio management solution</a:t>
            </a:r>
          </a:p>
        </p:txBody>
      </p:sp>
      <p:pic>
        <p:nvPicPr>
          <p:cNvPr id="142" name="Picture 141">
            <a:extLst>
              <a:ext uri="{FF2B5EF4-FFF2-40B4-BE49-F238E27FC236}">
                <a16:creationId xmlns:a16="http://schemas.microsoft.com/office/drawing/2014/main" id="{D7CCADF7-1D5F-3682-7B4B-9147648746F6}"/>
              </a:ext>
              <a:ext uri="{C183D7F6-B498-43B3-948B-1728B52AA6E4}">
                <adec:decorative xmlns:adec="http://schemas.microsoft.com/office/drawing/2017/decorative" val="0"/>
              </a:ext>
            </a:extLst>
          </p:cNvPr>
          <p:cNvPicPr>
            <a:picLocks noChangeAspect="1"/>
          </p:cNvPicPr>
          <p:nvPr/>
        </p:nvPicPr>
        <p:blipFill rotWithShape="1">
          <a:blip r:embed="rId13"/>
          <a:srcRect b="3736"/>
          <a:stretch/>
        </p:blipFill>
        <p:spPr>
          <a:xfrm>
            <a:off x="6067425" y="4840226"/>
            <a:ext cx="224338" cy="215956"/>
          </a:xfrm>
          <a:prstGeom prst="rect">
            <a:avLst/>
          </a:prstGeom>
          <a:ln w="6657" cap="flat">
            <a:noFill/>
            <a:prstDash val="solid"/>
            <a:miter/>
          </a:ln>
          <a:effectLst/>
        </p:spPr>
      </p:pic>
      <p:sp>
        <p:nvSpPr>
          <p:cNvPr id="144" name="TextBox 143">
            <a:extLst>
              <a:ext uri="{FF2B5EF4-FFF2-40B4-BE49-F238E27FC236}">
                <a16:creationId xmlns:a16="http://schemas.microsoft.com/office/drawing/2014/main" id="{1D852421-3D39-80E2-7D95-23C138B6D062}"/>
              </a:ext>
              <a:ext uri="{C183D7F6-B498-43B3-948B-1728B52AA6E4}">
                <adec:decorative xmlns:adec="http://schemas.microsoft.com/office/drawing/2017/decorative" val="0"/>
              </a:ext>
            </a:extLst>
          </p:cNvPr>
          <p:cNvSpPr txBox="1"/>
          <p:nvPr/>
        </p:nvSpPr>
        <p:spPr>
          <a:xfrm>
            <a:off x="3567890" y="2176519"/>
            <a:ext cx="197566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News aggregator</a:t>
            </a:r>
          </a:p>
        </p:txBody>
      </p:sp>
      <p:pic>
        <p:nvPicPr>
          <p:cNvPr id="146" name="Graphic 145">
            <a:extLst>
              <a:ext uri="{FF2B5EF4-FFF2-40B4-BE49-F238E27FC236}">
                <a16:creationId xmlns:a16="http://schemas.microsoft.com/office/drawing/2014/main" id="{EF4A25B7-3B69-C612-73AF-DDB94236CA0B}"/>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6818" b="-6818"/>
          <a:stretch/>
        </p:blipFill>
        <p:spPr>
          <a:xfrm>
            <a:off x="8950325" y="4842608"/>
            <a:ext cx="237610" cy="237610"/>
          </a:xfrm>
          <a:prstGeom prst="rect">
            <a:avLst/>
          </a:prstGeom>
        </p:spPr>
      </p:pic>
      <p:sp>
        <p:nvSpPr>
          <p:cNvPr id="148" name="TextBox 147">
            <a:extLst>
              <a:ext uri="{FF2B5EF4-FFF2-40B4-BE49-F238E27FC236}">
                <a16:creationId xmlns:a16="http://schemas.microsoft.com/office/drawing/2014/main" id="{28E9D7C2-0EC9-B0C0-2833-BC60EF38EB42}"/>
              </a:ext>
              <a:ext uri="{C183D7F6-B498-43B3-948B-1728B52AA6E4}">
                <adec:decorative xmlns:adec="http://schemas.microsoft.com/office/drawing/2017/decorative" val="0"/>
              </a:ext>
            </a:extLst>
          </p:cNvPr>
          <p:cNvSpPr txBox="1"/>
          <p:nvPr/>
        </p:nvSpPr>
        <p:spPr>
          <a:xfrm>
            <a:off x="9329077" y="2105025"/>
            <a:ext cx="1830524" cy="446404"/>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sp>
        <p:nvSpPr>
          <p:cNvPr id="2" name="TextBox 1">
            <a:extLst>
              <a:ext uri="{FF2B5EF4-FFF2-40B4-BE49-F238E27FC236}">
                <a16:creationId xmlns:a16="http://schemas.microsoft.com/office/drawing/2014/main" id="{C62AD54A-819C-7027-6790-1534A7EAC81A}"/>
              </a:ext>
              <a:ext uri="{C183D7F6-B498-43B3-948B-1728B52AA6E4}">
                <adec:decorative xmlns:adec="http://schemas.microsoft.com/office/drawing/2017/decorative" val="0"/>
              </a:ext>
            </a:extLst>
          </p:cNvPr>
          <p:cNvSpPr txBox="1"/>
          <p:nvPr/>
        </p:nvSpPr>
        <p:spPr>
          <a:xfrm>
            <a:off x="9329077" y="4718050"/>
            <a:ext cx="1830524" cy="48672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Word</a:t>
            </a:r>
          </a:p>
        </p:txBody>
      </p:sp>
    </p:spTree>
    <p:extLst>
      <p:ext uri="{BB962C8B-B14F-4D97-AF65-F5344CB8AC3E}">
        <p14:creationId xmlns:p14="http://schemas.microsoft.com/office/powerpoint/2010/main" val="215282680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50B4-3079-BF23-757E-0F15454421D7}"/>
            </a:ext>
          </a:extLst>
        </p:cNvPr>
        <p:cNvGrpSpPr/>
        <p:nvPr/>
      </p:nvGrpSpPr>
      <p:grpSpPr>
        <a:xfrm>
          <a:off x="0" y="0"/>
          <a:ext cx="0" cy="0"/>
          <a:chOff x="0" y="0"/>
          <a:chExt cx="0" cy="0"/>
        </a:xfrm>
      </p:grpSpPr>
      <p:sp>
        <p:nvSpPr>
          <p:cNvPr id="335" name="TextBox 334">
            <a:extLst>
              <a:ext uri="{FF2B5EF4-FFF2-40B4-BE49-F238E27FC236}">
                <a16:creationId xmlns:a16="http://schemas.microsoft.com/office/drawing/2014/main" id="{B134DE02-793A-4048-8640-F7862DAF4676}"/>
              </a:ext>
              <a:ext uri="{C183D7F6-B498-43B3-948B-1728B52AA6E4}">
                <adec:decorative xmlns:adec="http://schemas.microsoft.com/office/drawing/2017/decorative" val="0"/>
              </a:ext>
            </a:extLst>
          </p:cNvPr>
          <p:cNvSpPr txBox="1"/>
          <p:nvPr/>
        </p:nvSpPr>
        <p:spPr>
          <a:xfrm>
            <a:off x="3559920" y="2114963"/>
            <a:ext cx="2103120"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analyst reports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Financial document analysis skil</a:t>
            </a:r>
            <a:r>
              <a:rPr kumimoji="0" lang="en-US" sz="700" b="0" i="0" u="none" strike="noStrike" kern="1200" cap="none" spc="0" normalizeH="0" baseline="0" noProof="0" dirty="0">
                <a:ln>
                  <a:noFill/>
                </a:ln>
                <a:solidFill>
                  <a:srgbClr val="0078D4"/>
                </a:solidFill>
                <a:effectLst/>
                <a:uLnTx/>
                <a:uFillTx/>
                <a:latin typeface="Segoe UI Semibold"/>
                <a:ea typeface="+mn-ea"/>
                <a:cs typeface="+mn-cs"/>
              </a:rPr>
              <a:t>l</a:t>
            </a:r>
          </a:p>
        </p:txBody>
      </p:sp>
      <p:graphicFrame>
        <p:nvGraphicFramePr>
          <p:cNvPr id="58" name="think-cell data - do not delete" hidden="1">
            <a:extLst>
              <a:ext uri="{FF2B5EF4-FFF2-40B4-BE49-F238E27FC236}">
                <a16:creationId xmlns:a16="http://schemas.microsoft.com/office/drawing/2014/main" id="{6CC8A72D-231A-30C1-F607-94278E03F4D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58" name="think-cell data - do not delete" hidden="1">
                        <a:extLst>
                          <a:ext uri="{FF2B5EF4-FFF2-40B4-BE49-F238E27FC236}">
                            <a16:creationId xmlns:a16="http://schemas.microsoft.com/office/drawing/2014/main" id="{6CC8A72D-231A-30C1-F607-94278E03F4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1">
            <a:extLst>
              <a:ext uri="{FF2B5EF4-FFF2-40B4-BE49-F238E27FC236}">
                <a16:creationId xmlns:a16="http://schemas.microsoft.com/office/drawing/2014/main" id="{E369AFB5-1C56-ED4D-C1A9-303FFEB55597}"/>
              </a:ext>
            </a:extLst>
          </p:cNvPr>
          <p:cNvSpPr>
            <a:spLocks noGrp="1"/>
          </p:cNvSpPr>
          <p:nvPr>
            <p:ph type="body" sz="quarter" idx="42"/>
          </p:nvPr>
        </p:nvSpPr>
        <p:spPr>
          <a:xfrm>
            <a:off x="311388" y="1026303"/>
            <a:ext cx="2431246" cy="1699191"/>
          </a:xfrm>
        </p:spPr>
        <p:txBody>
          <a:bodyPr/>
          <a:lstStyle/>
          <a:p>
            <a:r>
              <a:rPr lang="en-US" dirty="0"/>
              <a:t>Enable quick and efficient analysis of information from your organization's financial documents and other available resources such as financial news and regulatory financial reports websites.</a:t>
            </a:r>
          </a:p>
          <a:p>
            <a:endParaRPr lang="en-US" noProof="0"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Copilot Studio Financial Insights Agent</a:t>
            </a:r>
            <a:endPar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297" name="Text Placeholder 296">
            <a:extLst>
              <a:ext uri="{FF2B5EF4-FFF2-40B4-BE49-F238E27FC236}">
                <a16:creationId xmlns:a16="http://schemas.microsoft.com/office/drawing/2014/main" id="{D045B271-5D3C-A6EF-263E-BDC82D02AC85}"/>
              </a:ext>
            </a:extLst>
          </p:cNvPr>
          <p:cNvSpPr>
            <a:spLocks noGrp="1"/>
          </p:cNvSpPr>
          <p:nvPr>
            <p:ph type="body" sz="quarter" idx="43"/>
          </p:nvPr>
        </p:nvSpPr>
        <p:spPr>
          <a:xfrm>
            <a:off x="10430351" y="521099"/>
            <a:ext cx="1456966" cy="175614"/>
          </a:xfrm>
        </p:spPr>
        <p:txBody>
          <a:bodyPr/>
          <a:lstStyle/>
          <a:p>
            <a:r>
              <a:rPr lang="en-US" noProof="0"/>
              <a:t>Build</a:t>
            </a:r>
          </a:p>
        </p:txBody>
      </p:sp>
      <p:sp>
        <p:nvSpPr>
          <p:cNvPr id="298" name="Text Placeholder 297">
            <a:extLst>
              <a:ext uri="{FF2B5EF4-FFF2-40B4-BE49-F238E27FC236}">
                <a16:creationId xmlns:a16="http://schemas.microsoft.com/office/drawing/2014/main" id="{8411D774-8020-D5F7-107A-480F9CE5CF53}"/>
              </a:ext>
            </a:extLst>
          </p:cNvPr>
          <p:cNvSpPr>
            <a:spLocks noGrp="1"/>
          </p:cNvSpPr>
          <p:nvPr>
            <p:ph type="body" sz="quarter" idx="44"/>
          </p:nvPr>
        </p:nvSpPr>
        <p:spPr>
          <a:xfrm>
            <a:off x="7149557" y="521100"/>
            <a:ext cx="2969488" cy="169277"/>
          </a:xfrm>
        </p:spPr>
        <p:txBody>
          <a:bodyPr/>
          <a:lstStyle/>
          <a:p>
            <a:r>
              <a:rPr lang="en-US" noProof="0"/>
              <a:t>Copilot Studio and Azure AI Foundry</a:t>
            </a:r>
          </a:p>
        </p:txBody>
      </p:sp>
      <p:sp>
        <p:nvSpPr>
          <p:cNvPr id="23" name="Text Placeholder 22">
            <a:extLst>
              <a:ext uri="{FF2B5EF4-FFF2-40B4-BE49-F238E27FC236}">
                <a16:creationId xmlns:a16="http://schemas.microsoft.com/office/drawing/2014/main" id="{1E39558D-7A4B-5A0B-82E9-C2B58F2AEFD7}"/>
              </a:ext>
            </a:extLst>
          </p:cNvPr>
          <p:cNvSpPr>
            <a:spLocks noGrp="1"/>
          </p:cNvSpPr>
          <p:nvPr>
            <p:ph type="body" sz="quarter" idx="46"/>
          </p:nvPr>
        </p:nvSpPr>
        <p:spPr>
          <a:xfrm>
            <a:off x="3182889" y="2725494"/>
            <a:ext cx="2572262" cy="712876"/>
          </a:xfrm>
        </p:spPr>
        <p:txBody>
          <a:bodyPr/>
          <a:lstStyle/>
          <a:p>
            <a:r>
              <a:rPr lang="en-US" noProof="0"/>
              <a:t>Benefit: Access approved information sources to receive high-quality responses with citations to save time on market research.</a:t>
            </a:r>
          </a:p>
        </p:txBody>
      </p:sp>
      <p:sp>
        <p:nvSpPr>
          <p:cNvPr id="301" name="Text Placeholder 300">
            <a:extLst>
              <a:ext uri="{FF2B5EF4-FFF2-40B4-BE49-F238E27FC236}">
                <a16:creationId xmlns:a16="http://schemas.microsoft.com/office/drawing/2014/main" id="{41B165A6-447C-FE52-44C6-A13EFB4AECBF}"/>
              </a:ext>
            </a:extLst>
          </p:cNvPr>
          <p:cNvSpPr>
            <a:spLocks noGrp="1"/>
          </p:cNvSpPr>
          <p:nvPr>
            <p:ph type="body" sz="quarter" idx="47"/>
          </p:nvPr>
        </p:nvSpPr>
        <p:spPr>
          <a:xfrm>
            <a:off x="3182890" y="1112478"/>
            <a:ext cx="2572262" cy="153888"/>
          </a:xfrm>
        </p:spPr>
        <p:txBody>
          <a:bodyPr/>
          <a:lstStyle/>
          <a:p>
            <a:r>
              <a:rPr lang="en-US" noProof="0"/>
              <a:t>Analyze market overview</a:t>
            </a:r>
          </a:p>
        </p:txBody>
      </p:sp>
      <p:sp>
        <p:nvSpPr>
          <p:cNvPr id="302" name="Text Placeholder 301">
            <a:extLst>
              <a:ext uri="{FF2B5EF4-FFF2-40B4-BE49-F238E27FC236}">
                <a16:creationId xmlns:a16="http://schemas.microsoft.com/office/drawing/2014/main" id="{959171FB-9CDC-1C24-55C8-435AB86886D6}"/>
              </a:ext>
            </a:extLst>
          </p:cNvPr>
          <p:cNvSpPr>
            <a:spLocks noGrp="1"/>
          </p:cNvSpPr>
          <p:nvPr>
            <p:ph type="body" sz="quarter" idx="48"/>
          </p:nvPr>
        </p:nvSpPr>
        <p:spPr>
          <a:xfrm>
            <a:off x="3182890" y="1438715"/>
            <a:ext cx="2572262" cy="626701"/>
          </a:xfrm>
        </p:spPr>
        <p:txBody>
          <a:bodyPr/>
          <a:lstStyle/>
          <a:p>
            <a:r>
              <a:rPr lang="en-US" noProof="0" dirty="0"/>
              <a:t>Ask the agent to research market-wide trends and sector movements to identify potential investment intelligence.</a:t>
            </a:r>
          </a:p>
        </p:txBody>
      </p:sp>
      <p:sp>
        <p:nvSpPr>
          <p:cNvPr id="303" name="Text Placeholder 302">
            <a:extLst>
              <a:ext uri="{FF2B5EF4-FFF2-40B4-BE49-F238E27FC236}">
                <a16:creationId xmlns:a16="http://schemas.microsoft.com/office/drawing/2014/main" id="{9C92E4CD-A313-EB28-7B5D-100E60E01324}"/>
              </a:ext>
            </a:extLst>
          </p:cNvPr>
          <p:cNvSpPr>
            <a:spLocks noGrp="1"/>
          </p:cNvSpPr>
          <p:nvPr>
            <p:ph type="body" sz="quarter" idx="49"/>
          </p:nvPr>
        </p:nvSpPr>
        <p:spPr>
          <a:xfrm>
            <a:off x="6066682" y="1112478"/>
            <a:ext cx="2572262" cy="153888"/>
          </a:xfrm>
        </p:spPr>
        <p:txBody>
          <a:bodyPr/>
          <a:lstStyle/>
          <a:p>
            <a:r>
              <a:rPr lang="en-US" noProof="0"/>
              <a:t>Analyze recent corporate events</a:t>
            </a:r>
          </a:p>
        </p:txBody>
      </p:sp>
      <p:sp>
        <p:nvSpPr>
          <p:cNvPr id="304" name="Text Placeholder 303">
            <a:extLst>
              <a:ext uri="{FF2B5EF4-FFF2-40B4-BE49-F238E27FC236}">
                <a16:creationId xmlns:a16="http://schemas.microsoft.com/office/drawing/2014/main" id="{36A93051-7361-F42B-3AF2-07137B61AD7B}"/>
              </a:ext>
            </a:extLst>
          </p:cNvPr>
          <p:cNvSpPr>
            <a:spLocks noGrp="1"/>
          </p:cNvSpPr>
          <p:nvPr>
            <p:ph type="body" sz="quarter" idx="50"/>
          </p:nvPr>
        </p:nvSpPr>
        <p:spPr>
          <a:xfrm>
            <a:off x="6066682" y="1438715"/>
            <a:ext cx="2572262" cy="626701"/>
          </a:xfrm>
        </p:spPr>
        <p:txBody>
          <a:bodyPr/>
          <a:lstStyle/>
          <a:p>
            <a:r>
              <a:rPr lang="en-US" noProof="0"/>
              <a:t>After narrowing down to a specific sector, have the agent search through news sites and SEC filings for recent disclosures about mergers, restructuring, or management changes.</a:t>
            </a:r>
          </a:p>
        </p:txBody>
      </p:sp>
      <p:sp>
        <p:nvSpPr>
          <p:cNvPr id="308" name="Text Placeholder 307">
            <a:extLst>
              <a:ext uri="{FF2B5EF4-FFF2-40B4-BE49-F238E27FC236}">
                <a16:creationId xmlns:a16="http://schemas.microsoft.com/office/drawing/2014/main" id="{BD7919EF-200E-B6DE-A389-26DA4E061FED}"/>
              </a:ext>
            </a:extLst>
          </p:cNvPr>
          <p:cNvSpPr>
            <a:spLocks noGrp="1"/>
          </p:cNvSpPr>
          <p:nvPr>
            <p:ph type="body" sz="quarter" idx="67"/>
          </p:nvPr>
        </p:nvSpPr>
        <p:spPr>
          <a:xfrm>
            <a:off x="8950475" y="2725494"/>
            <a:ext cx="2572262" cy="712876"/>
          </a:xfrm>
        </p:spPr>
        <p:txBody>
          <a:bodyPr/>
          <a:lstStyle/>
          <a:p>
            <a:r>
              <a:rPr lang="en-US" noProof="0"/>
              <a:t>Benefit: Simplify the process of reviewing </a:t>
            </a:r>
            <a:br>
              <a:rPr lang="en-US" noProof="0"/>
            </a:br>
            <a:r>
              <a:rPr lang="en-US" noProof="0"/>
              <a:t>SEC filings.</a:t>
            </a:r>
          </a:p>
        </p:txBody>
      </p:sp>
      <p:sp>
        <p:nvSpPr>
          <p:cNvPr id="306" name="Text Placeholder 305">
            <a:extLst>
              <a:ext uri="{FF2B5EF4-FFF2-40B4-BE49-F238E27FC236}">
                <a16:creationId xmlns:a16="http://schemas.microsoft.com/office/drawing/2014/main" id="{707FA9F0-1502-76E5-01C0-E8136A86024E}"/>
              </a:ext>
            </a:extLst>
          </p:cNvPr>
          <p:cNvSpPr>
            <a:spLocks noGrp="1"/>
          </p:cNvSpPr>
          <p:nvPr>
            <p:ph type="body" sz="quarter" idx="52"/>
          </p:nvPr>
        </p:nvSpPr>
        <p:spPr>
          <a:xfrm>
            <a:off x="8950475" y="1112478"/>
            <a:ext cx="2572262" cy="153888"/>
          </a:xfrm>
        </p:spPr>
        <p:txBody>
          <a:bodyPr/>
          <a:lstStyle/>
          <a:p>
            <a:r>
              <a:rPr lang="en-US" noProof="0"/>
              <a:t>Perform a risk assessment</a:t>
            </a:r>
          </a:p>
        </p:txBody>
      </p:sp>
      <p:sp>
        <p:nvSpPr>
          <p:cNvPr id="307" name="Text Placeholder 306">
            <a:extLst>
              <a:ext uri="{FF2B5EF4-FFF2-40B4-BE49-F238E27FC236}">
                <a16:creationId xmlns:a16="http://schemas.microsoft.com/office/drawing/2014/main" id="{E421C289-7588-9E9F-F9A8-BD3ECF0DC046}"/>
              </a:ext>
            </a:extLst>
          </p:cNvPr>
          <p:cNvSpPr>
            <a:spLocks noGrp="1"/>
          </p:cNvSpPr>
          <p:nvPr>
            <p:ph type="body" sz="quarter" idx="53"/>
          </p:nvPr>
        </p:nvSpPr>
        <p:spPr>
          <a:xfrm>
            <a:off x="8950475" y="1438715"/>
            <a:ext cx="2572262" cy="626701"/>
          </a:xfrm>
        </p:spPr>
        <p:txBody>
          <a:bodyPr/>
          <a:lstStyle/>
          <a:p>
            <a:r>
              <a:rPr lang="en-US" noProof="0"/>
              <a:t>Use the agent to find and analyze SEC filings from specific companies to learn more about litigation, debt covenants, and market risks.</a:t>
            </a:r>
          </a:p>
        </p:txBody>
      </p:sp>
      <p:sp>
        <p:nvSpPr>
          <p:cNvPr id="305" name="Text Placeholder 304">
            <a:extLst>
              <a:ext uri="{FF2B5EF4-FFF2-40B4-BE49-F238E27FC236}">
                <a16:creationId xmlns:a16="http://schemas.microsoft.com/office/drawing/2014/main" id="{18EC5F76-D194-681A-9484-275149BBF3D4}"/>
              </a:ext>
            </a:extLst>
          </p:cNvPr>
          <p:cNvSpPr>
            <a:spLocks noGrp="1"/>
          </p:cNvSpPr>
          <p:nvPr>
            <p:ph type="body" sz="quarter" idx="66"/>
          </p:nvPr>
        </p:nvSpPr>
        <p:spPr>
          <a:xfrm>
            <a:off x="6066682" y="2725494"/>
            <a:ext cx="2572262" cy="712876"/>
          </a:xfrm>
        </p:spPr>
        <p:txBody>
          <a:bodyPr/>
          <a:lstStyle/>
          <a:p>
            <a:r>
              <a:rPr lang="en-US" noProof="0"/>
              <a:t>Benefit: Identify opportunities for market inefficiencies based on recent events.</a:t>
            </a:r>
          </a:p>
        </p:txBody>
      </p:sp>
      <p:sp>
        <p:nvSpPr>
          <p:cNvPr id="309" name="Text Placeholder 308">
            <a:extLst>
              <a:ext uri="{FF2B5EF4-FFF2-40B4-BE49-F238E27FC236}">
                <a16:creationId xmlns:a16="http://schemas.microsoft.com/office/drawing/2014/main" id="{7F87A9DA-20FB-6273-CCD1-B2E575866253}"/>
              </a:ext>
            </a:extLst>
          </p:cNvPr>
          <p:cNvSpPr>
            <a:spLocks noGrp="1"/>
          </p:cNvSpPr>
          <p:nvPr>
            <p:ph type="body" sz="quarter" idx="58"/>
          </p:nvPr>
        </p:nvSpPr>
        <p:spPr>
          <a:xfrm>
            <a:off x="4036409" y="3725103"/>
            <a:ext cx="3161734" cy="153888"/>
          </a:xfrm>
        </p:spPr>
        <p:txBody>
          <a:bodyPr/>
          <a:lstStyle/>
          <a:p>
            <a:r>
              <a:rPr lang="en-US" noProof="0"/>
              <a:t>Company valuation</a:t>
            </a:r>
          </a:p>
        </p:txBody>
      </p:sp>
      <p:sp>
        <p:nvSpPr>
          <p:cNvPr id="310" name="Text Placeholder 309">
            <a:extLst>
              <a:ext uri="{FF2B5EF4-FFF2-40B4-BE49-F238E27FC236}">
                <a16:creationId xmlns:a16="http://schemas.microsoft.com/office/drawing/2014/main" id="{73E254D9-7502-03DC-986B-4639872852C7}"/>
              </a:ext>
            </a:extLst>
          </p:cNvPr>
          <p:cNvSpPr>
            <a:spLocks noGrp="1"/>
          </p:cNvSpPr>
          <p:nvPr>
            <p:ph type="body" sz="quarter" idx="59"/>
          </p:nvPr>
        </p:nvSpPr>
        <p:spPr>
          <a:xfrm>
            <a:off x="4036409" y="4050957"/>
            <a:ext cx="3161734" cy="626701"/>
          </a:xfrm>
        </p:spPr>
        <p:txBody>
          <a:bodyPr/>
          <a:lstStyle/>
          <a:p>
            <a:r>
              <a:rPr lang="en-US" noProof="0" dirty="0"/>
              <a:t>Understand current valuations based on comparable /discounted cash flows by asking the agent to review internal proprietary analyst reports.</a:t>
            </a:r>
          </a:p>
        </p:txBody>
      </p:sp>
      <p:sp>
        <p:nvSpPr>
          <p:cNvPr id="314" name="Text Placeholder 313">
            <a:extLst>
              <a:ext uri="{FF2B5EF4-FFF2-40B4-BE49-F238E27FC236}">
                <a16:creationId xmlns:a16="http://schemas.microsoft.com/office/drawing/2014/main" id="{9A5082F6-FEC3-C9B3-0A05-BF7A88CC2D9D}"/>
              </a:ext>
            </a:extLst>
          </p:cNvPr>
          <p:cNvSpPr>
            <a:spLocks noGrp="1"/>
          </p:cNvSpPr>
          <p:nvPr>
            <p:ph type="body" sz="quarter" idx="69"/>
          </p:nvPr>
        </p:nvSpPr>
        <p:spPr>
          <a:xfrm>
            <a:off x="7507483" y="5338502"/>
            <a:ext cx="3161734" cy="712876"/>
          </a:xfrm>
        </p:spPr>
        <p:txBody>
          <a:bodyPr/>
          <a:lstStyle/>
          <a:p>
            <a:r>
              <a:rPr lang="en-US" noProof="0"/>
              <a:t>Benefit: Synthesize information from multiple sources with in-depth analysis and links for further review.</a:t>
            </a:r>
          </a:p>
        </p:txBody>
      </p:sp>
      <p:sp>
        <p:nvSpPr>
          <p:cNvPr id="312" name="Text Placeholder 311">
            <a:extLst>
              <a:ext uri="{FF2B5EF4-FFF2-40B4-BE49-F238E27FC236}">
                <a16:creationId xmlns:a16="http://schemas.microsoft.com/office/drawing/2014/main" id="{117A8963-2900-BD32-8E6B-7F9872577275}"/>
              </a:ext>
            </a:extLst>
          </p:cNvPr>
          <p:cNvSpPr>
            <a:spLocks noGrp="1"/>
          </p:cNvSpPr>
          <p:nvPr>
            <p:ph type="body" sz="quarter" idx="61"/>
          </p:nvPr>
        </p:nvSpPr>
        <p:spPr>
          <a:xfrm>
            <a:off x="7507483" y="3725103"/>
            <a:ext cx="3161734" cy="153888"/>
          </a:xfrm>
        </p:spPr>
        <p:txBody>
          <a:bodyPr/>
          <a:lstStyle/>
          <a:p>
            <a:r>
              <a:rPr lang="en-US" noProof="0"/>
              <a:t>Assess financial health</a:t>
            </a:r>
          </a:p>
        </p:txBody>
      </p:sp>
      <p:sp>
        <p:nvSpPr>
          <p:cNvPr id="313" name="Text Placeholder 312">
            <a:extLst>
              <a:ext uri="{FF2B5EF4-FFF2-40B4-BE49-F238E27FC236}">
                <a16:creationId xmlns:a16="http://schemas.microsoft.com/office/drawing/2014/main" id="{4960B712-598C-A87E-C86D-15F37D26B7AB}"/>
              </a:ext>
            </a:extLst>
          </p:cNvPr>
          <p:cNvSpPr>
            <a:spLocks noGrp="1"/>
          </p:cNvSpPr>
          <p:nvPr>
            <p:ph type="body" sz="quarter" idx="62"/>
          </p:nvPr>
        </p:nvSpPr>
        <p:spPr>
          <a:xfrm>
            <a:off x="7507483" y="4050957"/>
            <a:ext cx="3161734" cy="626701"/>
          </a:xfrm>
        </p:spPr>
        <p:txBody>
          <a:bodyPr/>
          <a:lstStyle/>
          <a:p>
            <a:r>
              <a:rPr lang="en-US" noProof="0" dirty="0"/>
              <a:t>Query SEC filings and internal proprietary reports to uncover potential financial issues and understand analyst forecasts.</a:t>
            </a:r>
          </a:p>
        </p:txBody>
      </p:sp>
      <p:sp>
        <p:nvSpPr>
          <p:cNvPr id="311" name="Text Placeholder 310">
            <a:extLst>
              <a:ext uri="{FF2B5EF4-FFF2-40B4-BE49-F238E27FC236}">
                <a16:creationId xmlns:a16="http://schemas.microsoft.com/office/drawing/2014/main" id="{64E509F1-087A-4083-4F79-84AB3E9E8179}"/>
              </a:ext>
            </a:extLst>
          </p:cNvPr>
          <p:cNvSpPr>
            <a:spLocks noGrp="1"/>
          </p:cNvSpPr>
          <p:nvPr>
            <p:ph type="body" sz="quarter" idx="68"/>
          </p:nvPr>
        </p:nvSpPr>
        <p:spPr>
          <a:xfrm>
            <a:off x="4036409" y="5338502"/>
            <a:ext cx="3161734" cy="712876"/>
          </a:xfrm>
        </p:spPr>
        <p:txBody>
          <a:bodyPr/>
          <a:lstStyle/>
          <a:p>
            <a:r>
              <a:rPr lang="en-US" noProof="0"/>
              <a:t>Benefit: Quickly get insights with high-quality responses and enhanced capabilities for interpreting charts and tables for valuation insights.</a:t>
            </a:r>
          </a:p>
        </p:txBody>
      </p:sp>
      <p:sp>
        <p:nvSpPr>
          <p:cNvPr id="315" name="Text Placeholder 314">
            <a:extLst>
              <a:ext uri="{FF2B5EF4-FFF2-40B4-BE49-F238E27FC236}">
                <a16:creationId xmlns:a16="http://schemas.microsoft.com/office/drawing/2014/main" id="{CDDEB3D3-4FBE-53F0-60CA-F8B56E500A81}"/>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316" name="Text Placeholder 315">
            <a:extLst>
              <a:ext uri="{FF2B5EF4-FFF2-40B4-BE49-F238E27FC236}">
                <a16:creationId xmlns:a16="http://schemas.microsoft.com/office/drawing/2014/main" id="{1D3A1719-D36A-EB7B-B6B9-F613EC4CB0B6}"/>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299" name="Text Placeholder 298">
            <a:extLst>
              <a:ext uri="{FF2B5EF4-FFF2-40B4-BE49-F238E27FC236}">
                <a16:creationId xmlns:a16="http://schemas.microsoft.com/office/drawing/2014/main" id="{E773C02E-1047-7AF2-7037-F23F701172E6}"/>
              </a:ext>
            </a:extLst>
          </p:cNvPr>
          <p:cNvSpPr>
            <a:spLocks noGrp="1"/>
          </p:cNvSpPr>
          <p:nvPr>
            <p:ph type="body" sz="quarter" idx="33"/>
          </p:nvPr>
        </p:nvSpPr>
        <p:spPr>
          <a:xfrm>
            <a:off x="304796" y="413987"/>
            <a:ext cx="1941119" cy="307777"/>
          </a:xfrm>
        </p:spPr>
        <p:txBody>
          <a:bodyPr/>
          <a:lstStyle/>
          <a:p>
            <a:r>
              <a:rPr lang="en-US" noProof="0"/>
              <a:t>Capital Markets </a:t>
            </a:r>
          </a:p>
        </p:txBody>
      </p:sp>
      <p:sp>
        <p:nvSpPr>
          <p:cNvPr id="295" name="Title 294">
            <a:extLst>
              <a:ext uri="{FF2B5EF4-FFF2-40B4-BE49-F238E27FC236}">
                <a16:creationId xmlns:a16="http://schemas.microsoft.com/office/drawing/2014/main" id="{C8FC0059-F235-1F9F-2268-E76290B6F2C2}"/>
              </a:ext>
            </a:extLst>
          </p:cNvPr>
          <p:cNvSpPr>
            <a:spLocks noGrp="1"/>
          </p:cNvSpPr>
          <p:nvPr>
            <p:ph type="title"/>
          </p:nvPr>
        </p:nvSpPr>
        <p:spPr>
          <a:xfrm>
            <a:off x="2492556" y="429376"/>
            <a:ext cx="4144817" cy="276999"/>
          </a:xfrm>
        </p:spPr>
        <p:txBody>
          <a:bodyPr vert="horz"/>
          <a:lstStyle/>
          <a:p>
            <a:r>
              <a:rPr lang="en-US" noProof="0"/>
              <a:t>Conduct company research</a:t>
            </a:r>
          </a:p>
        </p:txBody>
      </p:sp>
      <p:grpSp>
        <p:nvGrpSpPr>
          <p:cNvPr id="320" name="Group 319">
            <a:extLst>
              <a:ext uri="{FF2B5EF4-FFF2-40B4-BE49-F238E27FC236}">
                <a16:creationId xmlns:a16="http://schemas.microsoft.com/office/drawing/2014/main" id="{47BF677D-22FB-1F0E-F8DA-DF209D212ED8}"/>
              </a:ext>
            </a:extLst>
          </p:cNvPr>
          <p:cNvGrpSpPr/>
          <p:nvPr/>
        </p:nvGrpSpPr>
        <p:grpSpPr>
          <a:xfrm>
            <a:off x="320719" y="3778836"/>
            <a:ext cx="1771607" cy="504622"/>
            <a:chOff x="320719" y="4228589"/>
            <a:chExt cx="1771607" cy="504622"/>
          </a:xfrm>
        </p:grpSpPr>
        <p:grpSp>
          <p:nvGrpSpPr>
            <p:cNvPr id="321" name="Group 320">
              <a:extLst>
                <a:ext uri="{FF2B5EF4-FFF2-40B4-BE49-F238E27FC236}">
                  <a16:creationId xmlns:a16="http://schemas.microsoft.com/office/drawing/2014/main" id="{CDEFF683-D0E0-7A51-3605-0971A02B8D8C}"/>
                </a:ext>
              </a:extLst>
            </p:cNvPr>
            <p:cNvGrpSpPr/>
            <p:nvPr/>
          </p:nvGrpSpPr>
          <p:grpSpPr>
            <a:xfrm>
              <a:off x="320719" y="4228589"/>
              <a:ext cx="1771605" cy="216000"/>
              <a:chOff x="320719" y="4224848"/>
              <a:chExt cx="1771605" cy="219456"/>
            </a:xfrm>
          </p:grpSpPr>
          <p:sp>
            <p:nvSpPr>
              <p:cNvPr id="325" name="Rectangle: Rounded Corners 6">
                <a:extLst>
                  <a:ext uri="{FF2B5EF4-FFF2-40B4-BE49-F238E27FC236}">
                    <a16:creationId xmlns:a16="http://schemas.microsoft.com/office/drawing/2014/main" id="{0DFD7713-C0DA-9681-B06F-EE1EF2A2F206}"/>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326" name="Graphic 325">
                <a:extLst>
                  <a:ext uri="{FF2B5EF4-FFF2-40B4-BE49-F238E27FC236}">
                    <a16:creationId xmlns:a16="http://schemas.microsoft.com/office/drawing/2014/main" id="{CFB7AC25-C70A-02DD-D3F8-9C43D65CF1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322" name="Group 321">
              <a:extLst>
                <a:ext uri="{FF2B5EF4-FFF2-40B4-BE49-F238E27FC236}">
                  <a16:creationId xmlns:a16="http://schemas.microsoft.com/office/drawing/2014/main" id="{C4E7EF86-4F3C-B3C8-7268-813EF8FFDC60}"/>
                </a:ext>
              </a:extLst>
            </p:cNvPr>
            <p:cNvGrpSpPr/>
            <p:nvPr/>
          </p:nvGrpSpPr>
          <p:grpSpPr>
            <a:xfrm>
              <a:off x="320721" y="4517211"/>
              <a:ext cx="1771605" cy="216000"/>
              <a:chOff x="320721" y="4517211"/>
              <a:chExt cx="1771605" cy="216000"/>
            </a:xfrm>
          </p:grpSpPr>
          <p:sp>
            <p:nvSpPr>
              <p:cNvPr id="323" name="Rectangle: Rounded Corners 6">
                <a:extLst>
                  <a:ext uri="{FF2B5EF4-FFF2-40B4-BE49-F238E27FC236}">
                    <a16:creationId xmlns:a16="http://schemas.microsoft.com/office/drawing/2014/main" id="{6B186D72-6B02-E9AB-73F8-04FD8DA4E969}"/>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324" name="Graphic 323">
                <a:extLst>
                  <a:ext uri="{FF2B5EF4-FFF2-40B4-BE49-F238E27FC236}">
                    <a16:creationId xmlns:a16="http://schemas.microsoft.com/office/drawing/2014/main" id="{C9A18FCB-D692-CBA9-8B59-51472828BB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grpSp>
        <p:nvGrpSpPr>
          <p:cNvPr id="327" name="Group 326">
            <a:extLst>
              <a:ext uri="{FF2B5EF4-FFF2-40B4-BE49-F238E27FC236}">
                <a16:creationId xmlns:a16="http://schemas.microsoft.com/office/drawing/2014/main" id="{BC17702B-977D-5C5D-5BEE-CC8BA4FFD825}"/>
              </a:ext>
            </a:extLst>
          </p:cNvPr>
          <p:cNvGrpSpPr/>
          <p:nvPr/>
        </p:nvGrpSpPr>
        <p:grpSpPr>
          <a:xfrm>
            <a:off x="320719" y="5020658"/>
            <a:ext cx="1771607" cy="504622"/>
            <a:chOff x="320719" y="5293823"/>
            <a:chExt cx="1771607" cy="504622"/>
          </a:xfrm>
        </p:grpSpPr>
        <p:grpSp>
          <p:nvGrpSpPr>
            <p:cNvPr id="328" name="Group 327">
              <a:extLst>
                <a:ext uri="{FF2B5EF4-FFF2-40B4-BE49-F238E27FC236}">
                  <a16:creationId xmlns:a16="http://schemas.microsoft.com/office/drawing/2014/main" id="{803AC910-A5FF-902F-8BC6-5729F4C81752}"/>
                </a:ext>
              </a:extLst>
            </p:cNvPr>
            <p:cNvGrpSpPr/>
            <p:nvPr/>
          </p:nvGrpSpPr>
          <p:grpSpPr>
            <a:xfrm>
              <a:off x="320719" y="5293823"/>
              <a:ext cx="1771605" cy="216000"/>
              <a:chOff x="320719" y="5270676"/>
              <a:chExt cx="1771605" cy="216000"/>
            </a:xfrm>
          </p:grpSpPr>
          <p:sp>
            <p:nvSpPr>
              <p:cNvPr id="332" name="Rectangle: Rounded Corners 6">
                <a:extLst>
                  <a:ext uri="{FF2B5EF4-FFF2-40B4-BE49-F238E27FC236}">
                    <a16:creationId xmlns:a16="http://schemas.microsoft.com/office/drawing/2014/main" id="{9DBCC382-69D5-F526-0DF0-11324C3CACFF}"/>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333" name="Graphic 332">
                <a:extLst>
                  <a:ext uri="{FF2B5EF4-FFF2-40B4-BE49-F238E27FC236}">
                    <a16:creationId xmlns:a16="http://schemas.microsoft.com/office/drawing/2014/main" id="{A6B7A962-10E7-1D8E-4F9D-9B878D7E38E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329" name="Group 328">
              <a:extLst>
                <a:ext uri="{FF2B5EF4-FFF2-40B4-BE49-F238E27FC236}">
                  <a16:creationId xmlns:a16="http://schemas.microsoft.com/office/drawing/2014/main" id="{7AD62FA0-1079-9AA6-7E60-E72B20FF7A63}"/>
                </a:ext>
              </a:extLst>
            </p:cNvPr>
            <p:cNvGrpSpPr/>
            <p:nvPr/>
          </p:nvGrpSpPr>
          <p:grpSpPr>
            <a:xfrm>
              <a:off x="320721" y="5582445"/>
              <a:ext cx="1771605" cy="216000"/>
              <a:chOff x="320721" y="5582445"/>
              <a:chExt cx="1771605" cy="216000"/>
            </a:xfrm>
          </p:grpSpPr>
          <p:sp>
            <p:nvSpPr>
              <p:cNvPr id="330" name="Rectangle: Rounded Corners 329">
                <a:extLst>
                  <a:ext uri="{FF2B5EF4-FFF2-40B4-BE49-F238E27FC236}">
                    <a16:creationId xmlns:a16="http://schemas.microsoft.com/office/drawing/2014/main" id="{B59B26A4-FF62-E568-D170-5914448EFAB2}"/>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331" name="Graphic 330">
                <a:extLst>
                  <a:ext uri="{FF2B5EF4-FFF2-40B4-BE49-F238E27FC236}">
                    <a16:creationId xmlns:a16="http://schemas.microsoft.com/office/drawing/2014/main" id="{775BB75A-40C8-2E20-4BF9-1AC2820772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grpSp>
      <p:sp>
        <p:nvSpPr>
          <p:cNvPr id="2" name="Graphic 2">
            <a:hlinkClick r:id="rId10"/>
            <a:extLst>
              <a:ext uri="{FF2B5EF4-FFF2-40B4-BE49-F238E27FC236}">
                <a16:creationId xmlns:a16="http://schemas.microsoft.com/office/drawing/2014/main" id="{1C4832A6-E529-EC2D-099B-0044810AA2A7}"/>
              </a:ext>
            </a:extLst>
          </p:cNvPr>
          <p:cNvSpPr>
            <a:spLocks/>
          </p:cNvSpPr>
          <p:nvPr/>
        </p:nvSpPr>
        <p:spPr>
          <a:xfrm>
            <a:off x="6304100" y="425284"/>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27" name="Picture 26">
            <a:hlinkClick r:id="rId11"/>
            <a:extLst>
              <a:ext uri="{FF2B5EF4-FFF2-40B4-BE49-F238E27FC236}">
                <a16:creationId xmlns:a16="http://schemas.microsoft.com/office/drawing/2014/main" id="{23D6F92A-586B-757E-6947-43227F811F11}"/>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4037013" y="4853435"/>
            <a:ext cx="224338" cy="215956"/>
          </a:xfrm>
          <a:prstGeom prst="rect">
            <a:avLst/>
          </a:prstGeom>
          <a:ln w="6657" cap="flat">
            <a:noFill/>
            <a:prstDash val="solid"/>
            <a:miter/>
          </a:ln>
          <a:effectLst/>
        </p:spPr>
      </p:pic>
      <p:sp>
        <p:nvSpPr>
          <p:cNvPr id="341" name="TextBox 340">
            <a:extLst>
              <a:ext uri="{FF2B5EF4-FFF2-40B4-BE49-F238E27FC236}">
                <a16:creationId xmlns:a16="http://schemas.microsoft.com/office/drawing/2014/main" id="{11923EEB-59BF-8CDE-630F-FA671B31F58A}"/>
              </a:ext>
              <a:ext uri="{C183D7F6-B498-43B3-948B-1728B52AA6E4}">
                <adec:decorative xmlns:adec="http://schemas.microsoft.com/office/drawing/2017/decorative" val="0"/>
              </a:ext>
            </a:extLst>
          </p:cNvPr>
          <p:cNvSpPr txBox="1"/>
          <p:nvPr/>
        </p:nvSpPr>
        <p:spPr>
          <a:xfrm>
            <a:off x="9327307" y="2114963"/>
            <a:ext cx="2011680"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Financial document analysis skill</a:t>
            </a:r>
          </a:p>
        </p:txBody>
      </p:sp>
      <p:sp>
        <p:nvSpPr>
          <p:cNvPr id="338" name="TextBox 337">
            <a:extLst>
              <a:ext uri="{FF2B5EF4-FFF2-40B4-BE49-F238E27FC236}">
                <a16:creationId xmlns:a16="http://schemas.microsoft.com/office/drawing/2014/main" id="{F0999ACB-2A06-1623-90ED-F1477414EF28}"/>
              </a:ext>
              <a:ext uri="{C183D7F6-B498-43B3-948B-1728B52AA6E4}">
                <adec:decorative xmlns:adec="http://schemas.microsoft.com/office/drawing/2017/decorative" val="0"/>
              </a:ext>
            </a:extLst>
          </p:cNvPr>
          <p:cNvSpPr txBox="1"/>
          <p:nvPr/>
        </p:nvSpPr>
        <p:spPr>
          <a:xfrm>
            <a:off x="6447645" y="2114963"/>
            <a:ext cx="2103120" cy="40011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financial news sites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p:txBody>
      </p:sp>
      <p:pic>
        <p:nvPicPr>
          <p:cNvPr id="31" name="Picture 30">
            <a:extLst>
              <a:ext uri="{FF2B5EF4-FFF2-40B4-BE49-F238E27FC236}">
                <a16:creationId xmlns:a16="http://schemas.microsoft.com/office/drawing/2014/main" id="{18114231-CB37-8B24-15AC-C18A90120E0B}"/>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8950325" y="2207040"/>
            <a:ext cx="224338" cy="215956"/>
          </a:xfrm>
          <a:prstGeom prst="rect">
            <a:avLst/>
          </a:prstGeom>
          <a:ln w="6657" cap="flat">
            <a:noFill/>
            <a:prstDash val="solid"/>
            <a:miter/>
          </a:ln>
          <a:effectLst/>
        </p:spPr>
      </p:pic>
      <p:pic>
        <p:nvPicPr>
          <p:cNvPr id="32" name="Picture 31">
            <a:extLst>
              <a:ext uri="{FF2B5EF4-FFF2-40B4-BE49-F238E27FC236}">
                <a16:creationId xmlns:a16="http://schemas.microsoft.com/office/drawing/2014/main" id="{81E84BF1-F65B-552B-90E0-7937CE8AFC1E}"/>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6067425" y="2207040"/>
            <a:ext cx="224338" cy="215956"/>
          </a:xfrm>
          <a:prstGeom prst="rect">
            <a:avLst/>
          </a:prstGeom>
          <a:ln w="6657" cap="flat">
            <a:noFill/>
            <a:prstDash val="solid"/>
            <a:miter/>
          </a:ln>
          <a:effectLst/>
        </p:spPr>
      </p:pic>
      <p:pic>
        <p:nvPicPr>
          <p:cNvPr id="33" name="Picture 32">
            <a:extLst>
              <a:ext uri="{FF2B5EF4-FFF2-40B4-BE49-F238E27FC236}">
                <a16:creationId xmlns:a16="http://schemas.microsoft.com/office/drawing/2014/main" id="{15DEF18A-E9A3-9ADF-95D0-75115ABB12E6}"/>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3182938" y="2207040"/>
            <a:ext cx="224338" cy="215956"/>
          </a:xfrm>
          <a:prstGeom prst="rect">
            <a:avLst/>
          </a:prstGeom>
          <a:ln w="6657" cap="flat">
            <a:noFill/>
            <a:prstDash val="solid"/>
            <a:miter/>
          </a:ln>
          <a:effectLst/>
        </p:spPr>
      </p:pic>
      <p:pic>
        <p:nvPicPr>
          <p:cNvPr id="34" name="Picture 33">
            <a:extLst>
              <a:ext uri="{FF2B5EF4-FFF2-40B4-BE49-F238E27FC236}">
                <a16:creationId xmlns:a16="http://schemas.microsoft.com/office/drawing/2014/main" id="{5CAB67FB-5897-C415-5612-46535C52963B}"/>
              </a:ext>
              <a:ext uri="{C183D7F6-B498-43B3-948B-1728B52AA6E4}">
                <adec:decorative xmlns:adec="http://schemas.microsoft.com/office/drawing/2017/decorative" val="0"/>
              </a:ext>
            </a:extLst>
          </p:cNvPr>
          <p:cNvPicPr>
            <a:picLocks noChangeAspect="1"/>
          </p:cNvPicPr>
          <p:nvPr/>
        </p:nvPicPr>
        <p:blipFill rotWithShape="1">
          <a:blip r:embed="rId12"/>
          <a:srcRect b="3736"/>
          <a:stretch/>
        </p:blipFill>
        <p:spPr>
          <a:xfrm>
            <a:off x="7507288" y="4840226"/>
            <a:ext cx="224338" cy="215956"/>
          </a:xfrm>
          <a:prstGeom prst="rect">
            <a:avLst/>
          </a:prstGeom>
          <a:ln w="6657" cap="flat">
            <a:noFill/>
            <a:prstDash val="solid"/>
            <a:miter/>
          </a:ln>
          <a:effectLst/>
        </p:spPr>
      </p:pic>
      <p:sp>
        <p:nvSpPr>
          <p:cNvPr id="353" name="TextBox 352">
            <a:extLst>
              <a:ext uri="{FF2B5EF4-FFF2-40B4-BE49-F238E27FC236}">
                <a16:creationId xmlns:a16="http://schemas.microsoft.com/office/drawing/2014/main" id="{A70C4F12-E6E7-BFF8-6159-717FC9E2B321}"/>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analyst reports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Financial document analysis skill</a:t>
            </a:r>
          </a:p>
        </p:txBody>
      </p:sp>
      <p:sp>
        <p:nvSpPr>
          <p:cNvPr id="347" name="TextBox 346">
            <a:extLst>
              <a:ext uri="{FF2B5EF4-FFF2-40B4-BE49-F238E27FC236}">
                <a16:creationId xmlns:a16="http://schemas.microsoft.com/office/drawing/2014/main" id="{58DDFB40-0FE9-A201-B0DA-F6A557D04496}"/>
              </a:ext>
              <a:ext uri="{C183D7F6-B498-43B3-948B-1728B52AA6E4}">
                <adec:decorative xmlns:adec="http://schemas.microsoft.com/office/drawing/2017/decorative" val="0"/>
              </a:ext>
            </a:extLst>
          </p:cNvPr>
          <p:cNvSpPr txBox="1"/>
          <p:nvPr/>
        </p:nvSpPr>
        <p:spPr>
          <a:xfrm>
            <a:off x="7866235" y="4686594"/>
            <a:ext cx="1886867" cy="523220"/>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analyst reports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to SEC website</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Financial document analysis skill</a:t>
            </a:r>
          </a:p>
        </p:txBody>
      </p:sp>
    </p:spTree>
    <p:extLst>
      <p:ext uri="{BB962C8B-B14F-4D97-AF65-F5344CB8AC3E}">
        <p14:creationId xmlns:p14="http://schemas.microsoft.com/office/powerpoint/2010/main" val="25308047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a:rPr>
              <a:t>with Microsoft 365 Copilot</a:t>
            </a:r>
            <a:br>
              <a:rPr kumimoji="0" lang="en-US" sz="2400" b="0" i="0" u="none" strike="noStrike" kern="1200" cap="none" spc="-50" normalizeH="0" baseline="0" noProof="0" dirty="0">
                <a:ln w="3175">
                  <a:noFill/>
                </a:ln>
                <a:solidFill>
                  <a:srgbClr val="000000"/>
                </a:solidFill>
                <a:effectLst/>
                <a:uLnTx/>
                <a:uFillTx/>
                <a:latin typeface="Segoe UI Semilight"/>
                <a:ea typeface="+mn-ea"/>
                <a:cs typeface="Segoe UI" pitchFamily="34" charset="0"/>
              </a:rPr>
            </a:br>
            <a:r>
              <a:rPr kumimoji="0" lang="en-US" sz="1600" b="0" i="0" u="none" strike="noStrike" kern="1200" cap="none" spc="-50" normalizeH="0" baseline="0" noProof="0" dirty="0">
                <a:ln w="3175">
                  <a:noFill/>
                </a:ln>
                <a:solidFill>
                  <a:srgbClr val="000000"/>
                </a:solidFill>
                <a:effectLst/>
                <a:uLnTx/>
                <a:uFillTx/>
                <a:latin typeface="Segoe UI Semilight"/>
                <a:ea typeface="+mn-ea"/>
                <a:cs typeface="Segoe UI"/>
              </a:rPr>
              <a:t>Foundational skills for new users</a:t>
            </a:r>
            <a:endParaRPr kumimoji="0" lang="en-US" sz="3600" b="0" i="0" u="none" strike="noStrike" kern="1200" cap="none" spc="-50" normalizeH="0" baseline="0" noProof="0" dirty="0">
              <a:ln w="3175">
                <a:noFill/>
              </a:ln>
              <a:solidFill>
                <a:srgbClr val="000000"/>
              </a:solidFill>
              <a:effectLst/>
              <a:uLnTx/>
              <a:uFillTx/>
              <a:latin typeface="Segoe UI Semilight"/>
              <a:ea typeface="+mn-ea"/>
              <a:cs typeface="Segoe UI" pitchFamily="34" charset="0"/>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Recap a meeting</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rgbClr val="463668"/>
                  </a:solidFill>
                  <a:effectLst/>
                  <a:uLnTx/>
                  <a:uFillTx/>
                  <a:latin typeface="Segoe UI"/>
                  <a:ea typeface="+mn-ea"/>
                  <a:cs typeface="+mn-cs"/>
                </a:rPr>
                <a:t> meeting</a:t>
              </a:r>
              <a:endParaRPr kumimoji="0" lang="en-US" sz="1050" b="0" i="0" u="none" strike="noStrike" kern="1200" cap="none" spc="0" normalizeH="0" baseline="0" noProof="0">
                <a:ln>
                  <a:noFill/>
                </a:ln>
                <a:solidFill>
                  <a:srgbClr val="463668"/>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an </a:t>
              </a:r>
              <a:b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b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email thread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Summarize a document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get right down to business by summarizing long documents and focusing </a:t>
              </a:r>
              <a:br>
                <a:rPr kumimoji="0" lang="en-US" sz="1000" b="0" i="0" u="none" strike="noStrike" kern="1200" cap="none" spc="0" normalizeH="0" baseline="0" noProof="0">
                  <a:ln>
                    <a:noFill/>
                  </a:ln>
                  <a:solidFill>
                    <a:prstClr val="black"/>
                  </a:solidFill>
                  <a:effectLst/>
                  <a:uLnTx/>
                  <a:uFillTx/>
                  <a:latin typeface="Segoe UI"/>
                  <a:ea typeface="+mn-ea"/>
                  <a:cs typeface="+mn-cs"/>
                </a:rPr>
              </a:br>
              <a:r>
                <a:rPr kumimoji="0" lang="en-US" sz="1000" b="0" i="0" u="none" strike="noStrike" kern="1200" cap="none" spc="0" normalizeH="0" baseline="0" noProof="0">
                  <a:ln>
                    <a:noFill/>
                  </a:ln>
                  <a:solidFill>
                    <a:prstClr val="black"/>
                  </a:solidFill>
                  <a:effectLst/>
                  <a:uLnTx/>
                  <a:uFillTx/>
                  <a:latin typeface="Segoe UI"/>
                  <a:ea typeface="+mn-ea"/>
                  <a:cs typeface="+mn-cs"/>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kumimoji="0" lang="en-US" sz="800" b="0" i="0" u="none" strike="noStrike" kern="1200" cap="none" spc="0" normalizeH="0" baseline="0" noProof="0">
                  <a:ln>
                    <a:noFill/>
                  </a:ln>
                  <a:solidFill>
                    <a:srgbClr val="463668"/>
                  </a:solidFill>
                  <a:effectLst/>
                  <a:uLnTx/>
                  <a:uFillTx/>
                  <a:latin typeface="Segoe UI"/>
                  <a:ea typeface="+mn-ea"/>
                  <a:cs typeface="+mn-cs"/>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Tell me about a topic/project </a:t>
              </a:r>
              <a:endPar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endParaRP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rgbClr val="463668"/>
                  </a:solidFill>
                  <a:effectLst/>
                  <a:uLnTx/>
                  <a:uFillTx/>
                  <a:latin typeface="Segoe UI"/>
                  <a:ea typeface="+mn-ea"/>
                  <a:cs typeface="+mn-cs"/>
                </a:rPr>
                <a:t> 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Give me some ideas for </a:t>
              </a:r>
              <a:r>
                <a:rPr kumimoji="0" lang="en-US" sz="12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kumimoji="0" lang="en-US" sz="800" b="0" i="0" u="none" strike="noStrike" kern="1200" cap="none" spc="0" normalizeH="0" baseline="0" noProof="0">
                  <a:ln>
                    <a:noFill/>
                  </a:ln>
                  <a:solidFill>
                    <a:srgbClr val="463668"/>
                  </a:solidFill>
                  <a:effectLst/>
                  <a:uLnTx/>
                  <a:uFillTx/>
                  <a:latin typeface="Segoe UI"/>
                  <a:ea typeface="+mn-ea"/>
                  <a:cs typeface="+mn-cs"/>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What did they say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kumimoji="0" lang="en-US" sz="800" b="0" i="0" u="none" strike="noStrike" kern="1200" cap="none" spc="0" normalizeH="0" baseline="0" noProof="0">
                  <a:ln>
                    <a:noFill/>
                  </a:ln>
                  <a:solidFill>
                    <a:srgbClr val="463668"/>
                  </a:solidFill>
                  <a:effectLst/>
                  <a:uLnTx/>
                  <a:uFillTx/>
                  <a:latin typeface="Segoe UI"/>
                  <a:ea typeface="+mn-ea"/>
                  <a:cs typeface="+mn-cs"/>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kumimoji="0" lang="en-US" sz="800" b="0" i="0" u="none" strike="noStrike" kern="1200" cap="none" spc="0" normalizeH="0" baseline="0" noProof="0">
                  <a:ln>
                    <a:noFill/>
                  </a:ln>
                  <a:solidFill>
                    <a:srgbClr val="463668"/>
                  </a:solidFill>
                  <a:effectLst/>
                  <a:uLnTx/>
                  <a:uFillTx/>
                  <a:latin typeface="Segoe UI"/>
                  <a:ea typeface="+mn-ea"/>
                  <a:cs typeface="+mn-cs"/>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Translate a message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Draft email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How do I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a:t>
              </a:r>
              <a:r>
                <a:rPr kumimoji="0" lang="en-US" sz="1000" b="0" i="0" u="none" strike="noStrike" kern="1200" cap="none" spc="0" normalizeH="0" baseline="0" noProof="0">
                  <a:ln>
                    <a:noFill/>
                  </a:ln>
                  <a:solidFill>
                    <a:srgbClr val="000000"/>
                  </a:solidFill>
                  <a:effectLst/>
                  <a:uLnTx/>
                  <a:uFillTx/>
                  <a:latin typeface="Segoe UI"/>
                  <a:ea typeface="+mn-ea"/>
                  <a:cs typeface="+mn-cs"/>
                </a:rPr>
                <a:t>let Copilot help you build or fix formulas in Excel</a:t>
              </a:r>
              <a:r>
                <a:rPr kumimoji="0" lang="en-US" sz="1000" b="0" i="0" u="none" strike="noStrike" kern="1200" cap="none" spc="0" normalizeH="0" baseline="0" noProof="0">
                  <a:ln>
                    <a:noFill/>
                  </a:ln>
                  <a:solidFill>
                    <a:prstClr val="black"/>
                  </a:solidFill>
                  <a:effectLst/>
                  <a:uLnTx/>
                  <a:uFillTx/>
                  <a:latin typeface="Segoe UI"/>
                  <a:ea typeface="+mn-ea"/>
                  <a:cs typeface="+mn-cs"/>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srgbClr val="000000"/>
                  </a:solidFill>
                  <a:effectLst/>
                  <a:uLnTx/>
                  <a:uFillTx/>
                  <a:latin typeface="Segoe UI"/>
                  <a:ea typeface="+mn-ea"/>
                  <a:cs typeface="+mn-cs"/>
                </a:rPr>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a:ln>
                  <a:noFill/>
                </a:ln>
                <a:solidFill>
                  <a:srgbClr val="000000"/>
                </a:solidFill>
                <a:effectLst/>
                <a:uLnTx/>
                <a:uFillTx/>
                <a:latin typeface="Segoe UI Semibold" panose="020B0502040204020203" pitchFamily="34" charset="0"/>
                <a:ea typeface="Aptos" panose="020B0004020202020204" pitchFamily="34" charset="0"/>
                <a:cs typeface="Segoe UI Semibold" panose="020B0502040204020203" pitchFamily="34" charset="0"/>
              </a:rPr>
              <a:t> For more prompts, visit Prompt Gallery at: </a:t>
            </a:r>
            <a:r>
              <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kumimoji="0" lang="en-US" sz="1800" b="1" i="0" u="none" strike="noStrike" kern="100" cap="none" spc="0" normalizeH="0" baseline="0" noProof="0">
              <a:ln>
                <a:noFill/>
              </a:ln>
              <a:solidFill>
                <a:srgbClr val="8661C5"/>
              </a:solidFill>
              <a:effectLst/>
              <a:uLnTx/>
              <a:uFillTx/>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400" b="1" i="0" u="none" strike="noStrike" kern="1200" cap="none" spc="0" normalizeH="0" baseline="0" noProof="0">
                    <a:ln>
                      <a:noFill/>
                    </a:ln>
                    <a:solidFill>
                      <a:srgbClr val="8661C5"/>
                    </a:solidFill>
                    <a:effectLst/>
                    <a:uLnTx/>
                    <a:uFillTx/>
                    <a:latin typeface="Segoe UI Semibold" panose="020B0502040204020203" pitchFamily="34" charset="0"/>
                    <a:ea typeface="+mn-ea"/>
                    <a:cs typeface="Segoe UI Semibold" panose="020B0502040204020203" pitchFamily="34" charset="0"/>
                  </a:rPr>
                  <a:t>Help me write … </a:t>
                </a:r>
              </a:p>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a:ea typeface="+mn-ea"/>
                    <a:cs typeface="+mn-cs"/>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mn-ea"/>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6" name="Picture 5">
            <a:extLst>
              <a:ext uri="{FF2B5EF4-FFF2-40B4-BE49-F238E27FC236}">
                <a16:creationId xmlns:a16="http://schemas.microsoft.com/office/drawing/2014/main" id="{97B92FCF-17C1-1AA2-13E4-48343ECA5AE0}"/>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l="16065" t="16861" r="12585" b="22031"/>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BB7A8-080F-92F5-F82A-13027350D09B}"/>
            </a:ext>
          </a:extLst>
        </p:cNvPr>
        <p:cNvGrpSpPr/>
        <p:nvPr/>
      </p:nvGrpSpPr>
      <p:grpSpPr>
        <a:xfrm>
          <a:off x="0" y="0"/>
          <a:ext cx="0" cy="0"/>
          <a:chOff x="0" y="0"/>
          <a:chExt cx="0" cy="0"/>
        </a:xfrm>
      </p:grpSpPr>
      <p:graphicFrame>
        <p:nvGraphicFramePr>
          <p:cNvPr id="153" name="think-cell data - do not delete" hidden="1">
            <a:extLst>
              <a:ext uri="{FF2B5EF4-FFF2-40B4-BE49-F238E27FC236}">
                <a16:creationId xmlns:a16="http://schemas.microsoft.com/office/drawing/2014/main" id="{3A07CB13-E5CF-FDFA-938F-357A5FAE21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3" progId="TCLayout.ActiveDocument.1">
                  <p:embed/>
                </p:oleObj>
              </mc:Choice>
              <mc:Fallback>
                <p:oleObj name="think-cell Slide" r:id="rId3" imgW="532" imgH="533" progId="TCLayout.ActiveDocument.1">
                  <p:embed/>
                  <p:pic>
                    <p:nvPicPr>
                      <p:cNvPr id="153" name="think-cell data - do not delete" hidden="1">
                        <a:extLst>
                          <a:ext uri="{FF2B5EF4-FFF2-40B4-BE49-F238E27FC236}">
                            <a16:creationId xmlns:a16="http://schemas.microsoft.com/office/drawing/2014/main" id="{3A07CB13-E5CF-FDFA-938F-357A5FAE21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3" name="Text Placeholder 242">
            <a:extLst>
              <a:ext uri="{FF2B5EF4-FFF2-40B4-BE49-F238E27FC236}">
                <a16:creationId xmlns:a16="http://schemas.microsoft.com/office/drawing/2014/main" id="{278EBE59-EB5B-ACE7-F11B-58BB66D781B3}"/>
              </a:ext>
            </a:extLst>
          </p:cNvPr>
          <p:cNvSpPr>
            <a:spLocks noGrp="1"/>
          </p:cNvSpPr>
          <p:nvPr>
            <p:ph type="body" sz="quarter" idx="42"/>
          </p:nvPr>
        </p:nvSpPr>
        <p:spPr>
          <a:xfrm>
            <a:off x="311387" y="1026303"/>
            <a:ext cx="2463927" cy="1131079"/>
          </a:xfrm>
        </p:spPr>
        <p:txBody>
          <a:bodyPr/>
          <a:lstStyle/>
          <a:p>
            <a:r>
              <a:rPr lang="en-US" noProof="0" dirty="0"/>
              <a:t>Financial Meeting Prep is a Teams app powered by Microsoft 365 Copilot and LSEG Workspace to streamline meeting preparation for financial services advisors. The app was built in partnership with LSEG for news, data, and analytics.</a:t>
            </a:r>
          </a:p>
          <a:p>
            <a:endParaRPr lang="en-US" dirty="0"/>
          </a:p>
          <a:p>
            <a:r>
              <a:rPr kumimoji="0" lang="en-US" sz="1050" b="0" i="0" u="none" strike="noStrike" kern="1200" cap="none" spc="0" normalizeH="0" baseline="0" noProof="0" dirty="0">
                <a:ln>
                  <a:noFill/>
                </a:ln>
                <a:solidFill>
                  <a:srgbClr val="000000"/>
                </a:solidFill>
                <a:effectLst/>
                <a:uLnTx/>
                <a:uFillTx/>
                <a:latin typeface="Segoe UI Semibold"/>
                <a:ea typeface="+mn-ea"/>
                <a:cs typeface="+mn-cs"/>
              </a:rPr>
              <a:t>Implementation information: </a:t>
            </a:r>
            <a:r>
              <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hlinkClick r:id="rId5">
                  <a:extLst>
                    <a:ext uri="{A12FA001-AC4F-418D-AE19-62706E023703}">
                      <ahyp:hlinkClr xmlns:ahyp="http://schemas.microsoft.com/office/drawing/2018/hyperlinkcolor" val="tx"/>
                    </a:ext>
                  </a:extLst>
                </a:hlinkClick>
              </a:rPr>
              <a:t>Financial Meeting Prep app</a:t>
            </a:r>
            <a:endParaRPr kumimoji="0" lang="en-US" sz="1050" b="0" i="0" u="none" strike="noStrike" kern="1200" cap="none" spc="0" normalizeH="0" baseline="0" noProof="0" dirty="0">
              <a:ln>
                <a:noFill/>
              </a:ln>
              <a:solidFill>
                <a:srgbClr val="C5B4E3">
                  <a:lumMod val="75000"/>
                </a:srgbClr>
              </a:solidFill>
              <a:effectLst/>
              <a:uLnTx/>
              <a:uFillTx/>
              <a:latin typeface="Segoe UI"/>
              <a:ea typeface="+mn-ea"/>
              <a:cs typeface="+mn-cs"/>
            </a:endParaRPr>
          </a:p>
          <a:p>
            <a:endParaRPr lang="en-US" noProof="0" dirty="0"/>
          </a:p>
        </p:txBody>
      </p:sp>
      <p:sp>
        <p:nvSpPr>
          <p:cNvPr id="244" name="Text Placeholder 243">
            <a:extLst>
              <a:ext uri="{FF2B5EF4-FFF2-40B4-BE49-F238E27FC236}">
                <a16:creationId xmlns:a16="http://schemas.microsoft.com/office/drawing/2014/main" id="{6E1F8C7F-B9C2-29DB-972A-57477764122A}"/>
              </a:ext>
            </a:extLst>
          </p:cNvPr>
          <p:cNvSpPr>
            <a:spLocks noGrp="1"/>
          </p:cNvSpPr>
          <p:nvPr>
            <p:ph type="body" sz="quarter" idx="43"/>
          </p:nvPr>
        </p:nvSpPr>
        <p:spPr>
          <a:xfrm>
            <a:off x="10430351" y="521099"/>
            <a:ext cx="1456966" cy="175614"/>
          </a:xfrm>
        </p:spPr>
        <p:txBody>
          <a:bodyPr/>
          <a:lstStyle/>
          <a:p>
            <a:r>
              <a:rPr lang="en-US" noProof="0"/>
              <a:t>Buy</a:t>
            </a:r>
          </a:p>
        </p:txBody>
      </p:sp>
      <p:sp>
        <p:nvSpPr>
          <p:cNvPr id="245" name="Text Placeholder 244">
            <a:extLst>
              <a:ext uri="{FF2B5EF4-FFF2-40B4-BE49-F238E27FC236}">
                <a16:creationId xmlns:a16="http://schemas.microsoft.com/office/drawing/2014/main" id="{4B8FAD99-3206-D7E2-13D8-A8B9E60A9C2B}"/>
              </a:ext>
            </a:extLst>
          </p:cNvPr>
          <p:cNvSpPr>
            <a:spLocks noGrp="1"/>
          </p:cNvSpPr>
          <p:nvPr>
            <p:ph type="body" sz="quarter" idx="44"/>
          </p:nvPr>
        </p:nvSpPr>
        <p:spPr>
          <a:xfrm>
            <a:off x="7149557" y="521100"/>
            <a:ext cx="2969488" cy="169277"/>
          </a:xfrm>
        </p:spPr>
        <p:txBody>
          <a:bodyPr/>
          <a:lstStyle/>
          <a:p>
            <a:r>
              <a:rPr lang="en-US" noProof="0"/>
              <a:t>Microsoft 365 Copilot and LSEG Workspace</a:t>
            </a:r>
          </a:p>
        </p:txBody>
      </p:sp>
      <p:sp>
        <p:nvSpPr>
          <p:cNvPr id="23" name="Text Placeholder 22">
            <a:extLst>
              <a:ext uri="{FF2B5EF4-FFF2-40B4-BE49-F238E27FC236}">
                <a16:creationId xmlns:a16="http://schemas.microsoft.com/office/drawing/2014/main" id="{7A231C4D-0129-C904-5033-AFD4612DF93E}"/>
              </a:ext>
            </a:extLst>
          </p:cNvPr>
          <p:cNvSpPr>
            <a:spLocks noGrp="1"/>
          </p:cNvSpPr>
          <p:nvPr>
            <p:ph type="body" sz="quarter" idx="46"/>
          </p:nvPr>
        </p:nvSpPr>
        <p:spPr>
          <a:xfrm>
            <a:off x="3182889" y="2725494"/>
            <a:ext cx="2572262" cy="712876"/>
          </a:xfrm>
        </p:spPr>
        <p:txBody>
          <a:bodyPr/>
          <a:lstStyle/>
          <a:p>
            <a:r>
              <a:rPr lang="en-US" noProof="0"/>
              <a:t>Benefit: Quickly get a high-level summary of recent company events.</a:t>
            </a:r>
          </a:p>
        </p:txBody>
      </p:sp>
      <p:sp>
        <p:nvSpPr>
          <p:cNvPr id="248" name="Text Placeholder 247">
            <a:extLst>
              <a:ext uri="{FF2B5EF4-FFF2-40B4-BE49-F238E27FC236}">
                <a16:creationId xmlns:a16="http://schemas.microsoft.com/office/drawing/2014/main" id="{AB194ECB-7253-B157-B60D-795866134581}"/>
              </a:ext>
            </a:extLst>
          </p:cNvPr>
          <p:cNvSpPr>
            <a:spLocks noGrp="1"/>
          </p:cNvSpPr>
          <p:nvPr>
            <p:ph type="body" sz="quarter" idx="47"/>
          </p:nvPr>
        </p:nvSpPr>
        <p:spPr>
          <a:xfrm>
            <a:off x="3182890" y="1112478"/>
            <a:ext cx="2572262" cy="153888"/>
          </a:xfrm>
        </p:spPr>
        <p:txBody>
          <a:bodyPr/>
          <a:lstStyle/>
          <a:p>
            <a:r>
              <a:rPr lang="en-US" noProof="0"/>
              <a:t>View trending topics</a:t>
            </a:r>
          </a:p>
        </p:txBody>
      </p:sp>
      <p:sp>
        <p:nvSpPr>
          <p:cNvPr id="249" name="Text Placeholder 248">
            <a:extLst>
              <a:ext uri="{FF2B5EF4-FFF2-40B4-BE49-F238E27FC236}">
                <a16:creationId xmlns:a16="http://schemas.microsoft.com/office/drawing/2014/main" id="{FB2F03BB-6183-DA25-86A1-A5A3398E14BF}"/>
              </a:ext>
            </a:extLst>
          </p:cNvPr>
          <p:cNvSpPr>
            <a:spLocks noGrp="1"/>
          </p:cNvSpPr>
          <p:nvPr>
            <p:ph type="body" sz="quarter" idx="48"/>
          </p:nvPr>
        </p:nvSpPr>
        <p:spPr>
          <a:xfrm>
            <a:off x="3182938" y="1438275"/>
            <a:ext cx="2571750" cy="627063"/>
          </a:xfrm>
        </p:spPr>
        <p:txBody>
          <a:bodyPr/>
          <a:lstStyle/>
          <a:p>
            <a:r>
              <a:rPr lang="en-US" noProof="0"/>
              <a:t>In the Meeting Prep tab in Teams review the company overview and trending topics.</a:t>
            </a:r>
          </a:p>
        </p:txBody>
      </p:sp>
      <p:sp>
        <p:nvSpPr>
          <p:cNvPr id="250" name="Text Placeholder 249">
            <a:extLst>
              <a:ext uri="{FF2B5EF4-FFF2-40B4-BE49-F238E27FC236}">
                <a16:creationId xmlns:a16="http://schemas.microsoft.com/office/drawing/2014/main" id="{1093D1CA-27F4-0E79-E2BC-48E630BCEA74}"/>
              </a:ext>
            </a:extLst>
          </p:cNvPr>
          <p:cNvSpPr>
            <a:spLocks noGrp="1"/>
          </p:cNvSpPr>
          <p:nvPr>
            <p:ph type="body" sz="quarter" idx="49"/>
          </p:nvPr>
        </p:nvSpPr>
        <p:spPr>
          <a:xfrm>
            <a:off x="6066682" y="1112478"/>
            <a:ext cx="2572262" cy="153888"/>
          </a:xfrm>
        </p:spPr>
        <p:txBody>
          <a:bodyPr/>
          <a:lstStyle/>
          <a:p>
            <a:r>
              <a:rPr lang="en-US" noProof="0"/>
              <a:t>Review news articles</a:t>
            </a:r>
          </a:p>
        </p:txBody>
      </p:sp>
      <p:sp>
        <p:nvSpPr>
          <p:cNvPr id="251" name="Text Placeholder 250">
            <a:extLst>
              <a:ext uri="{FF2B5EF4-FFF2-40B4-BE49-F238E27FC236}">
                <a16:creationId xmlns:a16="http://schemas.microsoft.com/office/drawing/2014/main" id="{3BD36054-E058-29C2-4150-1212CDC93E18}"/>
              </a:ext>
            </a:extLst>
          </p:cNvPr>
          <p:cNvSpPr>
            <a:spLocks noGrp="1"/>
          </p:cNvSpPr>
          <p:nvPr>
            <p:ph type="body" sz="quarter" idx="50"/>
          </p:nvPr>
        </p:nvSpPr>
        <p:spPr>
          <a:xfrm>
            <a:off x="6067425" y="1438275"/>
            <a:ext cx="2571750" cy="627063"/>
          </a:xfrm>
        </p:spPr>
        <p:txBody>
          <a:bodyPr/>
          <a:lstStyle/>
          <a:p>
            <a:r>
              <a:rPr lang="en-US" noProof="0" dirty="0"/>
              <a:t>Review summaries of news articles and then follow links to the LSEG workspace to get the full story on any interesting topics that could be addressed in the meeting.</a:t>
            </a:r>
          </a:p>
          <a:p>
            <a:endParaRPr lang="en-US" noProof="0" dirty="0"/>
          </a:p>
        </p:txBody>
      </p:sp>
      <p:sp>
        <p:nvSpPr>
          <p:cNvPr id="255" name="Text Placeholder 254">
            <a:extLst>
              <a:ext uri="{FF2B5EF4-FFF2-40B4-BE49-F238E27FC236}">
                <a16:creationId xmlns:a16="http://schemas.microsoft.com/office/drawing/2014/main" id="{D84CE3C4-6DC8-AEB2-5362-69D0B2B5FCF7}"/>
              </a:ext>
            </a:extLst>
          </p:cNvPr>
          <p:cNvSpPr>
            <a:spLocks noGrp="1"/>
          </p:cNvSpPr>
          <p:nvPr>
            <p:ph type="body" sz="quarter" idx="67"/>
          </p:nvPr>
        </p:nvSpPr>
        <p:spPr>
          <a:xfrm>
            <a:off x="8950475" y="2725494"/>
            <a:ext cx="2572262" cy="712876"/>
          </a:xfrm>
        </p:spPr>
        <p:txBody>
          <a:bodyPr/>
          <a:lstStyle/>
          <a:p>
            <a:r>
              <a:rPr lang="en-US" noProof="0"/>
              <a:t>Benefit: Quickly verify that all action items are addressed in the meeting presentation.</a:t>
            </a:r>
          </a:p>
        </p:txBody>
      </p:sp>
      <p:sp>
        <p:nvSpPr>
          <p:cNvPr id="253" name="Text Placeholder 252">
            <a:extLst>
              <a:ext uri="{FF2B5EF4-FFF2-40B4-BE49-F238E27FC236}">
                <a16:creationId xmlns:a16="http://schemas.microsoft.com/office/drawing/2014/main" id="{80998BB2-67FB-A791-39C2-27B96C025109}"/>
              </a:ext>
            </a:extLst>
          </p:cNvPr>
          <p:cNvSpPr>
            <a:spLocks noGrp="1"/>
          </p:cNvSpPr>
          <p:nvPr>
            <p:ph type="body" sz="quarter" idx="52"/>
          </p:nvPr>
        </p:nvSpPr>
        <p:spPr>
          <a:xfrm>
            <a:off x="8950475" y="1112478"/>
            <a:ext cx="2572262" cy="153888"/>
          </a:xfrm>
        </p:spPr>
        <p:txBody>
          <a:bodyPr/>
          <a:lstStyle/>
          <a:p>
            <a:r>
              <a:rPr lang="en-US" noProof="0"/>
              <a:t>Review action items</a:t>
            </a:r>
          </a:p>
        </p:txBody>
      </p:sp>
      <p:sp>
        <p:nvSpPr>
          <p:cNvPr id="254" name="Text Placeholder 253">
            <a:extLst>
              <a:ext uri="{FF2B5EF4-FFF2-40B4-BE49-F238E27FC236}">
                <a16:creationId xmlns:a16="http://schemas.microsoft.com/office/drawing/2014/main" id="{05D01805-6B78-1A47-7CE9-E4B35AFAA6EE}"/>
              </a:ext>
            </a:extLst>
          </p:cNvPr>
          <p:cNvSpPr>
            <a:spLocks noGrp="1"/>
          </p:cNvSpPr>
          <p:nvPr>
            <p:ph type="body" sz="quarter" idx="53"/>
          </p:nvPr>
        </p:nvSpPr>
        <p:spPr>
          <a:xfrm>
            <a:off x="8950325" y="1438275"/>
            <a:ext cx="2571750" cy="627063"/>
          </a:xfrm>
        </p:spPr>
        <p:txBody>
          <a:bodyPr/>
          <a:lstStyle/>
          <a:p>
            <a:r>
              <a:rPr lang="en-US" noProof="0"/>
              <a:t>View meeting summaries and action items </a:t>
            </a:r>
            <a:br>
              <a:rPr lang="en-US" noProof="0"/>
            </a:br>
            <a:r>
              <a:rPr lang="en-US" noProof="0"/>
              <a:t>from past meetings. Related files are linked </a:t>
            </a:r>
            <a:br>
              <a:rPr lang="en-US" noProof="0"/>
            </a:br>
            <a:r>
              <a:rPr lang="en-US" noProof="0"/>
              <a:t>from the summary.</a:t>
            </a:r>
          </a:p>
        </p:txBody>
      </p:sp>
      <p:sp>
        <p:nvSpPr>
          <p:cNvPr id="252" name="Text Placeholder 251">
            <a:extLst>
              <a:ext uri="{FF2B5EF4-FFF2-40B4-BE49-F238E27FC236}">
                <a16:creationId xmlns:a16="http://schemas.microsoft.com/office/drawing/2014/main" id="{AD748741-66B9-960E-A088-4D0E369AC450}"/>
              </a:ext>
            </a:extLst>
          </p:cNvPr>
          <p:cNvSpPr>
            <a:spLocks noGrp="1"/>
          </p:cNvSpPr>
          <p:nvPr>
            <p:ph type="body" sz="quarter" idx="66"/>
          </p:nvPr>
        </p:nvSpPr>
        <p:spPr>
          <a:xfrm>
            <a:off x="6066682" y="2725494"/>
            <a:ext cx="2572262" cy="712876"/>
          </a:xfrm>
        </p:spPr>
        <p:txBody>
          <a:bodyPr/>
          <a:lstStyle/>
          <a:p>
            <a:r>
              <a:rPr lang="en-US" noProof="0"/>
              <a:t>Benefit: Get up to speed on potential </a:t>
            </a:r>
            <a:br>
              <a:rPr lang="en-US" noProof="0"/>
            </a:br>
            <a:r>
              <a:rPr lang="en-US" noProof="0"/>
              <a:t>meeting topics.</a:t>
            </a:r>
          </a:p>
        </p:txBody>
      </p:sp>
      <p:sp>
        <p:nvSpPr>
          <p:cNvPr id="256" name="Text Placeholder 255">
            <a:extLst>
              <a:ext uri="{FF2B5EF4-FFF2-40B4-BE49-F238E27FC236}">
                <a16:creationId xmlns:a16="http://schemas.microsoft.com/office/drawing/2014/main" id="{A31187B3-9F70-C5DC-1686-3D02B12B18E5}"/>
              </a:ext>
            </a:extLst>
          </p:cNvPr>
          <p:cNvSpPr>
            <a:spLocks noGrp="1"/>
          </p:cNvSpPr>
          <p:nvPr>
            <p:ph type="body" sz="quarter" idx="58"/>
          </p:nvPr>
        </p:nvSpPr>
        <p:spPr>
          <a:xfrm>
            <a:off x="4036409" y="3725103"/>
            <a:ext cx="3161734" cy="153888"/>
          </a:xfrm>
        </p:spPr>
        <p:txBody>
          <a:bodyPr/>
          <a:lstStyle/>
          <a:p>
            <a:r>
              <a:rPr lang="en-US" noProof="0"/>
              <a:t>Refresh data</a:t>
            </a:r>
          </a:p>
        </p:txBody>
      </p:sp>
      <p:sp>
        <p:nvSpPr>
          <p:cNvPr id="257" name="Text Placeholder 256">
            <a:extLst>
              <a:ext uri="{FF2B5EF4-FFF2-40B4-BE49-F238E27FC236}">
                <a16:creationId xmlns:a16="http://schemas.microsoft.com/office/drawing/2014/main" id="{62E8AA91-F02C-411B-A12C-30345439B3AC}"/>
              </a:ext>
            </a:extLst>
          </p:cNvPr>
          <p:cNvSpPr>
            <a:spLocks noGrp="1"/>
          </p:cNvSpPr>
          <p:nvPr>
            <p:ph type="body" sz="quarter" idx="59"/>
          </p:nvPr>
        </p:nvSpPr>
        <p:spPr>
          <a:xfrm>
            <a:off x="4037013" y="4051300"/>
            <a:ext cx="3160712" cy="627063"/>
          </a:xfrm>
        </p:spPr>
        <p:txBody>
          <a:bodyPr/>
          <a:lstStyle/>
          <a:p>
            <a:r>
              <a:rPr lang="en-US" noProof="0"/>
              <a:t>Just prior to the meeting, refresh the data to catch any recent developments.</a:t>
            </a:r>
          </a:p>
        </p:txBody>
      </p:sp>
      <p:sp>
        <p:nvSpPr>
          <p:cNvPr id="261" name="Text Placeholder 260">
            <a:extLst>
              <a:ext uri="{FF2B5EF4-FFF2-40B4-BE49-F238E27FC236}">
                <a16:creationId xmlns:a16="http://schemas.microsoft.com/office/drawing/2014/main" id="{0055017B-C561-3119-11BC-CDA033C99813}"/>
              </a:ext>
            </a:extLst>
          </p:cNvPr>
          <p:cNvSpPr>
            <a:spLocks noGrp="1"/>
          </p:cNvSpPr>
          <p:nvPr>
            <p:ph type="body" sz="quarter" idx="69"/>
          </p:nvPr>
        </p:nvSpPr>
        <p:spPr>
          <a:xfrm>
            <a:off x="7507483" y="5338502"/>
            <a:ext cx="3161734" cy="712876"/>
          </a:xfrm>
        </p:spPr>
        <p:txBody>
          <a:bodyPr/>
          <a:lstStyle/>
          <a:p>
            <a:r>
              <a:rPr lang="en-US" noProof="0"/>
              <a:t>Benefit: Save time on communications.</a:t>
            </a:r>
          </a:p>
        </p:txBody>
      </p:sp>
      <p:sp>
        <p:nvSpPr>
          <p:cNvPr id="259" name="Text Placeholder 258">
            <a:extLst>
              <a:ext uri="{FF2B5EF4-FFF2-40B4-BE49-F238E27FC236}">
                <a16:creationId xmlns:a16="http://schemas.microsoft.com/office/drawing/2014/main" id="{6CB1DEA7-1FA3-712B-DA6B-9FA0E917F6D7}"/>
              </a:ext>
            </a:extLst>
          </p:cNvPr>
          <p:cNvSpPr>
            <a:spLocks noGrp="1"/>
          </p:cNvSpPr>
          <p:nvPr>
            <p:ph type="body" sz="quarter" idx="61"/>
          </p:nvPr>
        </p:nvSpPr>
        <p:spPr>
          <a:xfrm>
            <a:off x="7507483" y="3725103"/>
            <a:ext cx="3161734" cy="153888"/>
          </a:xfrm>
        </p:spPr>
        <p:txBody>
          <a:bodyPr/>
          <a:lstStyle/>
          <a:p>
            <a:r>
              <a:rPr lang="en-US" noProof="0"/>
              <a:t>Draft agenda email</a:t>
            </a:r>
          </a:p>
        </p:txBody>
      </p:sp>
      <p:sp>
        <p:nvSpPr>
          <p:cNvPr id="260" name="Text Placeholder 259">
            <a:extLst>
              <a:ext uri="{FF2B5EF4-FFF2-40B4-BE49-F238E27FC236}">
                <a16:creationId xmlns:a16="http://schemas.microsoft.com/office/drawing/2014/main" id="{EFC5E239-CC9A-2726-D63A-37CAC2F422E8}"/>
              </a:ext>
            </a:extLst>
          </p:cNvPr>
          <p:cNvSpPr>
            <a:spLocks noGrp="1"/>
          </p:cNvSpPr>
          <p:nvPr>
            <p:ph type="body" sz="quarter" idx="62"/>
          </p:nvPr>
        </p:nvSpPr>
        <p:spPr>
          <a:xfrm>
            <a:off x="7507288" y="4051300"/>
            <a:ext cx="3162300" cy="627063"/>
          </a:xfrm>
        </p:spPr>
        <p:txBody>
          <a:bodyPr/>
          <a:lstStyle/>
          <a:p>
            <a:r>
              <a:rPr lang="en-US" noProof="0"/>
              <a:t>Ask Copilot to draft an email to the customer with an agenda and summary of potential topics.</a:t>
            </a:r>
          </a:p>
        </p:txBody>
      </p:sp>
      <p:sp>
        <p:nvSpPr>
          <p:cNvPr id="258" name="Text Placeholder 257">
            <a:extLst>
              <a:ext uri="{FF2B5EF4-FFF2-40B4-BE49-F238E27FC236}">
                <a16:creationId xmlns:a16="http://schemas.microsoft.com/office/drawing/2014/main" id="{6EA8A279-195B-5CED-53CD-FFC8763D830A}"/>
              </a:ext>
            </a:extLst>
          </p:cNvPr>
          <p:cNvSpPr>
            <a:spLocks noGrp="1"/>
          </p:cNvSpPr>
          <p:nvPr>
            <p:ph type="body" sz="quarter" idx="68"/>
          </p:nvPr>
        </p:nvSpPr>
        <p:spPr>
          <a:xfrm>
            <a:off x="4036409" y="5338502"/>
            <a:ext cx="3161734" cy="712876"/>
          </a:xfrm>
        </p:spPr>
        <p:txBody>
          <a:bodyPr/>
          <a:lstStyle/>
          <a:p>
            <a:r>
              <a:rPr lang="en-US" noProof="0"/>
              <a:t>Benefit: Ensure the meeting goes smoothly and you aren’t caught off guard by breaking news and financial updates.</a:t>
            </a:r>
          </a:p>
        </p:txBody>
      </p:sp>
      <p:sp>
        <p:nvSpPr>
          <p:cNvPr id="262" name="Text Placeholder 261">
            <a:extLst>
              <a:ext uri="{FF2B5EF4-FFF2-40B4-BE49-F238E27FC236}">
                <a16:creationId xmlns:a16="http://schemas.microsoft.com/office/drawing/2014/main" id="{4F2B5D5E-FDC1-DF36-7300-8EEBA3403052}"/>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263" name="Text Placeholder 262">
            <a:extLst>
              <a:ext uri="{FF2B5EF4-FFF2-40B4-BE49-F238E27FC236}">
                <a16:creationId xmlns:a16="http://schemas.microsoft.com/office/drawing/2014/main" id="{7C7C5B5B-A77B-5EF1-6F00-6F8987A27D13}"/>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161" name="Text Placeholder 160">
            <a:extLst>
              <a:ext uri="{FF2B5EF4-FFF2-40B4-BE49-F238E27FC236}">
                <a16:creationId xmlns:a16="http://schemas.microsoft.com/office/drawing/2014/main" id="{247D7ADE-E553-5E81-413F-52757335A0A9}"/>
              </a:ext>
            </a:extLst>
          </p:cNvPr>
          <p:cNvSpPr>
            <a:spLocks noGrp="1"/>
          </p:cNvSpPr>
          <p:nvPr>
            <p:ph type="body" sz="quarter" idx="33"/>
          </p:nvPr>
        </p:nvSpPr>
        <p:spPr>
          <a:xfrm>
            <a:off x="304796" y="413987"/>
            <a:ext cx="1941119" cy="307777"/>
          </a:xfrm>
        </p:spPr>
        <p:txBody>
          <a:bodyPr/>
          <a:lstStyle/>
          <a:p>
            <a:r>
              <a:rPr lang="en-US" noProof="0"/>
              <a:t>Capital Markets </a:t>
            </a:r>
          </a:p>
        </p:txBody>
      </p:sp>
      <p:sp>
        <p:nvSpPr>
          <p:cNvPr id="242" name="Title 241">
            <a:extLst>
              <a:ext uri="{FF2B5EF4-FFF2-40B4-BE49-F238E27FC236}">
                <a16:creationId xmlns:a16="http://schemas.microsoft.com/office/drawing/2014/main" id="{BE78A893-1EF8-E036-FD84-0AD61565A464}"/>
              </a:ext>
            </a:extLst>
          </p:cNvPr>
          <p:cNvSpPr>
            <a:spLocks noGrp="1"/>
          </p:cNvSpPr>
          <p:nvPr>
            <p:ph type="title"/>
          </p:nvPr>
        </p:nvSpPr>
        <p:spPr>
          <a:xfrm>
            <a:off x="2492556" y="429376"/>
            <a:ext cx="4144817" cy="276999"/>
          </a:xfrm>
        </p:spPr>
        <p:txBody>
          <a:bodyPr vert="horz"/>
          <a:lstStyle/>
          <a:p>
            <a:r>
              <a:rPr lang="en-US" noProof="0"/>
              <a:t>Prepare for a client meeting</a:t>
            </a:r>
          </a:p>
        </p:txBody>
      </p:sp>
      <p:grpSp>
        <p:nvGrpSpPr>
          <p:cNvPr id="269" name="Group 268">
            <a:extLst>
              <a:ext uri="{FF2B5EF4-FFF2-40B4-BE49-F238E27FC236}">
                <a16:creationId xmlns:a16="http://schemas.microsoft.com/office/drawing/2014/main" id="{C103069C-4B72-7DA1-6788-41BA9BF8CCCA}"/>
              </a:ext>
            </a:extLst>
          </p:cNvPr>
          <p:cNvGrpSpPr/>
          <p:nvPr/>
        </p:nvGrpSpPr>
        <p:grpSpPr>
          <a:xfrm>
            <a:off x="320719" y="3778836"/>
            <a:ext cx="1771607" cy="504622"/>
            <a:chOff x="320719" y="4228589"/>
            <a:chExt cx="1771607" cy="504622"/>
          </a:xfrm>
        </p:grpSpPr>
        <p:grpSp>
          <p:nvGrpSpPr>
            <p:cNvPr id="270" name="Group 269">
              <a:extLst>
                <a:ext uri="{FF2B5EF4-FFF2-40B4-BE49-F238E27FC236}">
                  <a16:creationId xmlns:a16="http://schemas.microsoft.com/office/drawing/2014/main" id="{AF5E9297-611A-B8C7-1030-EDE792C6893F}"/>
                </a:ext>
              </a:extLst>
            </p:cNvPr>
            <p:cNvGrpSpPr/>
            <p:nvPr/>
          </p:nvGrpSpPr>
          <p:grpSpPr>
            <a:xfrm>
              <a:off x="320719" y="4228589"/>
              <a:ext cx="1771605" cy="216000"/>
              <a:chOff x="320719" y="4224848"/>
              <a:chExt cx="1771605" cy="219456"/>
            </a:xfrm>
          </p:grpSpPr>
          <p:sp>
            <p:nvSpPr>
              <p:cNvPr id="274" name="Rectangle: Rounded Corners 6">
                <a:extLst>
                  <a:ext uri="{FF2B5EF4-FFF2-40B4-BE49-F238E27FC236}">
                    <a16:creationId xmlns:a16="http://schemas.microsoft.com/office/drawing/2014/main" id="{C516C672-88EC-580D-1684-8E45D5266032}"/>
                  </a:ext>
                  <a:ext uri="{C183D7F6-B498-43B3-948B-1728B52AA6E4}">
                    <adec:decorative xmlns:adec="http://schemas.microsoft.com/office/drawing/2017/decorative" val="1"/>
                  </a:ext>
                </a:extLst>
              </p:cNvPr>
              <p:cNvSpPr/>
              <p:nvPr/>
            </p:nvSpPr>
            <p:spPr bwMode="auto">
              <a:xfrm>
                <a:off x="320719" y="4224848"/>
                <a:ext cx="1771605" cy="219456"/>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Client retention</a:t>
                </a:r>
              </a:p>
            </p:txBody>
          </p:sp>
          <p:pic>
            <p:nvPicPr>
              <p:cNvPr id="275" name="Graphic 274">
                <a:extLst>
                  <a:ext uri="{FF2B5EF4-FFF2-40B4-BE49-F238E27FC236}">
                    <a16:creationId xmlns:a16="http://schemas.microsoft.com/office/drawing/2014/main" id="{D72F7030-AFBA-3A08-98C7-7620CE4CAE5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4260849"/>
                <a:ext cx="144000" cy="144000"/>
              </a:xfrm>
              <a:prstGeom prst="rect">
                <a:avLst/>
              </a:prstGeom>
            </p:spPr>
          </p:pic>
        </p:grpSp>
        <p:grpSp>
          <p:nvGrpSpPr>
            <p:cNvPr id="271" name="Group 270">
              <a:extLst>
                <a:ext uri="{FF2B5EF4-FFF2-40B4-BE49-F238E27FC236}">
                  <a16:creationId xmlns:a16="http://schemas.microsoft.com/office/drawing/2014/main" id="{DF71805A-70A5-6A33-2F0B-C6AC87D804F0}"/>
                </a:ext>
              </a:extLst>
            </p:cNvPr>
            <p:cNvGrpSpPr/>
            <p:nvPr/>
          </p:nvGrpSpPr>
          <p:grpSpPr>
            <a:xfrm>
              <a:off x="320721" y="4517211"/>
              <a:ext cx="1771605" cy="216000"/>
              <a:chOff x="320721" y="4517211"/>
              <a:chExt cx="1771605" cy="216000"/>
            </a:xfrm>
          </p:grpSpPr>
          <p:sp>
            <p:nvSpPr>
              <p:cNvPr id="272" name="Rectangle: Rounded Corners 6">
                <a:extLst>
                  <a:ext uri="{FF2B5EF4-FFF2-40B4-BE49-F238E27FC236}">
                    <a16:creationId xmlns:a16="http://schemas.microsoft.com/office/drawing/2014/main" id="{3FE2442F-FC78-8E7F-05E7-15ECA917D6AD}"/>
                  </a:ext>
                  <a:ext uri="{C183D7F6-B498-43B3-948B-1728B52AA6E4}">
                    <adec:decorative xmlns:adec="http://schemas.microsoft.com/office/drawing/2017/decorative" val="1"/>
                  </a:ext>
                </a:extLst>
              </p:cNvPr>
              <p:cNvSpPr>
                <a:spLocks/>
              </p:cNvSpPr>
              <p:nvPr/>
            </p:nvSpPr>
            <p:spPr bwMode="auto">
              <a:xfrm>
                <a:off x="320721" y="4517211"/>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a:rPr>
                  <a:t>Assets under management</a:t>
                </a:r>
              </a:p>
            </p:txBody>
          </p:sp>
          <p:pic>
            <p:nvPicPr>
              <p:cNvPr id="273" name="Graphic 272">
                <a:extLst>
                  <a:ext uri="{FF2B5EF4-FFF2-40B4-BE49-F238E27FC236}">
                    <a16:creationId xmlns:a16="http://schemas.microsoft.com/office/drawing/2014/main" id="{FE085EF1-9929-0BE3-1FA8-33A04B4B65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507" y="4552645"/>
                <a:ext cx="144000" cy="141732"/>
              </a:xfrm>
              <a:prstGeom prst="rect">
                <a:avLst/>
              </a:prstGeom>
            </p:spPr>
          </p:pic>
        </p:grpSp>
      </p:grpSp>
      <p:grpSp>
        <p:nvGrpSpPr>
          <p:cNvPr id="276" name="Group 275">
            <a:extLst>
              <a:ext uri="{FF2B5EF4-FFF2-40B4-BE49-F238E27FC236}">
                <a16:creationId xmlns:a16="http://schemas.microsoft.com/office/drawing/2014/main" id="{2720559A-D10B-B219-A2C6-F1DE13E925A5}"/>
              </a:ext>
            </a:extLst>
          </p:cNvPr>
          <p:cNvGrpSpPr/>
          <p:nvPr/>
        </p:nvGrpSpPr>
        <p:grpSpPr>
          <a:xfrm>
            <a:off x="320719" y="5020658"/>
            <a:ext cx="1771607" cy="504622"/>
            <a:chOff x="320719" y="5293823"/>
            <a:chExt cx="1771607" cy="504622"/>
          </a:xfrm>
        </p:grpSpPr>
        <p:grpSp>
          <p:nvGrpSpPr>
            <p:cNvPr id="277" name="Group 276">
              <a:extLst>
                <a:ext uri="{FF2B5EF4-FFF2-40B4-BE49-F238E27FC236}">
                  <a16:creationId xmlns:a16="http://schemas.microsoft.com/office/drawing/2014/main" id="{B0F752CE-8A26-3B70-40C0-F6D6C54D0565}"/>
                </a:ext>
              </a:extLst>
            </p:cNvPr>
            <p:cNvGrpSpPr/>
            <p:nvPr/>
          </p:nvGrpSpPr>
          <p:grpSpPr>
            <a:xfrm>
              <a:off x="320719" y="5293823"/>
              <a:ext cx="1771605" cy="216000"/>
              <a:chOff x="320719" y="5270676"/>
              <a:chExt cx="1771605" cy="216000"/>
            </a:xfrm>
          </p:grpSpPr>
          <p:sp>
            <p:nvSpPr>
              <p:cNvPr id="281" name="Rectangle: Rounded Corners 6">
                <a:extLst>
                  <a:ext uri="{FF2B5EF4-FFF2-40B4-BE49-F238E27FC236}">
                    <a16:creationId xmlns:a16="http://schemas.microsoft.com/office/drawing/2014/main" id="{0B6C79F7-F516-E9D2-1C90-482CB691BAB4}"/>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282" name="Graphic 281">
                <a:extLst>
                  <a:ext uri="{FF2B5EF4-FFF2-40B4-BE49-F238E27FC236}">
                    <a16:creationId xmlns:a16="http://schemas.microsoft.com/office/drawing/2014/main" id="{E4944958-C8F0-0EDF-AE29-35979A317D3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grpSp>
          <p:nvGrpSpPr>
            <p:cNvPr id="278" name="Group 277">
              <a:extLst>
                <a:ext uri="{FF2B5EF4-FFF2-40B4-BE49-F238E27FC236}">
                  <a16:creationId xmlns:a16="http://schemas.microsoft.com/office/drawing/2014/main" id="{07B52137-87AE-C439-3809-C8F8B89A986B}"/>
                </a:ext>
              </a:extLst>
            </p:cNvPr>
            <p:cNvGrpSpPr/>
            <p:nvPr/>
          </p:nvGrpSpPr>
          <p:grpSpPr>
            <a:xfrm>
              <a:off x="320721" y="5582445"/>
              <a:ext cx="1771605" cy="216000"/>
              <a:chOff x="320721" y="5582445"/>
              <a:chExt cx="1771605" cy="216000"/>
            </a:xfrm>
          </p:grpSpPr>
          <p:sp>
            <p:nvSpPr>
              <p:cNvPr id="279" name="Rectangle: Rounded Corners 278">
                <a:extLst>
                  <a:ext uri="{FF2B5EF4-FFF2-40B4-BE49-F238E27FC236}">
                    <a16:creationId xmlns:a16="http://schemas.microsoft.com/office/drawing/2014/main" id="{526FF3AF-932E-55BF-7005-89F740AAC3BF}"/>
                  </a:ext>
                  <a:ext uri="{C183D7F6-B498-43B3-948B-1728B52AA6E4}">
                    <adec:decorative xmlns:adec="http://schemas.microsoft.com/office/drawing/2017/decorative" val="1"/>
                  </a:ext>
                </a:extLst>
              </p:cNvPr>
              <p:cNvSpPr>
                <a:spLocks/>
              </p:cNvSpPr>
              <p:nvPr/>
            </p:nvSpPr>
            <p:spPr bwMode="auto">
              <a:xfrm>
                <a:off x="320721" y="5582445"/>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Employee experience</a:t>
                </a:r>
              </a:p>
            </p:txBody>
          </p:sp>
          <p:pic>
            <p:nvPicPr>
              <p:cNvPr id="280" name="Graphic 279">
                <a:extLst>
                  <a:ext uri="{FF2B5EF4-FFF2-40B4-BE49-F238E27FC236}">
                    <a16:creationId xmlns:a16="http://schemas.microsoft.com/office/drawing/2014/main" id="{F2F95C71-E9EC-57E9-980A-B6C86E09DEB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618445"/>
                <a:ext cx="144000" cy="144000"/>
              </a:xfrm>
              <a:prstGeom prst="rect">
                <a:avLst/>
              </a:prstGeom>
            </p:spPr>
          </p:pic>
        </p:grpSp>
      </p:grpSp>
      <p:pic>
        <p:nvPicPr>
          <p:cNvPr id="309" name="Picture 4" descr="Microsoft Teams Logo, symbol, meaning, history, PNG, brand">
            <a:extLst>
              <a:ext uri="{FF2B5EF4-FFF2-40B4-BE49-F238E27FC236}">
                <a16:creationId xmlns:a16="http://schemas.microsoft.com/office/drawing/2014/main" id="{0D19FD6B-D1DC-3F58-810A-CCC482F6C98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3182938" y="2193424"/>
            <a:ext cx="264808" cy="243189"/>
          </a:xfrm>
          <a:prstGeom prst="rect">
            <a:avLst/>
          </a:prstGeom>
          <a:noFill/>
          <a:extLst>
            <a:ext uri="{909E8E84-426E-40DD-AFC4-6F175D3DCCD1}">
              <a14:hiddenFill xmlns:a14="http://schemas.microsoft.com/office/drawing/2010/main">
                <a:solidFill>
                  <a:srgbClr val="FFFFFF"/>
                </a:solidFill>
              </a14:hiddenFill>
            </a:ext>
          </a:extLst>
        </p:spPr>
      </p:pic>
      <p:sp>
        <p:nvSpPr>
          <p:cNvPr id="329" name="Graphic 2">
            <a:hlinkClick r:id="rId11"/>
            <a:extLst>
              <a:ext uri="{FF2B5EF4-FFF2-40B4-BE49-F238E27FC236}">
                <a16:creationId xmlns:a16="http://schemas.microsoft.com/office/drawing/2014/main" id="{EFA8EBE5-6919-5EC6-791F-BF85E0E7C584}"/>
              </a:ext>
            </a:extLst>
          </p:cNvPr>
          <p:cNvSpPr>
            <a:spLocks/>
          </p:cNvSpPr>
          <p:nvPr/>
        </p:nvSpPr>
        <p:spPr>
          <a:xfrm>
            <a:off x="6304100" y="424490"/>
            <a:ext cx="321844" cy="286083"/>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08" name="TextBox 307">
            <a:extLst>
              <a:ext uri="{FF2B5EF4-FFF2-40B4-BE49-F238E27FC236}">
                <a16:creationId xmlns:a16="http://schemas.microsoft.com/office/drawing/2014/main" id="{1D628568-F1B9-E58B-F5D8-0445B918CE66}"/>
              </a:ext>
              <a:ext uri="{C183D7F6-B498-43B3-948B-1728B52AA6E4}">
                <adec:decorative xmlns:adec="http://schemas.microsoft.com/office/drawing/2017/decorative" val="0"/>
              </a:ext>
            </a:extLst>
          </p:cNvPr>
          <p:cNvSpPr txBox="1"/>
          <p:nvPr/>
        </p:nvSpPr>
        <p:spPr>
          <a:xfrm>
            <a:off x="3559920" y="2021840"/>
            <a:ext cx="2103120" cy="58635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15" name="TextBox 314">
            <a:extLst>
              <a:ext uri="{FF2B5EF4-FFF2-40B4-BE49-F238E27FC236}">
                <a16:creationId xmlns:a16="http://schemas.microsoft.com/office/drawing/2014/main" id="{A06EC42C-0995-A42A-C00B-5861EE83F64D}"/>
              </a:ext>
              <a:ext uri="{C183D7F6-B498-43B3-948B-1728B52AA6E4}">
                <adec:decorative xmlns:adec="http://schemas.microsoft.com/office/drawing/2017/decorative" val="0"/>
              </a:ext>
            </a:extLst>
          </p:cNvPr>
          <p:cNvSpPr txBox="1"/>
          <p:nvPr/>
        </p:nvSpPr>
        <p:spPr>
          <a:xfrm>
            <a:off x="9327307" y="2021840"/>
            <a:ext cx="2011680" cy="58635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12" name="TextBox 311">
            <a:extLst>
              <a:ext uri="{FF2B5EF4-FFF2-40B4-BE49-F238E27FC236}">
                <a16:creationId xmlns:a16="http://schemas.microsoft.com/office/drawing/2014/main" id="{9313920F-3503-1803-357F-1525C62B4AC8}"/>
              </a:ext>
              <a:ext uri="{C183D7F6-B498-43B3-948B-1728B52AA6E4}">
                <adec:decorative xmlns:adec="http://schemas.microsoft.com/office/drawing/2017/decorative" val="0"/>
              </a:ext>
            </a:extLst>
          </p:cNvPr>
          <p:cNvSpPr txBox="1"/>
          <p:nvPr/>
        </p:nvSpPr>
        <p:spPr>
          <a:xfrm>
            <a:off x="6447645" y="2021840"/>
            <a:ext cx="2103120" cy="586356"/>
          </a:xfrm>
          <a:prstGeom prst="rect">
            <a:avLst/>
          </a:prstGeom>
          <a:noFill/>
        </p:spPr>
        <p:txBody>
          <a:bodyPr wrap="square" lIns="0" tIns="0" rIns="0" bIns="0" rtlCol="0" anchor="ctr">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21" name="TextBox 320">
            <a:extLst>
              <a:ext uri="{FF2B5EF4-FFF2-40B4-BE49-F238E27FC236}">
                <a16:creationId xmlns:a16="http://schemas.microsoft.com/office/drawing/2014/main" id="{F0E04B2C-1003-515A-67A2-5C55CF94700C}"/>
              </a:ext>
              <a:ext uri="{C183D7F6-B498-43B3-948B-1728B52AA6E4}">
                <adec:decorative xmlns:adec="http://schemas.microsoft.com/office/drawing/2017/decorative" val="0"/>
              </a:ext>
            </a:extLst>
          </p:cNvPr>
          <p:cNvSpPr txBox="1"/>
          <p:nvPr/>
        </p:nvSpPr>
        <p:spPr>
          <a:xfrm>
            <a:off x="4417233" y="4693921"/>
            <a:ext cx="1886867" cy="53498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sp>
        <p:nvSpPr>
          <p:cNvPr id="327" name="TextBox 326">
            <a:extLst>
              <a:ext uri="{FF2B5EF4-FFF2-40B4-BE49-F238E27FC236}">
                <a16:creationId xmlns:a16="http://schemas.microsoft.com/office/drawing/2014/main" id="{DD020B9B-65FC-0D0E-C419-97981F085B9F}"/>
              </a:ext>
              <a:ext uri="{C183D7F6-B498-43B3-948B-1728B52AA6E4}">
                <adec:decorative xmlns:adec="http://schemas.microsoft.com/office/drawing/2017/decorative" val="0"/>
              </a:ext>
            </a:extLst>
          </p:cNvPr>
          <p:cNvSpPr txBox="1"/>
          <p:nvPr/>
        </p:nvSpPr>
        <p:spPr>
          <a:xfrm>
            <a:off x="7866235" y="4900611"/>
            <a:ext cx="1886867" cy="9518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78D4"/>
                </a:solidFill>
                <a:effectLst/>
                <a:uLnTx/>
                <a:uFillTx/>
                <a:latin typeface="Segoe UI Semibold"/>
                <a:ea typeface="+mn-ea"/>
                <a:cs typeface="+mn-cs"/>
              </a:rPr>
              <a:t>+ Financial Meeting Prep app</a:t>
            </a:r>
          </a:p>
        </p:txBody>
      </p:sp>
      <p:pic>
        <p:nvPicPr>
          <p:cNvPr id="35" name="Picture 4" descr="Microsoft Teams Logo, symbol, meaning, history, PNG, brand">
            <a:extLst>
              <a:ext uri="{FF2B5EF4-FFF2-40B4-BE49-F238E27FC236}">
                <a16:creationId xmlns:a16="http://schemas.microsoft.com/office/drawing/2014/main" id="{70D79850-FD8C-87BA-374F-01907DAC7A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6067425" y="2193424"/>
            <a:ext cx="264808" cy="2431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Teams Logo, symbol, meaning, history, PNG, brand">
            <a:extLst>
              <a:ext uri="{FF2B5EF4-FFF2-40B4-BE49-F238E27FC236}">
                <a16:creationId xmlns:a16="http://schemas.microsoft.com/office/drawing/2014/main" id="{D3C4DE8A-F627-555F-CADB-D672003090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8950325" y="2193424"/>
            <a:ext cx="264808" cy="2431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Microsoft Teams Logo, symbol, meaning, history, PNG, brand">
            <a:extLst>
              <a:ext uri="{FF2B5EF4-FFF2-40B4-BE49-F238E27FC236}">
                <a16:creationId xmlns:a16="http://schemas.microsoft.com/office/drawing/2014/main" id="{7E3B81BE-E8AC-87F7-50B1-78982D55CD8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4037013" y="4839819"/>
            <a:ext cx="264808" cy="24318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Microsoft Teams Logo, symbol, meaning, history, PNG, brand">
            <a:extLst>
              <a:ext uri="{FF2B5EF4-FFF2-40B4-BE49-F238E27FC236}">
                <a16:creationId xmlns:a16="http://schemas.microsoft.com/office/drawing/2014/main" id="{C6E5A447-E540-0E49-2B0C-473B4E20A75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7507288" y="4839819"/>
            <a:ext cx="264808" cy="24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141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BF4CC-2A65-B4F9-4E64-5C3D826E6543}"/>
            </a:ext>
          </a:extLst>
        </p:cNvPr>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2D93D702-2D40-BFFC-5882-4B5F2CCFBB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32" imgH="533" progId="TCLayout.ActiveDocument.1">
                  <p:embed/>
                </p:oleObj>
              </mc:Choice>
              <mc:Fallback>
                <p:oleObj name="think-cell Slide" r:id="rId4" imgW="532" imgH="533" progId="TCLayout.ActiveDocument.1">
                  <p:embed/>
                  <p:pic>
                    <p:nvPicPr>
                      <p:cNvPr id="46" name="think-cell data - do not delete" hidden="1">
                        <a:extLst>
                          <a:ext uri="{FF2B5EF4-FFF2-40B4-BE49-F238E27FC236}">
                            <a16:creationId xmlns:a16="http://schemas.microsoft.com/office/drawing/2014/main" id="{2D93D702-2D40-BFFC-5882-4B5F2CCFBB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21">
            <a:extLst>
              <a:ext uri="{FF2B5EF4-FFF2-40B4-BE49-F238E27FC236}">
                <a16:creationId xmlns:a16="http://schemas.microsoft.com/office/drawing/2014/main" id="{69A22DA6-3468-9050-2496-D16502D3BD0B}"/>
              </a:ext>
            </a:extLst>
          </p:cNvPr>
          <p:cNvSpPr>
            <a:spLocks noGrp="1"/>
          </p:cNvSpPr>
          <p:nvPr>
            <p:ph type="body" sz="quarter" idx="42"/>
          </p:nvPr>
        </p:nvSpPr>
        <p:spPr>
          <a:xfrm>
            <a:off x="311388" y="1026303"/>
            <a:ext cx="2431246" cy="1131079"/>
          </a:xfrm>
        </p:spPr>
        <p:txBody>
          <a:bodyPr/>
          <a:lstStyle/>
          <a:p>
            <a:r>
              <a:rPr lang="en-US" noProof="0" dirty="0"/>
              <a:t>Reduce the time required to comply with Know Your Customer regulations while improving accuracy with generative AI.</a:t>
            </a:r>
          </a:p>
        </p:txBody>
      </p:sp>
      <p:sp>
        <p:nvSpPr>
          <p:cNvPr id="62" name="Text Placeholder 61">
            <a:extLst>
              <a:ext uri="{FF2B5EF4-FFF2-40B4-BE49-F238E27FC236}">
                <a16:creationId xmlns:a16="http://schemas.microsoft.com/office/drawing/2014/main" id="{4B96BC7B-F191-0729-5091-2F0423A76E65}"/>
              </a:ext>
            </a:extLst>
          </p:cNvPr>
          <p:cNvSpPr>
            <a:spLocks noGrp="1"/>
          </p:cNvSpPr>
          <p:nvPr>
            <p:ph type="body" sz="quarter" idx="43"/>
          </p:nvPr>
        </p:nvSpPr>
        <p:spPr>
          <a:xfrm>
            <a:off x="10430351" y="521099"/>
            <a:ext cx="1456966" cy="175614"/>
          </a:xfrm>
        </p:spPr>
        <p:txBody>
          <a:bodyPr/>
          <a:lstStyle/>
          <a:p>
            <a:r>
              <a:rPr lang="en-US" noProof="0"/>
              <a:t>Build</a:t>
            </a:r>
          </a:p>
        </p:txBody>
      </p:sp>
      <p:sp>
        <p:nvSpPr>
          <p:cNvPr id="63" name="Text Placeholder 62">
            <a:extLst>
              <a:ext uri="{FF2B5EF4-FFF2-40B4-BE49-F238E27FC236}">
                <a16:creationId xmlns:a16="http://schemas.microsoft.com/office/drawing/2014/main" id="{83EB655A-68E5-FD9C-E93C-EDCE0AC960F6}"/>
              </a:ext>
            </a:extLst>
          </p:cNvPr>
          <p:cNvSpPr>
            <a:spLocks noGrp="1"/>
          </p:cNvSpPr>
          <p:nvPr>
            <p:ph type="body" sz="quarter" idx="44"/>
          </p:nvPr>
        </p:nvSpPr>
        <p:spPr>
          <a:xfrm>
            <a:off x="7149557" y="521100"/>
            <a:ext cx="2969488" cy="169277"/>
          </a:xfrm>
        </p:spPr>
        <p:txBody>
          <a:bodyPr/>
          <a:lstStyle/>
          <a:p>
            <a:r>
              <a:rPr lang="en-US" noProof="0"/>
              <a:t>Microsoft 365 Copilot and Copilot Studio</a:t>
            </a:r>
          </a:p>
        </p:txBody>
      </p:sp>
      <p:sp>
        <p:nvSpPr>
          <p:cNvPr id="23" name="Text Placeholder 22">
            <a:extLst>
              <a:ext uri="{FF2B5EF4-FFF2-40B4-BE49-F238E27FC236}">
                <a16:creationId xmlns:a16="http://schemas.microsoft.com/office/drawing/2014/main" id="{12AD4049-8D2B-991F-243E-E608A8AFA93B}"/>
              </a:ext>
            </a:extLst>
          </p:cNvPr>
          <p:cNvSpPr>
            <a:spLocks noGrp="1"/>
          </p:cNvSpPr>
          <p:nvPr>
            <p:ph type="body" sz="quarter" idx="46"/>
          </p:nvPr>
        </p:nvSpPr>
        <p:spPr>
          <a:xfrm>
            <a:off x="3182889" y="2725494"/>
            <a:ext cx="2572262" cy="712876"/>
          </a:xfrm>
        </p:spPr>
        <p:txBody>
          <a:bodyPr/>
          <a:lstStyle/>
          <a:p>
            <a:r>
              <a:rPr lang="en-US" noProof="0" dirty="0"/>
              <a:t>Benefit: Use </a:t>
            </a:r>
            <a:r>
              <a:rPr lang="en-US" noProof="0" dirty="0">
                <a:latin typeface="+mj-lt"/>
              </a:rPr>
              <a:t>Copilot to generate </a:t>
            </a:r>
            <a:r>
              <a:rPr lang="en-US" noProof="0" dirty="0"/>
              <a:t>the consolidated list of all the customers with pending onboarding. Tailor the prompt to prioritize customers according to the business needs.</a:t>
            </a:r>
          </a:p>
        </p:txBody>
      </p:sp>
      <p:sp>
        <p:nvSpPr>
          <p:cNvPr id="66" name="Text Placeholder 65">
            <a:extLst>
              <a:ext uri="{FF2B5EF4-FFF2-40B4-BE49-F238E27FC236}">
                <a16:creationId xmlns:a16="http://schemas.microsoft.com/office/drawing/2014/main" id="{B513E99B-DBE4-395A-F463-266932FD9FE0}"/>
              </a:ext>
            </a:extLst>
          </p:cNvPr>
          <p:cNvSpPr>
            <a:spLocks noGrp="1"/>
          </p:cNvSpPr>
          <p:nvPr>
            <p:ph type="body" sz="quarter" idx="47"/>
          </p:nvPr>
        </p:nvSpPr>
        <p:spPr>
          <a:xfrm>
            <a:off x="3182890" y="1112478"/>
            <a:ext cx="2572262" cy="153888"/>
          </a:xfrm>
        </p:spPr>
        <p:txBody>
          <a:bodyPr/>
          <a:lstStyle/>
          <a:p>
            <a:r>
              <a:rPr lang="en-US" noProof="0"/>
              <a:t>Collect customer information</a:t>
            </a:r>
          </a:p>
        </p:txBody>
      </p:sp>
      <p:sp>
        <p:nvSpPr>
          <p:cNvPr id="67" name="Text Placeholder 66">
            <a:extLst>
              <a:ext uri="{FF2B5EF4-FFF2-40B4-BE49-F238E27FC236}">
                <a16:creationId xmlns:a16="http://schemas.microsoft.com/office/drawing/2014/main" id="{A68B2365-6B8A-A978-A031-19BC1D6CFEF5}"/>
              </a:ext>
            </a:extLst>
          </p:cNvPr>
          <p:cNvSpPr>
            <a:spLocks noGrp="1"/>
          </p:cNvSpPr>
          <p:nvPr>
            <p:ph type="body" sz="quarter" idx="48"/>
          </p:nvPr>
        </p:nvSpPr>
        <p:spPr>
          <a:xfrm>
            <a:off x="3182890" y="1438715"/>
            <a:ext cx="2572262" cy="626701"/>
          </a:xfrm>
        </p:spPr>
        <p:txBody>
          <a:bodyPr/>
          <a:lstStyle/>
          <a:p>
            <a:r>
              <a:rPr lang="en-US" noProof="0"/>
              <a:t>Prompt Copilot to retrieve the information of customers requiring a KYC review.</a:t>
            </a:r>
          </a:p>
        </p:txBody>
      </p:sp>
      <p:sp>
        <p:nvSpPr>
          <p:cNvPr id="68" name="Text Placeholder 67">
            <a:extLst>
              <a:ext uri="{FF2B5EF4-FFF2-40B4-BE49-F238E27FC236}">
                <a16:creationId xmlns:a16="http://schemas.microsoft.com/office/drawing/2014/main" id="{665BA86F-57D2-9019-D422-8271C6944ED1}"/>
              </a:ext>
            </a:extLst>
          </p:cNvPr>
          <p:cNvSpPr>
            <a:spLocks noGrp="1"/>
          </p:cNvSpPr>
          <p:nvPr>
            <p:ph type="body" sz="quarter" idx="49"/>
          </p:nvPr>
        </p:nvSpPr>
        <p:spPr>
          <a:xfrm>
            <a:off x="6066682" y="1112478"/>
            <a:ext cx="2572262" cy="153888"/>
          </a:xfrm>
        </p:spPr>
        <p:txBody>
          <a:bodyPr/>
          <a:lstStyle/>
          <a:p>
            <a:r>
              <a:rPr lang="en-US" noProof="0"/>
              <a:t>Verify customer documents</a:t>
            </a:r>
          </a:p>
        </p:txBody>
      </p:sp>
      <p:sp>
        <p:nvSpPr>
          <p:cNvPr id="69" name="Text Placeholder 68">
            <a:extLst>
              <a:ext uri="{FF2B5EF4-FFF2-40B4-BE49-F238E27FC236}">
                <a16:creationId xmlns:a16="http://schemas.microsoft.com/office/drawing/2014/main" id="{4BDAE7B8-9C88-0594-8B25-3B144A23422F}"/>
              </a:ext>
            </a:extLst>
          </p:cNvPr>
          <p:cNvSpPr>
            <a:spLocks noGrp="1"/>
          </p:cNvSpPr>
          <p:nvPr>
            <p:ph type="body" sz="quarter" idx="50"/>
          </p:nvPr>
        </p:nvSpPr>
        <p:spPr>
          <a:xfrm>
            <a:off x="6066682" y="1438715"/>
            <a:ext cx="2572262" cy="626701"/>
          </a:xfrm>
        </p:spPr>
        <p:txBody>
          <a:bodyPr/>
          <a:lstStyle/>
          <a:p>
            <a:r>
              <a:rPr lang="en-US" noProof="0"/>
              <a:t>Prompt Copilot to review the documents shared by a customer and generate a report with the missing information.</a:t>
            </a:r>
          </a:p>
        </p:txBody>
      </p:sp>
      <p:sp>
        <p:nvSpPr>
          <p:cNvPr id="73" name="Text Placeholder 72">
            <a:extLst>
              <a:ext uri="{FF2B5EF4-FFF2-40B4-BE49-F238E27FC236}">
                <a16:creationId xmlns:a16="http://schemas.microsoft.com/office/drawing/2014/main" id="{C5BCB4CC-82B8-22D4-7413-4033884188B7}"/>
              </a:ext>
            </a:extLst>
          </p:cNvPr>
          <p:cNvSpPr>
            <a:spLocks noGrp="1"/>
          </p:cNvSpPr>
          <p:nvPr>
            <p:ph type="body" sz="quarter" idx="67"/>
          </p:nvPr>
        </p:nvSpPr>
        <p:spPr>
          <a:xfrm>
            <a:off x="8950475" y="2725494"/>
            <a:ext cx="2572262" cy="712876"/>
          </a:xfrm>
        </p:spPr>
        <p:txBody>
          <a:bodyPr/>
          <a:lstStyle/>
          <a:p>
            <a:r>
              <a:rPr lang="en-US" noProof="0"/>
              <a:t>Benefit: </a:t>
            </a:r>
            <a:r>
              <a:rPr lang="en-US">
                <a:latin typeface="+mj-lt"/>
              </a:rPr>
              <a:t>Use Copilot to verify the customer background information </a:t>
            </a:r>
            <a:r>
              <a:rPr lang="en-US" noProof="0"/>
              <a:t>from regulatory and credit Bureau portals to validate the customer status.</a:t>
            </a:r>
          </a:p>
        </p:txBody>
      </p:sp>
      <p:sp>
        <p:nvSpPr>
          <p:cNvPr id="71" name="Text Placeholder 70">
            <a:extLst>
              <a:ext uri="{FF2B5EF4-FFF2-40B4-BE49-F238E27FC236}">
                <a16:creationId xmlns:a16="http://schemas.microsoft.com/office/drawing/2014/main" id="{1F4EC00E-1B3F-A7D0-00E1-EDF2D8CAEC0B}"/>
              </a:ext>
            </a:extLst>
          </p:cNvPr>
          <p:cNvSpPr>
            <a:spLocks noGrp="1"/>
          </p:cNvSpPr>
          <p:nvPr>
            <p:ph type="body" sz="quarter" idx="52"/>
          </p:nvPr>
        </p:nvSpPr>
        <p:spPr>
          <a:xfrm>
            <a:off x="8950475" y="1112478"/>
            <a:ext cx="2572262" cy="153888"/>
          </a:xfrm>
        </p:spPr>
        <p:txBody>
          <a:bodyPr/>
          <a:lstStyle/>
          <a:p>
            <a:r>
              <a:rPr lang="en-US" noProof="0"/>
              <a:t>Draft email request</a:t>
            </a:r>
          </a:p>
        </p:txBody>
      </p:sp>
      <p:sp>
        <p:nvSpPr>
          <p:cNvPr id="72" name="Text Placeholder 71">
            <a:extLst>
              <a:ext uri="{FF2B5EF4-FFF2-40B4-BE49-F238E27FC236}">
                <a16:creationId xmlns:a16="http://schemas.microsoft.com/office/drawing/2014/main" id="{DCA7053E-BFB1-EE43-B3C3-30759244602B}"/>
              </a:ext>
            </a:extLst>
          </p:cNvPr>
          <p:cNvSpPr>
            <a:spLocks noGrp="1"/>
          </p:cNvSpPr>
          <p:nvPr>
            <p:ph type="body" sz="quarter" idx="53"/>
          </p:nvPr>
        </p:nvSpPr>
        <p:spPr>
          <a:xfrm>
            <a:off x="8950475" y="1438715"/>
            <a:ext cx="2572262" cy="626701"/>
          </a:xfrm>
        </p:spPr>
        <p:txBody>
          <a:bodyPr/>
          <a:lstStyle/>
          <a:p>
            <a:r>
              <a:rPr lang="en-US" noProof="0"/>
              <a:t>Ask Copilot to draft an email to the customer requesting the outstanding information.</a:t>
            </a:r>
          </a:p>
        </p:txBody>
      </p:sp>
      <p:sp>
        <p:nvSpPr>
          <p:cNvPr id="70" name="Text Placeholder 69">
            <a:extLst>
              <a:ext uri="{FF2B5EF4-FFF2-40B4-BE49-F238E27FC236}">
                <a16:creationId xmlns:a16="http://schemas.microsoft.com/office/drawing/2014/main" id="{F24B7B18-107F-A64F-510F-571AFCB451C7}"/>
              </a:ext>
            </a:extLst>
          </p:cNvPr>
          <p:cNvSpPr>
            <a:spLocks noGrp="1"/>
          </p:cNvSpPr>
          <p:nvPr>
            <p:ph type="body" sz="quarter" idx="66"/>
          </p:nvPr>
        </p:nvSpPr>
        <p:spPr>
          <a:xfrm>
            <a:off x="6066682" y="2725494"/>
            <a:ext cx="2572262" cy="712876"/>
          </a:xfrm>
        </p:spPr>
        <p:txBody>
          <a:bodyPr/>
          <a:lstStyle/>
          <a:p>
            <a:r>
              <a:rPr lang="en-US" noProof="0"/>
              <a:t>Benefit: Copilot creates a summary and a list of action items.</a:t>
            </a:r>
          </a:p>
        </p:txBody>
      </p:sp>
      <p:sp>
        <p:nvSpPr>
          <p:cNvPr id="74" name="Text Placeholder 73">
            <a:extLst>
              <a:ext uri="{FF2B5EF4-FFF2-40B4-BE49-F238E27FC236}">
                <a16:creationId xmlns:a16="http://schemas.microsoft.com/office/drawing/2014/main" id="{5F81844F-DABE-36E3-A96B-5330A0F12EF7}"/>
              </a:ext>
            </a:extLst>
          </p:cNvPr>
          <p:cNvSpPr>
            <a:spLocks noGrp="1"/>
          </p:cNvSpPr>
          <p:nvPr>
            <p:ph type="body" sz="quarter" idx="58"/>
          </p:nvPr>
        </p:nvSpPr>
        <p:spPr>
          <a:xfrm>
            <a:off x="4036409" y="3725103"/>
            <a:ext cx="3161734" cy="153888"/>
          </a:xfrm>
        </p:spPr>
        <p:txBody>
          <a:bodyPr/>
          <a:lstStyle/>
          <a:p>
            <a:r>
              <a:rPr lang="en-US" noProof="0"/>
              <a:t>Meet with Compliance team</a:t>
            </a:r>
          </a:p>
        </p:txBody>
      </p:sp>
      <p:sp>
        <p:nvSpPr>
          <p:cNvPr id="75" name="Text Placeholder 74">
            <a:extLst>
              <a:ext uri="{FF2B5EF4-FFF2-40B4-BE49-F238E27FC236}">
                <a16:creationId xmlns:a16="http://schemas.microsoft.com/office/drawing/2014/main" id="{B171064D-7068-82D7-107F-EE4222E58876}"/>
              </a:ext>
            </a:extLst>
          </p:cNvPr>
          <p:cNvSpPr>
            <a:spLocks noGrp="1"/>
          </p:cNvSpPr>
          <p:nvPr>
            <p:ph type="body" sz="quarter" idx="59"/>
          </p:nvPr>
        </p:nvSpPr>
        <p:spPr>
          <a:xfrm>
            <a:off x="4036409" y="4050957"/>
            <a:ext cx="3161734" cy="626701"/>
          </a:xfrm>
        </p:spPr>
        <p:txBody>
          <a:bodyPr/>
          <a:lstStyle/>
          <a:p>
            <a:r>
              <a:rPr lang="en-US" noProof="0"/>
              <a:t>The Compliance team meets to review the status of customer documentation and background verification to decide on onboarding approval.</a:t>
            </a:r>
          </a:p>
        </p:txBody>
      </p:sp>
      <p:sp>
        <p:nvSpPr>
          <p:cNvPr id="79" name="Text Placeholder 78">
            <a:extLst>
              <a:ext uri="{FF2B5EF4-FFF2-40B4-BE49-F238E27FC236}">
                <a16:creationId xmlns:a16="http://schemas.microsoft.com/office/drawing/2014/main" id="{8EEB28B4-5E59-4B85-827C-CF2D9BE2E000}"/>
              </a:ext>
            </a:extLst>
          </p:cNvPr>
          <p:cNvSpPr>
            <a:spLocks noGrp="1"/>
          </p:cNvSpPr>
          <p:nvPr>
            <p:ph type="body" sz="quarter" idx="69"/>
          </p:nvPr>
        </p:nvSpPr>
        <p:spPr>
          <a:xfrm>
            <a:off x="7507483" y="5338502"/>
            <a:ext cx="3161734" cy="712876"/>
          </a:xfrm>
        </p:spPr>
        <p:txBody>
          <a:bodyPr/>
          <a:lstStyle/>
          <a:p>
            <a:r>
              <a:rPr lang="en-US" noProof="0"/>
              <a:t>Benefit: Copilot integrates the customer information with the document verification status and prepares the list of documents missing or incomplete for each customer.</a:t>
            </a:r>
          </a:p>
        </p:txBody>
      </p:sp>
      <p:sp>
        <p:nvSpPr>
          <p:cNvPr id="77" name="Text Placeholder 76">
            <a:extLst>
              <a:ext uri="{FF2B5EF4-FFF2-40B4-BE49-F238E27FC236}">
                <a16:creationId xmlns:a16="http://schemas.microsoft.com/office/drawing/2014/main" id="{14BD5E61-195C-219E-356F-42C86C8DBE26}"/>
              </a:ext>
            </a:extLst>
          </p:cNvPr>
          <p:cNvSpPr>
            <a:spLocks noGrp="1"/>
          </p:cNvSpPr>
          <p:nvPr>
            <p:ph type="body" sz="quarter" idx="61"/>
          </p:nvPr>
        </p:nvSpPr>
        <p:spPr>
          <a:xfrm>
            <a:off x="7507483" y="3725103"/>
            <a:ext cx="3161734" cy="153888"/>
          </a:xfrm>
        </p:spPr>
        <p:txBody>
          <a:bodyPr/>
          <a:lstStyle/>
          <a:p>
            <a:r>
              <a:rPr lang="en-US" noProof="0"/>
              <a:t>Verify customer background</a:t>
            </a:r>
          </a:p>
        </p:txBody>
      </p:sp>
      <p:sp>
        <p:nvSpPr>
          <p:cNvPr id="78" name="Text Placeholder 77">
            <a:extLst>
              <a:ext uri="{FF2B5EF4-FFF2-40B4-BE49-F238E27FC236}">
                <a16:creationId xmlns:a16="http://schemas.microsoft.com/office/drawing/2014/main" id="{8D04354F-9DFB-5448-614C-98A12475AA6F}"/>
              </a:ext>
            </a:extLst>
          </p:cNvPr>
          <p:cNvSpPr>
            <a:spLocks noGrp="1"/>
          </p:cNvSpPr>
          <p:nvPr>
            <p:ph type="body" sz="quarter" idx="62"/>
          </p:nvPr>
        </p:nvSpPr>
        <p:spPr>
          <a:xfrm>
            <a:off x="7507483" y="4050957"/>
            <a:ext cx="3161734" cy="626701"/>
          </a:xfrm>
        </p:spPr>
        <p:txBody>
          <a:bodyPr/>
          <a:lstStyle/>
          <a:p>
            <a:r>
              <a:rPr lang="en-US" noProof="0"/>
              <a:t>Prompt Copilot to screen the customer's name or the name of the beneficial owner against global sanction list, watch lists, politically exposed persons lists, vulnerable business activities and negative news.</a:t>
            </a:r>
          </a:p>
        </p:txBody>
      </p:sp>
      <p:sp>
        <p:nvSpPr>
          <p:cNvPr id="76" name="Text Placeholder 75">
            <a:extLst>
              <a:ext uri="{FF2B5EF4-FFF2-40B4-BE49-F238E27FC236}">
                <a16:creationId xmlns:a16="http://schemas.microsoft.com/office/drawing/2014/main" id="{76D50CDF-B041-336C-B44D-CF3F5353144B}"/>
              </a:ext>
            </a:extLst>
          </p:cNvPr>
          <p:cNvSpPr>
            <a:spLocks noGrp="1"/>
          </p:cNvSpPr>
          <p:nvPr>
            <p:ph type="body" sz="quarter" idx="68"/>
          </p:nvPr>
        </p:nvSpPr>
        <p:spPr>
          <a:xfrm>
            <a:off x="4036409" y="5338502"/>
            <a:ext cx="3161734" cy="712876"/>
          </a:xfrm>
        </p:spPr>
        <p:txBody>
          <a:bodyPr/>
          <a:lstStyle/>
          <a:p>
            <a:r>
              <a:rPr lang="en-US" noProof="0"/>
              <a:t>Benefit: Reduce the time required to review documentation.</a:t>
            </a:r>
          </a:p>
        </p:txBody>
      </p:sp>
      <p:sp>
        <p:nvSpPr>
          <p:cNvPr id="80" name="Text Placeholder 79">
            <a:extLst>
              <a:ext uri="{FF2B5EF4-FFF2-40B4-BE49-F238E27FC236}">
                <a16:creationId xmlns:a16="http://schemas.microsoft.com/office/drawing/2014/main" id="{E1AF1C55-12C0-C098-216C-6638365BDC26}"/>
              </a:ext>
            </a:extLst>
          </p:cNvPr>
          <p:cNvSpPr>
            <a:spLocks noGrp="1"/>
          </p:cNvSpPr>
          <p:nvPr>
            <p:ph type="body" sz="quarter" idx="64"/>
          </p:nvPr>
        </p:nvSpPr>
        <p:spPr>
          <a:xfrm>
            <a:off x="320721" y="4709762"/>
            <a:ext cx="1131651" cy="219456"/>
          </a:xfrm>
        </p:spPr>
        <p:txBody>
          <a:bodyPr/>
          <a:lstStyle/>
          <a:p>
            <a:r>
              <a:rPr lang="en-US" noProof="0"/>
              <a:t>Value benefit</a:t>
            </a:r>
          </a:p>
        </p:txBody>
      </p:sp>
      <p:sp>
        <p:nvSpPr>
          <p:cNvPr id="81" name="Text Placeholder 80">
            <a:extLst>
              <a:ext uri="{FF2B5EF4-FFF2-40B4-BE49-F238E27FC236}">
                <a16:creationId xmlns:a16="http://schemas.microsoft.com/office/drawing/2014/main" id="{DFFF99EF-A97C-A9D6-63E2-11FEB121BDF8}"/>
              </a:ext>
            </a:extLst>
          </p:cNvPr>
          <p:cNvSpPr>
            <a:spLocks noGrp="1"/>
          </p:cNvSpPr>
          <p:nvPr>
            <p:ph type="body" sz="quarter" idx="65"/>
          </p:nvPr>
        </p:nvSpPr>
        <p:spPr>
          <a:xfrm>
            <a:off x="320721" y="3467940"/>
            <a:ext cx="1131650" cy="219456"/>
          </a:xfrm>
        </p:spPr>
        <p:txBody>
          <a:bodyPr/>
          <a:lstStyle/>
          <a:p>
            <a:r>
              <a:rPr lang="en-US" noProof="0"/>
              <a:t>KPIs impacted</a:t>
            </a:r>
          </a:p>
        </p:txBody>
      </p:sp>
      <p:sp>
        <p:nvSpPr>
          <p:cNvPr id="64" name="Text Placeholder 63">
            <a:extLst>
              <a:ext uri="{FF2B5EF4-FFF2-40B4-BE49-F238E27FC236}">
                <a16:creationId xmlns:a16="http://schemas.microsoft.com/office/drawing/2014/main" id="{7F60F88E-D091-3A38-2E18-ACA7A004964B}"/>
              </a:ext>
            </a:extLst>
          </p:cNvPr>
          <p:cNvSpPr>
            <a:spLocks noGrp="1"/>
          </p:cNvSpPr>
          <p:nvPr>
            <p:ph type="body" sz="quarter" idx="33"/>
          </p:nvPr>
        </p:nvSpPr>
        <p:spPr>
          <a:xfrm>
            <a:off x="304796" y="413987"/>
            <a:ext cx="1941119" cy="307777"/>
          </a:xfrm>
        </p:spPr>
        <p:txBody>
          <a:bodyPr/>
          <a:lstStyle/>
          <a:p>
            <a:r>
              <a:rPr lang="en-US" noProof="0"/>
              <a:t>Capital Markets </a:t>
            </a:r>
          </a:p>
        </p:txBody>
      </p:sp>
      <p:sp>
        <p:nvSpPr>
          <p:cNvPr id="48" name="Title 47">
            <a:extLst>
              <a:ext uri="{FF2B5EF4-FFF2-40B4-BE49-F238E27FC236}">
                <a16:creationId xmlns:a16="http://schemas.microsoft.com/office/drawing/2014/main" id="{1B2CE624-6971-FB48-9962-CC94EFD0BB7C}"/>
              </a:ext>
            </a:extLst>
          </p:cNvPr>
          <p:cNvSpPr>
            <a:spLocks noGrp="1"/>
          </p:cNvSpPr>
          <p:nvPr>
            <p:ph type="title"/>
          </p:nvPr>
        </p:nvSpPr>
        <p:spPr>
          <a:xfrm>
            <a:off x="2498026" y="327506"/>
            <a:ext cx="4340225" cy="553998"/>
          </a:xfrm>
        </p:spPr>
        <p:txBody>
          <a:bodyPr vert="horz" wrap="square">
            <a:spAutoFit/>
          </a:bodyPr>
          <a:lstStyle/>
          <a:p>
            <a:r>
              <a:rPr lang="en-US" spc="-80" noProof="0" dirty="0"/>
              <a:t>Implement Know Your Customer (KYC) regulations</a:t>
            </a:r>
          </a:p>
        </p:txBody>
      </p:sp>
      <p:sp>
        <p:nvSpPr>
          <p:cNvPr id="89" name="Rectangle: Rounded Corners 6">
            <a:extLst>
              <a:ext uri="{FF2B5EF4-FFF2-40B4-BE49-F238E27FC236}">
                <a16:creationId xmlns:a16="http://schemas.microsoft.com/office/drawing/2014/main" id="{489B0DED-D908-16A0-36B7-1D6F97585F0F}"/>
              </a:ext>
              <a:ext uri="{C183D7F6-B498-43B3-948B-1728B52AA6E4}">
                <adec:decorative xmlns:adec="http://schemas.microsoft.com/office/drawing/2017/decorative" val="1"/>
              </a:ext>
            </a:extLst>
          </p:cNvPr>
          <p:cNvSpPr/>
          <p:nvPr/>
        </p:nvSpPr>
        <p:spPr bwMode="auto">
          <a:xfrm>
            <a:off x="320719" y="3778836"/>
            <a:ext cx="1771605"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Segoe UI Semibold" panose="020B0702040204020203" pitchFamily="34" charset="0"/>
              </a:rPr>
              <a:t>Manage risk and compliance</a:t>
            </a:r>
          </a:p>
        </p:txBody>
      </p:sp>
      <p:pic>
        <p:nvPicPr>
          <p:cNvPr id="90" name="Graphic 89">
            <a:extLst>
              <a:ext uri="{FF2B5EF4-FFF2-40B4-BE49-F238E27FC236}">
                <a16:creationId xmlns:a16="http://schemas.microsoft.com/office/drawing/2014/main" id="{9770097C-7191-7702-FA02-FEAE2A22016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67506" y="3814270"/>
            <a:ext cx="144000" cy="141732"/>
          </a:xfrm>
          <a:prstGeom prst="rect">
            <a:avLst/>
          </a:prstGeom>
        </p:spPr>
      </p:pic>
      <p:grpSp>
        <p:nvGrpSpPr>
          <p:cNvPr id="91" name="Group 90">
            <a:extLst>
              <a:ext uri="{FF2B5EF4-FFF2-40B4-BE49-F238E27FC236}">
                <a16:creationId xmlns:a16="http://schemas.microsoft.com/office/drawing/2014/main" id="{933ADFED-C8D2-DF05-6B75-66EFDA094EE7}"/>
              </a:ext>
            </a:extLst>
          </p:cNvPr>
          <p:cNvGrpSpPr/>
          <p:nvPr/>
        </p:nvGrpSpPr>
        <p:grpSpPr>
          <a:xfrm>
            <a:off x="320719" y="5020658"/>
            <a:ext cx="1771605" cy="216000"/>
            <a:chOff x="320719" y="5270676"/>
            <a:chExt cx="1771605" cy="216000"/>
          </a:xfrm>
        </p:grpSpPr>
        <p:sp>
          <p:nvSpPr>
            <p:cNvPr id="92" name="Rectangle: Rounded Corners 6">
              <a:extLst>
                <a:ext uri="{FF2B5EF4-FFF2-40B4-BE49-F238E27FC236}">
                  <a16:creationId xmlns:a16="http://schemas.microsoft.com/office/drawing/2014/main" id="{767561D7-29C9-6950-68FC-59348AC83525}"/>
                </a:ext>
                <a:ext uri="{C183D7F6-B498-43B3-948B-1728B52AA6E4}">
                  <adec:decorative xmlns:adec="http://schemas.microsoft.com/office/drawing/2017/decorative" val="1"/>
                </a:ext>
              </a:extLst>
            </p:cNvPr>
            <p:cNvSpPr>
              <a:spLocks/>
            </p:cNvSpPr>
            <p:nvPr/>
          </p:nvSpPr>
          <p:spPr bwMode="auto">
            <a:xfrm>
              <a:off x="320719" y="5270676"/>
              <a:ext cx="1771605" cy="216000"/>
            </a:xfrm>
            <a:prstGeom prst="roundRect">
              <a:avLst>
                <a:gd name="adj" fmla="val 50000"/>
              </a:avLst>
            </a:prstGeom>
            <a:solidFill>
              <a:srgbClr val="FFFFFF"/>
            </a:solidFill>
            <a:ln w="12700">
              <a:solidFill>
                <a:srgbClr val="C03BC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36576"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C03BC4"/>
                  </a:solidFill>
                  <a:effectLst/>
                  <a:uLnTx/>
                  <a:uFillTx/>
                  <a:latin typeface="Segoe UI Semibold"/>
                  <a:ea typeface="+mn-ea"/>
                  <a:cs typeface="Segoe UI Semibold" panose="020B0702040204020203" pitchFamily="34" charset="0"/>
                </a:rPr>
                <a:t>Cost savings</a:t>
              </a:r>
            </a:p>
          </p:txBody>
        </p:sp>
        <p:pic>
          <p:nvPicPr>
            <p:cNvPr id="93" name="Graphic 92">
              <a:extLst>
                <a:ext uri="{FF2B5EF4-FFF2-40B4-BE49-F238E27FC236}">
                  <a16:creationId xmlns:a16="http://schemas.microsoft.com/office/drawing/2014/main" id="{1E5C6598-EC73-EDE3-AA5C-02466F8E85D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7505" y="5306676"/>
              <a:ext cx="144000" cy="144000"/>
            </a:xfrm>
            <a:prstGeom prst="rect">
              <a:avLst/>
            </a:prstGeom>
          </p:spPr>
        </p:pic>
      </p:grpSp>
      <p:sp>
        <p:nvSpPr>
          <p:cNvPr id="100" name="TextBox 99">
            <a:extLst>
              <a:ext uri="{FF2B5EF4-FFF2-40B4-BE49-F238E27FC236}">
                <a16:creationId xmlns:a16="http://schemas.microsoft.com/office/drawing/2014/main" id="{0CD066F6-C9CC-9191-8260-5F7FB3372738}"/>
              </a:ext>
              <a:ext uri="{C183D7F6-B498-43B3-948B-1728B52AA6E4}">
                <adec:decorative xmlns:adec="http://schemas.microsoft.com/office/drawing/2017/decorative" val="0"/>
              </a:ext>
            </a:extLst>
          </p:cNvPr>
          <p:cNvSpPr txBox="1"/>
          <p:nvPr/>
        </p:nvSpPr>
        <p:spPr>
          <a:xfrm>
            <a:off x="4417233" y="4884469"/>
            <a:ext cx="1886867"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103" name="Picture 4" descr="Microsoft Teams Logo, symbol, meaning, history, PNG, brand">
            <a:extLst>
              <a:ext uri="{FF2B5EF4-FFF2-40B4-BE49-F238E27FC236}">
                <a16:creationId xmlns:a16="http://schemas.microsoft.com/office/drawing/2014/main" id="{B8B4B1BA-7F06-8179-5BC6-03A860CFCFF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9375" r="19375"/>
          <a:stretch/>
        </p:blipFill>
        <p:spPr bwMode="auto">
          <a:xfrm>
            <a:off x="4037013" y="4839819"/>
            <a:ext cx="264808" cy="243189"/>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A85AF82F-FC48-41FF-6349-D7E3FA41D0A2}"/>
              </a:ext>
              <a:ext uri="{C183D7F6-B498-43B3-948B-1728B52AA6E4}">
                <adec:decorative xmlns:adec="http://schemas.microsoft.com/office/drawing/2017/decorative" val="0"/>
              </a:ext>
            </a:extLst>
          </p:cNvPr>
          <p:cNvSpPr txBox="1"/>
          <p:nvPr/>
        </p:nvSpPr>
        <p:spPr>
          <a:xfrm>
            <a:off x="3559920" y="2176519"/>
            <a:ext cx="210312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CRM system</a:t>
            </a:r>
          </a:p>
        </p:txBody>
      </p:sp>
      <p:sp>
        <p:nvSpPr>
          <p:cNvPr id="101" name="TextBox 100">
            <a:extLst>
              <a:ext uri="{FF2B5EF4-FFF2-40B4-BE49-F238E27FC236}">
                <a16:creationId xmlns:a16="http://schemas.microsoft.com/office/drawing/2014/main" id="{8E77DDD6-B951-2AC4-988C-89B5373160D5}"/>
              </a:ext>
              <a:ext uri="{C183D7F6-B498-43B3-948B-1728B52AA6E4}">
                <adec:decorative xmlns:adec="http://schemas.microsoft.com/office/drawing/2017/decorative" val="0"/>
              </a:ext>
            </a:extLst>
          </p:cNvPr>
          <p:cNvSpPr txBox="1"/>
          <p:nvPr/>
        </p:nvSpPr>
        <p:spPr>
          <a:xfrm>
            <a:off x="9327307" y="2176519"/>
            <a:ext cx="201168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CRM system</a:t>
            </a:r>
          </a:p>
        </p:txBody>
      </p:sp>
      <p:sp>
        <p:nvSpPr>
          <p:cNvPr id="98" name="TextBox 97">
            <a:extLst>
              <a:ext uri="{FF2B5EF4-FFF2-40B4-BE49-F238E27FC236}">
                <a16:creationId xmlns:a16="http://schemas.microsoft.com/office/drawing/2014/main" id="{FF4BF4DB-D4BA-C901-9956-5E4202F97202}"/>
              </a:ext>
              <a:ext uri="{C183D7F6-B498-43B3-948B-1728B52AA6E4}">
                <adec:decorative xmlns:adec="http://schemas.microsoft.com/office/drawing/2017/decorative" val="0"/>
              </a:ext>
            </a:extLst>
          </p:cNvPr>
          <p:cNvSpPr txBox="1"/>
          <p:nvPr/>
        </p:nvSpPr>
        <p:spPr>
          <a:xfrm>
            <a:off x="6447645" y="2176519"/>
            <a:ext cx="2103120"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CRM system</a:t>
            </a:r>
          </a:p>
        </p:txBody>
      </p:sp>
      <p:pic>
        <p:nvPicPr>
          <p:cNvPr id="109" name="Picture 108">
            <a:extLst>
              <a:ext uri="{FF2B5EF4-FFF2-40B4-BE49-F238E27FC236}">
                <a16:creationId xmlns:a16="http://schemas.microsoft.com/office/drawing/2014/main" id="{E24DE78C-49DB-6CA5-C5A9-CFF4A0182F3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8950325" y="2207040"/>
            <a:ext cx="224338" cy="215956"/>
          </a:xfrm>
          <a:prstGeom prst="rect">
            <a:avLst/>
          </a:prstGeom>
          <a:ln w="6657" cap="flat">
            <a:noFill/>
            <a:prstDash val="solid"/>
            <a:miter/>
          </a:ln>
          <a:effectLst/>
        </p:spPr>
      </p:pic>
      <p:pic>
        <p:nvPicPr>
          <p:cNvPr id="110" name="Picture 109">
            <a:extLst>
              <a:ext uri="{FF2B5EF4-FFF2-40B4-BE49-F238E27FC236}">
                <a16:creationId xmlns:a16="http://schemas.microsoft.com/office/drawing/2014/main" id="{7F0C6CF6-F2D5-A515-A232-971DD739702A}"/>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6067425" y="2207040"/>
            <a:ext cx="224338" cy="215956"/>
          </a:xfrm>
          <a:prstGeom prst="rect">
            <a:avLst/>
          </a:prstGeom>
          <a:ln w="6657" cap="flat">
            <a:noFill/>
            <a:prstDash val="solid"/>
            <a:miter/>
          </a:ln>
          <a:effectLst/>
        </p:spPr>
      </p:pic>
      <p:pic>
        <p:nvPicPr>
          <p:cNvPr id="111" name="Picture 110">
            <a:extLst>
              <a:ext uri="{FF2B5EF4-FFF2-40B4-BE49-F238E27FC236}">
                <a16:creationId xmlns:a16="http://schemas.microsoft.com/office/drawing/2014/main" id="{79F0B404-5C06-74EA-2C94-FFCDE29C8B1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3182938" y="2207040"/>
            <a:ext cx="224338" cy="215956"/>
          </a:xfrm>
          <a:prstGeom prst="rect">
            <a:avLst/>
          </a:prstGeom>
          <a:ln w="6657" cap="flat">
            <a:noFill/>
            <a:prstDash val="solid"/>
            <a:miter/>
          </a:ln>
          <a:effectLst/>
        </p:spPr>
      </p:pic>
      <p:pic>
        <p:nvPicPr>
          <p:cNvPr id="112" name="Picture 111">
            <a:extLst>
              <a:ext uri="{FF2B5EF4-FFF2-40B4-BE49-F238E27FC236}">
                <a16:creationId xmlns:a16="http://schemas.microsoft.com/office/drawing/2014/main" id="{9727799A-9288-D719-F121-9835FE4336E3}"/>
              </a:ext>
              <a:ext uri="{C183D7F6-B498-43B3-948B-1728B52AA6E4}">
                <adec:decorative xmlns:adec="http://schemas.microsoft.com/office/drawing/2017/decorative" val="0"/>
              </a:ext>
            </a:extLst>
          </p:cNvPr>
          <p:cNvPicPr>
            <a:picLocks noChangeAspect="1"/>
          </p:cNvPicPr>
          <p:nvPr/>
        </p:nvPicPr>
        <p:blipFill rotWithShape="1">
          <a:blip r:embed="rId11"/>
          <a:srcRect b="3736"/>
          <a:stretch/>
        </p:blipFill>
        <p:spPr>
          <a:xfrm>
            <a:off x="7507288" y="4840226"/>
            <a:ext cx="224338" cy="215956"/>
          </a:xfrm>
          <a:prstGeom prst="rect">
            <a:avLst/>
          </a:prstGeom>
          <a:ln w="6657" cap="flat">
            <a:noFill/>
            <a:prstDash val="solid"/>
            <a:miter/>
          </a:ln>
          <a:effectLst/>
        </p:spPr>
      </p:pic>
      <p:sp>
        <p:nvSpPr>
          <p:cNvPr id="104" name="TextBox 103">
            <a:extLst>
              <a:ext uri="{FF2B5EF4-FFF2-40B4-BE49-F238E27FC236}">
                <a16:creationId xmlns:a16="http://schemas.microsoft.com/office/drawing/2014/main" id="{F65A95D1-CE9B-AFFF-6518-B2F99C1AEE64}"/>
              </a:ext>
              <a:ext uri="{C183D7F6-B498-43B3-948B-1728B52AA6E4}">
                <adec:decorative xmlns:adec="http://schemas.microsoft.com/office/drawing/2017/decorative" val="0"/>
              </a:ext>
            </a:extLst>
          </p:cNvPr>
          <p:cNvSpPr txBox="1"/>
          <p:nvPr/>
        </p:nvSpPr>
        <p:spPr>
          <a:xfrm>
            <a:off x="7866235" y="4809705"/>
            <a:ext cx="1886867" cy="276999"/>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AI Agent</a:t>
            </a:r>
            <a:r>
              <a:rPr kumimoji="0" lang="en-US" sz="1000" b="0" i="0" u="none" strike="noStrike" kern="1200" cap="none" spc="0" normalizeH="0" baseline="30000" noProof="0" dirty="0">
                <a:ln>
                  <a:noFill/>
                </a:ln>
                <a:solidFill>
                  <a:srgbClr val="000000"/>
                </a:solidFill>
                <a:effectLst/>
                <a:uLnTx/>
                <a:uFillTx/>
                <a:latin typeface="Segoe UI Semibold"/>
                <a:ea typeface="+mn-ea"/>
                <a:cs typeface="+mn-cs"/>
              </a:rPr>
              <a:t>3</a:t>
            </a:r>
            <a:endParaRPr kumimoji="0" lang="en-US" sz="1000" b="0" i="0" u="none" strike="noStrike" kern="1200" cap="none" spc="0" normalizeH="0" baseline="0" noProof="0" dirty="0">
              <a:ln>
                <a:noFill/>
              </a:ln>
              <a:solidFill>
                <a:srgbClr val="000000"/>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78D4"/>
                </a:solidFill>
                <a:effectLst/>
                <a:uLnTx/>
                <a:uFillTx/>
                <a:latin typeface="Segoe UI Semibold"/>
                <a:ea typeface="+mn-ea"/>
                <a:cs typeface="+mn-cs"/>
              </a:rPr>
              <a:t>+ Connection web sources</a:t>
            </a:r>
          </a:p>
        </p:txBody>
      </p:sp>
    </p:spTree>
    <p:extLst>
      <p:ext uri="{BB962C8B-B14F-4D97-AF65-F5344CB8AC3E}">
        <p14:creationId xmlns:p14="http://schemas.microsoft.com/office/powerpoint/2010/main" val="388470601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dirty="0"/>
              <a:t>A day in the life of an Analyst</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noProof="0"/>
              <a:t>Buy</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684713"/>
            <a:ext cx="2808000" cy="345600"/>
          </a:xfrm>
        </p:spPr>
        <p:txBody>
          <a:bodyPr/>
          <a:lstStyle/>
          <a:p>
            <a:r>
              <a:rPr lang="en-US" noProof="0" dirty="0"/>
              <a:t>8:00 am – Summarize communications</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128438"/>
            <a:ext cx="2808000" cy="626701"/>
          </a:xfrm>
        </p:spPr>
        <p:txBody>
          <a:bodyPr>
            <a:normAutofit/>
          </a:bodyPr>
          <a:lstStyle/>
          <a:p>
            <a:r>
              <a:rPr lang="en-US" noProof="0" dirty="0"/>
              <a:t>Cassandra needs to prepare a big pitch for an investment idea, so she uses Copilot to summarize emails and chats. </a:t>
            </a:r>
          </a:p>
        </p:txBody>
      </p:sp>
      <p:sp>
        <p:nvSpPr>
          <p:cNvPr id="102" name="Text Placeholder 101">
            <a:extLst>
              <a:ext uri="{FF2B5EF4-FFF2-40B4-BE49-F238E27FC236}">
                <a16:creationId xmlns:a16="http://schemas.microsoft.com/office/drawing/2014/main" id="{ECD5F265-1735-5187-07E0-59E7184F6481}"/>
              </a:ext>
            </a:extLst>
          </p:cNvPr>
          <p:cNvSpPr>
            <a:spLocks noGrp="1"/>
          </p:cNvSpPr>
          <p:nvPr>
            <p:ph type="body" sz="quarter" idx="21"/>
          </p:nvPr>
        </p:nvSpPr>
        <p:spPr>
          <a:xfrm>
            <a:off x="584200" y="3304510"/>
            <a:ext cx="2808000" cy="626701"/>
          </a:xfrm>
        </p:spPr>
        <p:txBody>
          <a:bodyPr>
            <a:normAutofit/>
          </a:bodyPr>
          <a:lstStyle/>
          <a:p>
            <a:r>
              <a:rPr lang="en-US" noProof="0" dirty="0"/>
              <a:t>Example prompt: </a:t>
            </a:r>
            <a:r>
              <a:rPr lang="en-US" noProof="0" dirty="0">
                <a:latin typeface="+mj-lt"/>
              </a:rPr>
              <a:t>Summarize</a:t>
            </a:r>
            <a:r>
              <a:rPr lang="en-US" noProof="0" dirty="0"/>
              <a:t> all the emails and Teams chats in the past month about the project highlighting the primary asks and open items.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684713"/>
            <a:ext cx="2808000" cy="345600"/>
          </a:xfrm>
        </p:spPr>
        <p:txBody>
          <a:bodyPr/>
          <a:lstStyle/>
          <a:p>
            <a:r>
              <a:rPr lang="en-US" noProof="0" dirty="0"/>
              <a:t>8:15 am – Summarize reports</a:t>
            </a:r>
          </a:p>
        </p:txBody>
      </p:sp>
      <p:sp>
        <p:nvSpPr>
          <p:cNvPr id="44" name="Text Placeholder 43">
            <a:extLst>
              <a:ext uri="{FF2B5EF4-FFF2-40B4-BE49-F238E27FC236}">
                <a16:creationId xmlns:a16="http://schemas.microsoft.com/office/drawing/2014/main" id="{6E513950-5865-343F-8740-54F5947D6BF6}"/>
              </a:ext>
            </a:extLst>
          </p:cNvPr>
          <p:cNvSpPr>
            <a:spLocks noGrp="1"/>
          </p:cNvSpPr>
          <p:nvPr>
            <p:ph type="body" sz="quarter" idx="23"/>
          </p:nvPr>
        </p:nvSpPr>
        <p:spPr>
          <a:xfrm>
            <a:off x="3776898" y="2128438"/>
            <a:ext cx="2808000" cy="626701"/>
          </a:xfrm>
        </p:spPr>
        <p:txBody>
          <a:bodyPr/>
          <a:lstStyle/>
          <a:p>
            <a:r>
              <a:rPr lang="en-US" noProof="0" dirty="0"/>
              <a:t>Cassandra asks Analyst to summarize a number of company 10-k reports to understand investment opportunities in the industry. She then exports the report into Pages for collaboration with her team.</a:t>
            </a:r>
          </a:p>
        </p:txBody>
      </p:sp>
      <p:sp>
        <p:nvSpPr>
          <p:cNvPr id="103" name="Text Placeholder 102">
            <a:extLst>
              <a:ext uri="{FF2B5EF4-FFF2-40B4-BE49-F238E27FC236}">
                <a16:creationId xmlns:a16="http://schemas.microsoft.com/office/drawing/2014/main" id="{AC1E6677-D5DF-FE29-9DF5-9CD0B71483CF}"/>
              </a:ext>
            </a:extLst>
          </p:cNvPr>
          <p:cNvSpPr>
            <a:spLocks noGrp="1"/>
          </p:cNvSpPr>
          <p:nvPr>
            <p:ph type="body" sz="quarter" idx="24"/>
          </p:nvPr>
        </p:nvSpPr>
        <p:spPr>
          <a:xfrm>
            <a:off x="3776898" y="3304510"/>
            <a:ext cx="2808000" cy="626701"/>
          </a:xfrm>
        </p:spPr>
        <p:txBody>
          <a:bodyPr>
            <a:normAutofit/>
          </a:bodyPr>
          <a:lstStyle/>
          <a:p>
            <a:r>
              <a:rPr lang="en-US" noProof="0" dirty="0"/>
              <a:t>Example promp</a:t>
            </a:r>
            <a:r>
              <a:rPr lang="en-US" dirty="0"/>
              <a:t>t: Analyze these 10-k reports and product an analysis of the pros and cons of investing in each company along with typical industry metrics.</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684713"/>
            <a:ext cx="2808000" cy="345600"/>
          </a:xfrm>
        </p:spPr>
        <p:txBody>
          <a:bodyPr/>
          <a:lstStyle/>
          <a:p>
            <a:r>
              <a:rPr lang="en-US" noProof="0" dirty="0"/>
              <a:t>9:00 am – Create talking points</a:t>
            </a:r>
          </a:p>
        </p:txBody>
      </p:sp>
      <p:sp>
        <p:nvSpPr>
          <p:cNvPr id="104" name="Text Placeholder 103">
            <a:extLst>
              <a:ext uri="{FF2B5EF4-FFF2-40B4-BE49-F238E27FC236}">
                <a16:creationId xmlns:a16="http://schemas.microsoft.com/office/drawing/2014/main" id="{A241A013-6947-7442-9D23-43F3CC5F5C50}"/>
              </a:ext>
            </a:extLst>
          </p:cNvPr>
          <p:cNvSpPr>
            <a:spLocks noGrp="1"/>
          </p:cNvSpPr>
          <p:nvPr>
            <p:ph type="body" sz="quarter" idx="26"/>
          </p:nvPr>
        </p:nvSpPr>
        <p:spPr>
          <a:xfrm>
            <a:off x="6969595" y="2128438"/>
            <a:ext cx="2808000" cy="626701"/>
          </a:xfrm>
        </p:spPr>
        <p:txBody>
          <a:bodyPr/>
          <a:lstStyle/>
          <a:p>
            <a:r>
              <a:rPr lang="en-US" noProof="0" dirty="0"/>
              <a:t>Cassandra needs a talk track for her presentation. She asks Copilot in Word to turn the </a:t>
            </a:r>
            <a:r>
              <a:rPr lang="en-US" dirty="0"/>
              <a:t>Pages document</a:t>
            </a:r>
            <a:r>
              <a:rPr lang="en-US" noProof="0" dirty="0"/>
              <a:t> into talking points and an elevator pitch for her idea.</a:t>
            </a:r>
          </a:p>
        </p:txBody>
      </p:sp>
      <p:sp>
        <p:nvSpPr>
          <p:cNvPr id="105" name="Text Placeholder 104">
            <a:extLst>
              <a:ext uri="{FF2B5EF4-FFF2-40B4-BE49-F238E27FC236}">
                <a16:creationId xmlns:a16="http://schemas.microsoft.com/office/drawing/2014/main" id="{3E1C71C6-370C-EBC9-8720-176174699081}"/>
              </a:ext>
            </a:extLst>
          </p:cNvPr>
          <p:cNvSpPr>
            <a:spLocks noGrp="1"/>
          </p:cNvSpPr>
          <p:nvPr>
            <p:ph type="body" sz="quarter" idx="27"/>
          </p:nvPr>
        </p:nvSpPr>
        <p:spPr>
          <a:xfrm>
            <a:off x="6969595" y="3304510"/>
            <a:ext cx="2808000" cy="626701"/>
          </a:xfrm>
        </p:spPr>
        <p:txBody>
          <a:bodyPr>
            <a:normAutofit/>
          </a:bodyPr>
          <a:lstStyle/>
          <a:p>
            <a:r>
              <a:rPr lang="en-US" noProof="0" dirty="0"/>
              <a:t>Example prompt: </a:t>
            </a:r>
            <a:r>
              <a:rPr lang="en-US" dirty="0">
                <a:latin typeface="+mj-lt"/>
              </a:rPr>
              <a:t>Using the documents </a:t>
            </a:r>
            <a:r>
              <a:rPr lang="en-US" noProof="0" dirty="0"/>
              <a:t>[action items.docx] and [report summaries.docx] create a set of talking points and then create a 3-minute elevator pitch for the idea.</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137995"/>
            <a:ext cx="2808000" cy="345600"/>
          </a:xfrm>
        </p:spPr>
        <p:txBody>
          <a:bodyPr/>
          <a:lstStyle/>
          <a:p>
            <a:r>
              <a:rPr lang="en-US" noProof="0" dirty="0"/>
              <a:t>11:00 am – Create a presentation</a:t>
            </a:r>
          </a:p>
        </p:txBody>
      </p:sp>
      <p:sp>
        <p:nvSpPr>
          <p:cNvPr id="110" name="Text Placeholder 109">
            <a:extLst>
              <a:ext uri="{FF2B5EF4-FFF2-40B4-BE49-F238E27FC236}">
                <a16:creationId xmlns:a16="http://schemas.microsoft.com/office/drawing/2014/main" id="{24E03427-3337-1852-ACDF-3B8903E464DF}"/>
              </a:ext>
            </a:extLst>
          </p:cNvPr>
          <p:cNvSpPr>
            <a:spLocks noGrp="1"/>
          </p:cNvSpPr>
          <p:nvPr>
            <p:ph type="body" sz="quarter" idx="35"/>
          </p:nvPr>
        </p:nvSpPr>
        <p:spPr>
          <a:xfrm>
            <a:off x="6969595" y="4584616"/>
            <a:ext cx="2808000" cy="626701"/>
          </a:xfrm>
        </p:spPr>
        <p:txBody>
          <a:bodyPr/>
          <a:lstStyle/>
          <a:p>
            <a:r>
              <a:rPr lang="en-US" noProof="0" dirty="0"/>
              <a:t>Cassandra creates a draft of her presentation using Copilot in PowerPoint.</a:t>
            </a:r>
          </a:p>
        </p:txBody>
      </p:sp>
      <p:sp>
        <p:nvSpPr>
          <p:cNvPr id="111" name="Text Placeholder 110">
            <a:extLst>
              <a:ext uri="{FF2B5EF4-FFF2-40B4-BE49-F238E27FC236}">
                <a16:creationId xmlns:a16="http://schemas.microsoft.com/office/drawing/2014/main" id="{22D116A7-C2E1-69EE-4ED2-F4E21F6AA1DE}"/>
              </a:ext>
            </a:extLst>
          </p:cNvPr>
          <p:cNvSpPr>
            <a:spLocks noGrp="1"/>
          </p:cNvSpPr>
          <p:nvPr>
            <p:ph type="body" sz="quarter" idx="36"/>
          </p:nvPr>
        </p:nvSpPr>
        <p:spPr>
          <a:xfrm>
            <a:off x="6969595" y="5681038"/>
            <a:ext cx="2808000" cy="626701"/>
          </a:xfrm>
        </p:spPr>
        <p:txBody>
          <a:bodyPr/>
          <a:lstStyle/>
          <a:p>
            <a:r>
              <a:rPr lang="en-US" noProof="0" dirty="0"/>
              <a:t>Example prompt: </a:t>
            </a:r>
            <a:r>
              <a:rPr lang="en-US" dirty="0">
                <a:latin typeface="+mj-lt"/>
              </a:rPr>
              <a:t>Create a presentation </a:t>
            </a:r>
            <a:r>
              <a:rPr lang="en-US" noProof="0" dirty="0"/>
              <a:t>based on </a:t>
            </a:r>
            <a:br>
              <a:rPr lang="en-US" noProof="0" dirty="0"/>
            </a:br>
            <a:r>
              <a:rPr lang="en-US" noProof="0" dirty="0"/>
              <a:t>[elevator pitch].</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137995"/>
            <a:ext cx="2808000" cy="345600"/>
          </a:xfrm>
        </p:spPr>
        <p:txBody>
          <a:bodyPr/>
          <a:lstStyle/>
          <a:p>
            <a:pPr lvl="0"/>
            <a:r>
              <a:rPr lang="en-US" noProof="0" dirty="0"/>
              <a:t>2:00 pm – Meeting recap</a:t>
            </a:r>
          </a:p>
        </p:txBody>
      </p:sp>
      <p:sp>
        <p:nvSpPr>
          <p:cNvPr id="108" name="Text Placeholder 107">
            <a:extLst>
              <a:ext uri="{FF2B5EF4-FFF2-40B4-BE49-F238E27FC236}">
                <a16:creationId xmlns:a16="http://schemas.microsoft.com/office/drawing/2014/main" id="{A34A2DC5-BB93-5BA1-6C3F-FEBB0E617A73}"/>
              </a:ext>
            </a:extLst>
          </p:cNvPr>
          <p:cNvSpPr>
            <a:spLocks noGrp="1"/>
          </p:cNvSpPr>
          <p:nvPr>
            <p:ph type="body" sz="quarter" idx="32"/>
          </p:nvPr>
        </p:nvSpPr>
        <p:spPr>
          <a:xfrm>
            <a:off x="3776898" y="4584616"/>
            <a:ext cx="2808000" cy="626701"/>
          </a:xfrm>
        </p:spPr>
        <p:txBody>
          <a:bodyPr/>
          <a:lstStyle/>
          <a:p>
            <a:r>
              <a:rPr lang="en-US" noProof="0"/>
              <a:t>It's time for the pitch. Cassandra can focus on her presentation. Teams captures meeting notes, and outstanding questions. </a:t>
            </a:r>
          </a:p>
        </p:txBody>
      </p:sp>
      <p:sp>
        <p:nvSpPr>
          <p:cNvPr id="109" name="Text Placeholder 108">
            <a:extLst>
              <a:ext uri="{FF2B5EF4-FFF2-40B4-BE49-F238E27FC236}">
                <a16:creationId xmlns:a16="http://schemas.microsoft.com/office/drawing/2014/main" id="{48F7FD91-4CC7-959C-723E-829D16DD5A0D}"/>
              </a:ext>
            </a:extLst>
          </p:cNvPr>
          <p:cNvSpPr>
            <a:spLocks noGrp="1"/>
          </p:cNvSpPr>
          <p:nvPr>
            <p:ph type="body" sz="quarter" idx="33"/>
          </p:nvPr>
        </p:nvSpPr>
        <p:spPr>
          <a:xfrm>
            <a:off x="3776898" y="5681038"/>
            <a:ext cx="2808000" cy="626701"/>
          </a:xfrm>
        </p:spPr>
        <p:txBody>
          <a:bodyPr/>
          <a:lstStyle/>
          <a:p>
            <a:r>
              <a:rPr lang="en-US" noProof="0"/>
              <a:t>Example prompt: </a:t>
            </a:r>
            <a:r>
              <a:rPr lang="en-US">
                <a:latin typeface="+mj-lt"/>
              </a:rPr>
              <a:t>What questions were asked</a:t>
            </a:r>
            <a:r>
              <a:rPr lang="en-US" noProof="0"/>
              <a:t> during the meeting that have not been answered?</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137995"/>
            <a:ext cx="2808000" cy="345600"/>
          </a:xfrm>
        </p:spPr>
        <p:txBody>
          <a:bodyPr/>
          <a:lstStyle/>
          <a:p>
            <a:r>
              <a:rPr lang="en-US" noProof="0" dirty="0"/>
              <a:t>4:00 pm – Summarize communications</a:t>
            </a:r>
          </a:p>
        </p:txBody>
      </p:sp>
      <p:sp>
        <p:nvSpPr>
          <p:cNvPr id="106" name="Text Placeholder 105">
            <a:extLst>
              <a:ext uri="{FF2B5EF4-FFF2-40B4-BE49-F238E27FC236}">
                <a16:creationId xmlns:a16="http://schemas.microsoft.com/office/drawing/2014/main" id="{80EEB0F1-7ADA-231D-B3F1-74A5193D1267}"/>
              </a:ext>
            </a:extLst>
          </p:cNvPr>
          <p:cNvSpPr>
            <a:spLocks noGrp="1"/>
          </p:cNvSpPr>
          <p:nvPr>
            <p:ph type="body" sz="quarter" idx="29"/>
          </p:nvPr>
        </p:nvSpPr>
        <p:spPr>
          <a:xfrm>
            <a:off x="584200" y="4584616"/>
            <a:ext cx="2808000" cy="626701"/>
          </a:xfrm>
        </p:spPr>
        <p:txBody>
          <a:bodyPr/>
          <a:lstStyle/>
          <a:p>
            <a:r>
              <a:rPr lang="en-US" noProof="0" dirty="0"/>
              <a:t>Cassandra has missed a few chats during the day. She sees that her team has been discussing a new product launch and asks Copilot to summarize the conversation to quickly catch up.</a:t>
            </a:r>
          </a:p>
        </p:txBody>
      </p:sp>
      <p:sp>
        <p:nvSpPr>
          <p:cNvPr id="107" name="Text Placeholder 106">
            <a:extLst>
              <a:ext uri="{FF2B5EF4-FFF2-40B4-BE49-F238E27FC236}">
                <a16:creationId xmlns:a16="http://schemas.microsoft.com/office/drawing/2014/main" id="{D6B65270-E369-6E27-6309-FCF1DDBC88A3}"/>
              </a:ext>
            </a:extLst>
          </p:cNvPr>
          <p:cNvSpPr>
            <a:spLocks noGrp="1"/>
          </p:cNvSpPr>
          <p:nvPr>
            <p:ph type="body" sz="quarter" idx="30"/>
          </p:nvPr>
        </p:nvSpPr>
        <p:spPr>
          <a:xfrm>
            <a:off x="584200" y="5681038"/>
            <a:ext cx="2808000" cy="626701"/>
          </a:xfrm>
        </p:spPr>
        <p:txBody>
          <a:bodyPr/>
          <a:lstStyle/>
          <a:p>
            <a:r>
              <a:rPr lang="en-US" noProof="0"/>
              <a:t>Example prompt: </a:t>
            </a:r>
            <a:r>
              <a:rPr lang="en-US">
                <a:latin typeface="+mj-lt"/>
              </a:rPr>
              <a:t>Summarize team chat </a:t>
            </a:r>
            <a:r>
              <a:rPr lang="en-US" noProof="0"/>
              <a:t>and make sure to include the key points and who made them.</a:t>
            </a:r>
          </a:p>
        </p:txBody>
      </p:sp>
      <p:pic>
        <p:nvPicPr>
          <p:cNvPr id="2" name="Picture 1" descr="A person holding a tablet&#10;&#10;Description automatically generated">
            <a:extLst>
              <a:ext uri="{FF2B5EF4-FFF2-40B4-BE49-F238E27FC236}">
                <a16:creationId xmlns:a16="http://schemas.microsoft.com/office/drawing/2014/main" id="{753D78D0-10E9-8E8F-294B-A6875A02CB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77595" y="3267375"/>
            <a:ext cx="2446355" cy="3609499"/>
          </a:xfrm>
          <a:prstGeom prst="rect">
            <a:avLst/>
          </a:prstGeom>
        </p:spPr>
      </p:pic>
      <p:sp>
        <p:nvSpPr>
          <p:cNvPr id="79" name="Benefit 1">
            <a:extLst>
              <a:ext uri="{FF2B5EF4-FFF2-40B4-BE49-F238E27FC236}">
                <a16:creationId xmlns:a16="http://schemas.microsoft.com/office/drawing/2014/main" id="{C517230D-C1A8-65D9-23F9-C46903758007}"/>
              </a:ext>
              <a:ext uri="{C183D7F6-B498-43B3-948B-1728B52AA6E4}">
                <adec:decorative xmlns:adec="http://schemas.microsoft.com/office/drawing/2017/decorative" val="0"/>
              </a:ext>
            </a:extLst>
          </p:cNvPr>
          <p:cNvSpPr/>
          <p:nvPr/>
        </p:nvSpPr>
        <p:spPr bwMode="auto">
          <a:xfrm>
            <a:off x="1285388"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~6 hours per week</a:t>
            </a:r>
          </a:p>
        </p:txBody>
      </p:sp>
      <p:pic>
        <p:nvPicPr>
          <p:cNvPr id="80" name="Graphic 79">
            <a:extLst>
              <a:ext uri="{FF2B5EF4-FFF2-40B4-BE49-F238E27FC236}">
                <a16:creationId xmlns:a16="http://schemas.microsoft.com/office/drawing/2014/main" id="{E7E24F84-7324-EECE-FC7D-324EB607ED6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8246" y="1170767"/>
            <a:ext cx="144000" cy="144000"/>
          </a:xfrm>
          <a:prstGeom prst="rect">
            <a:avLst/>
          </a:prstGeom>
        </p:spPr>
      </p:pic>
      <p:sp>
        <p:nvSpPr>
          <p:cNvPr id="81" name="Benefit 2">
            <a:extLst>
              <a:ext uri="{FF2B5EF4-FFF2-40B4-BE49-F238E27FC236}">
                <a16:creationId xmlns:a16="http://schemas.microsoft.com/office/drawing/2014/main" id="{15116A7C-953B-A26E-3E17-8F273691D345}"/>
              </a:ext>
              <a:ext uri="{C183D7F6-B498-43B3-948B-1728B52AA6E4}">
                <adec:decorative xmlns:adec="http://schemas.microsoft.com/office/drawing/2017/decorative" val="0"/>
              </a:ext>
            </a:extLst>
          </p:cNvPr>
          <p:cNvSpPr/>
          <p:nvPr/>
        </p:nvSpPr>
        <p:spPr bwMode="auto">
          <a:xfrm>
            <a:off x="3038018" y="1134767"/>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Areas of investment: Customer engagement</a:t>
            </a:r>
          </a:p>
        </p:txBody>
      </p:sp>
      <p:pic>
        <p:nvPicPr>
          <p:cNvPr id="82" name="Graphic 81">
            <a:extLst>
              <a:ext uri="{FF2B5EF4-FFF2-40B4-BE49-F238E27FC236}">
                <a16:creationId xmlns:a16="http://schemas.microsoft.com/office/drawing/2014/main" id="{80F6EB28-CF27-24F9-CA34-0795A51C270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80876" y="1170767"/>
            <a:ext cx="144000" cy="144000"/>
          </a:xfrm>
          <a:prstGeom prst="rect">
            <a:avLst/>
          </a:prstGeom>
        </p:spPr>
      </p:pic>
      <p:grpSp>
        <p:nvGrpSpPr>
          <p:cNvPr id="85" name="Group 84">
            <a:extLst>
              <a:ext uri="{FF2B5EF4-FFF2-40B4-BE49-F238E27FC236}">
                <a16:creationId xmlns:a16="http://schemas.microsoft.com/office/drawing/2014/main" id="{9C27021E-D07C-A795-E131-1AF103F4582B}"/>
              </a:ext>
            </a:extLst>
          </p:cNvPr>
          <p:cNvGrpSpPr/>
          <p:nvPr/>
        </p:nvGrpSpPr>
        <p:grpSpPr>
          <a:xfrm>
            <a:off x="5879331" y="1134767"/>
            <a:ext cx="1970842" cy="216000"/>
            <a:chOff x="4877633" y="1145282"/>
            <a:chExt cx="1970842" cy="216000"/>
          </a:xfrm>
        </p:grpSpPr>
        <p:sp>
          <p:nvSpPr>
            <p:cNvPr id="83" name="Benefit 3">
              <a:extLst>
                <a:ext uri="{FF2B5EF4-FFF2-40B4-BE49-F238E27FC236}">
                  <a16:creationId xmlns:a16="http://schemas.microsoft.com/office/drawing/2014/main" id="{FDF316D0-4C84-0E56-E250-B5E46620CC95}"/>
                </a:ext>
                <a:ext uri="{C183D7F6-B498-43B3-948B-1728B52AA6E4}">
                  <adec:decorative xmlns:adec="http://schemas.microsoft.com/office/drawing/2017/decorative" val="0"/>
                </a:ext>
              </a:extLst>
            </p:cNvPr>
            <p:cNvSpPr/>
            <p:nvPr/>
          </p:nvSpPr>
          <p:spPr bwMode="auto">
            <a:xfrm>
              <a:off x="4877633" y="1145282"/>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ea typeface="+mn-ea"/>
                  <a:cs typeface="Segoe UI Semibold" panose="020B0702040204020203" pitchFamily="34" charset="0"/>
                </a:rPr>
                <a:t>Wellbeing &amp; communication</a:t>
              </a:r>
            </a:p>
          </p:txBody>
        </p:sp>
        <p:pic>
          <p:nvPicPr>
            <p:cNvPr id="84" name="Graphic 83">
              <a:extLst>
                <a:ext uri="{FF2B5EF4-FFF2-40B4-BE49-F238E27FC236}">
                  <a16:creationId xmlns:a16="http://schemas.microsoft.com/office/drawing/2014/main" id="{46727D6D-A3D4-FA83-6E4F-BCEF6839373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20491" y="1181282"/>
              <a:ext cx="144000" cy="144000"/>
            </a:xfrm>
            <a:prstGeom prst="rect">
              <a:avLst/>
            </a:prstGeom>
          </p:spPr>
        </p:pic>
      </p:grpSp>
      <p:sp>
        <p:nvSpPr>
          <p:cNvPr id="139" name="Rectangle: Rounded Corners 6">
            <a:extLst>
              <a:ext uri="{FF2B5EF4-FFF2-40B4-BE49-F238E27FC236}">
                <a16:creationId xmlns:a16="http://schemas.microsoft.com/office/drawing/2014/main" id="{06B9093E-A921-D675-4399-008642ABBF42}"/>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a:ea typeface="+mn-ea"/>
                <a:cs typeface="Segoe UI Semibold" panose="020B0702040204020203" pitchFamily="34" charset="0"/>
              </a:rPr>
              <a:t>Benefits</a:t>
            </a:r>
          </a:p>
        </p:txBody>
      </p:sp>
      <p:sp>
        <p:nvSpPr>
          <p:cNvPr id="4" name="TextBox 3">
            <a:extLst>
              <a:ext uri="{FF2B5EF4-FFF2-40B4-BE49-F238E27FC236}">
                <a16:creationId xmlns:a16="http://schemas.microsoft.com/office/drawing/2014/main" id="{7BBF8A17-8BBD-0584-ACFE-9FF57F61E95A}"/>
              </a:ext>
            </a:extLst>
          </p:cNvPr>
          <p:cNvSpPr txBox="1">
            <a:spLocks/>
          </p:cNvSpPr>
          <p:nvPr/>
        </p:nvSpPr>
        <p:spPr>
          <a:xfrm>
            <a:off x="10144741" y="1684338"/>
            <a:ext cx="1905001"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Cassandra </a:t>
            </a:r>
            <a:br>
              <a:rPr kumimoji="0" lang="en-US" sz="2400" b="0" i="0" u="none" strike="noStrike" kern="1200" cap="none" spc="0" normalizeH="0" baseline="0" noProof="0" dirty="0">
                <a:ln>
                  <a:noFill/>
                </a:ln>
                <a:solidFill>
                  <a:srgbClr val="C03BC4"/>
                </a:solidFill>
                <a:effectLst/>
                <a:uLnTx/>
                <a:uFillTx/>
                <a:latin typeface="Segoe UI Semibold"/>
                <a:ea typeface="+mn-ea"/>
                <a:cs typeface="+mn-cs"/>
              </a:rPr>
            </a:br>
            <a:r>
              <a:rPr kumimoji="0" lang="en-US" sz="1600" b="0" i="0" u="none" strike="noStrike" kern="1200" cap="none" spc="0" normalizeH="0" baseline="0" noProof="0" dirty="0">
                <a:ln>
                  <a:noFill/>
                </a:ln>
                <a:solidFill>
                  <a:srgbClr val="C03BC4"/>
                </a:solidFill>
                <a:effectLst/>
                <a:uLnTx/>
                <a:uFillTx/>
                <a:latin typeface="Segoe UI"/>
                <a:ea typeface="+mn-ea"/>
                <a:cs typeface="Segoe UI" panose="020B0502040204020203" pitchFamily="34" charset="0"/>
              </a:rPr>
              <a:t>is an analyst </a:t>
            </a:r>
            <a:br>
              <a:rPr kumimoji="0" lang="en-US" sz="1600" b="0" i="0" u="none" strike="noStrike" kern="1200" cap="none" spc="0" normalizeH="0" baseline="0" noProof="0" dirty="0">
                <a:ln>
                  <a:noFill/>
                </a:ln>
                <a:solidFill>
                  <a:srgbClr val="C03BC4"/>
                </a:solidFill>
                <a:effectLst/>
                <a:uLnTx/>
                <a:uFillTx/>
                <a:latin typeface="Segoe UI"/>
                <a:ea typeface="+mn-ea"/>
                <a:cs typeface="Segoe UI" panose="020B0502040204020203" pitchFamily="34" charset="0"/>
              </a:rPr>
            </a:br>
            <a:r>
              <a:rPr kumimoji="0" lang="en-US" sz="1600" b="0" i="0" u="none" strike="noStrike" kern="1200" cap="none" spc="0" normalizeH="0" baseline="0" noProof="0" dirty="0">
                <a:ln>
                  <a:noFill/>
                </a:ln>
                <a:solidFill>
                  <a:srgbClr val="C03BC4"/>
                </a:solidFill>
                <a:effectLst/>
                <a:uLnTx/>
                <a:uFillTx/>
                <a:latin typeface="Segoe UI"/>
                <a:ea typeface="+mn-ea"/>
                <a:cs typeface="Segoe UI" panose="020B0502040204020203" pitchFamily="34" charset="0"/>
              </a:rPr>
              <a:t>at Contoso Bank</a:t>
            </a:r>
          </a:p>
        </p:txBody>
      </p:sp>
      <p:pic>
        <p:nvPicPr>
          <p:cNvPr id="5" name="Graphic 4">
            <a:extLst>
              <a:ext uri="{FF2B5EF4-FFF2-40B4-BE49-F238E27FC236}">
                <a16:creationId xmlns:a16="http://schemas.microsoft.com/office/drawing/2014/main" id="{76456EE2-DDCD-61E7-DF80-115375B90D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0959812" y="2790969"/>
            <a:ext cx="274790" cy="274790"/>
          </a:xfrm>
          <a:prstGeom prst="rect">
            <a:avLst/>
          </a:prstGeom>
        </p:spPr>
      </p:pic>
      <p:grpSp>
        <p:nvGrpSpPr>
          <p:cNvPr id="15" name="Group 14">
            <a:extLst>
              <a:ext uri="{FF2B5EF4-FFF2-40B4-BE49-F238E27FC236}">
                <a16:creationId xmlns:a16="http://schemas.microsoft.com/office/drawing/2014/main" id="{A273CDBA-6ACB-A36C-8C10-EE8BE356F8C4}"/>
              </a:ext>
            </a:extLst>
          </p:cNvPr>
          <p:cNvGrpSpPr/>
          <p:nvPr/>
        </p:nvGrpSpPr>
        <p:grpSpPr>
          <a:xfrm>
            <a:off x="584200" y="2850537"/>
            <a:ext cx="2351135" cy="360000"/>
            <a:chOff x="584200" y="2850537"/>
            <a:chExt cx="2351135" cy="360000"/>
          </a:xfrm>
        </p:grpSpPr>
        <p:pic>
          <p:nvPicPr>
            <p:cNvPr id="16" name="Picture 15" descr="Zip Co logo SVG free download, id: 101874 - Brandlogos.net">
              <a:hlinkClick r:id="rId11"/>
              <a:extLst>
                <a:ext uri="{FF2B5EF4-FFF2-40B4-BE49-F238E27FC236}">
                  <a16:creationId xmlns:a16="http://schemas.microsoft.com/office/drawing/2014/main" id="{6EC64A95-D049-74A5-15E8-75BAC59A9A5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2850537"/>
              <a:ext cx="360000" cy="360000"/>
            </a:xfrm>
            <a:prstGeom prst="ellipse">
              <a:avLst/>
            </a:prstGeom>
            <a:solidFill>
              <a:srgbClr val="FFFFFF"/>
            </a:solidFill>
          </p:spPr>
        </p:pic>
        <p:sp>
          <p:nvSpPr>
            <p:cNvPr id="17" name="TextBox 16">
              <a:extLst>
                <a:ext uri="{FF2B5EF4-FFF2-40B4-BE49-F238E27FC236}">
                  <a16:creationId xmlns:a16="http://schemas.microsoft.com/office/drawing/2014/main" id="{2B1396CE-C3B0-F459-EAE8-0376AFA1E351}"/>
                </a:ext>
                <a:ext uri="{C183D7F6-B498-43B3-948B-1728B52AA6E4}">
                  <adec:decorative xmlns:adec="http://schemas.microsoft.com/office/drawing/2017/decorative" val="0"/>
                </a:ext>
              </a:extLst>
            </p:cNvPr>
            <p:cNvSpPr txBox="1"/>
            <p:nvPr/>
          </p:nvSpPr>
          <p:spPr>
            <a:xfrm>
              <a:off x="1043151" y="2953593"/>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grpSp>
      <p:pic>
        <p:nvPicPr>
          <p:cNvPr id="18" name="Picture 17" descr="Zip Co logo SVG free download, id: 101874 - Brandlogos.net">
            <a:hlinkClick r:id="rId11"/>
            <a:extLst>
              <a:ext uri="{FF2B5EF4-FFF2-40B4-BE49-F238E27FC236}">
                <a16:creationId xmlns:a16="http://schemas.microsoft.com/office/drawing/2014/main" id="{4FA3ACCC-FFDF-05D9-A7ED-4D2A58CA83B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4200" y="5266713"/>
            <a:ext cx="360000" cy="360000"/>
          </a:xfrm>
          <a:prstGeom prst="ellipse">
            <a:avLst/>
          </a:prstGeom>
          <a:solidFill>
            <a:srgbClr val="FFFFFF"/>
          </a:solidFill>
        </p:spPr>
      </p:pic>
      <p:sp>
        <p:nvSpPr>
          <p:cNvPr id="19" name="TextBox 18">
            <a:extLst>
              <a:ext uri="{FF2B5EF4-FFF2-40B4-BE49-F238E27FC236}">
                <a16:creationId xmlns:a16="http://schemas.microsoft.com/office/drawing/2014/main" id="{258F9C3F-EC7D-62AE-57C0-005265A7207C}"/>
              </a:ext>
              <a:ext uri="{C183D7F6-B498-43B3-948B-1728B52AA6E4}">
                <adec:decorative xmlns:adec="http://schemas.microsoft.com/office/drawing/2017/decorative" val="0"/>
              </a:ext>
            </a:extLst>
          </p:cNvPr>
          <p:cNvSpPr txBox="1"/>
          <p:nvPr/>
        </p:nvSpPr>
        <p:spPr>
          <a:xfrm>
            <a:off x="1043151"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Chat</a:t>
            </a:r>
            <a:r>
              <a:rPr kumimoji="0" lang="en-US" sz="1000" b="0" i="0" u="none" strike="noStrike" kern="1200" cap="none" spc="0" normalizeH="0" baseline="30000" noProof="0">
                <a:ln>
                  <a:noFill/>
                </a:ln>
                <a:solidFill>
                  <a:srgbClr val="000000"/>
                </a:solidFill>
                <a:effectLst/>
                <a:uLnTx/>
                <a:uFillTx/>
                <a:latin typeface="Segoe UI Semibold"/>
                <a:ea typeface="+mn-ea"/>
                <a:cs typeface="+mn-cs"/>
              </a:rPr>
              <a:t>2</a:t>
            </a:r>
          </a:p>
        </p:txBody>
      </p:sp>
      <p:pic>
        <p:nvPicPr>
          <p:cNvPr id="26" name="Picture 25">
            <a:extLst>
              <a:ext uri="{FF2B5EF4-FFF2-40B4-BE49-F238E27FC236}">
                <a16:creationId xmlns:a16="http://schemas.microsoft.com/office/drawing/2014/main" id="{B937419C-1A86-1366-3F41-4116F1854D6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69125" y="2850538"/>
            <a:ext cx="360000" cy="360000"/>
          </a:xfrm>
          <a:prstGeom prst="ellipse">
            <a:avLst/>
          </a:prstGeom>
          <a:solidFill>
            <a:srgbClr val="FFFFFF"/>
          </a:solidFill>
        </p:spPr>
      </p:pic>
      <p:sp>
        <p:nvSpPr>
          <p:cNvPr id="27" name="TextBox 26">
            <a:extLst>
              <a:ext uri="{FF2B5EF4-FFF2-40B4-BE49-F238E27FC236}">
                <a16:creationId xmlns:a16="http://schemas.microsoft.com/office/drawing/2014/main" id="{86A9AD6B-2D86-8DE5-397E-92DA19AB3D5C}"/>
              </a:ext>
              <a:ext uri="{C183D7F6-B498-43B3-948B-1728B52AA6E4}">
                <adec:decorative xmlns:adec="http://schemas.microsoft.com/office/drawing/2017/decorative" val="0"/>
              </a:ext>
            </a:extLst>
          </p:cNvPr>
          <p:cNvSpPr txBox="1"/>
          <p:nvPr/>
        </p:nvSpPr>
        <p:spPr>
          <a:xfrm>
            <a:off x="7428076" y="2953594"/>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39" name="TextBox 38">
            <a:extLst>
              <a:ext uri="{FF2B5EF4-FFF2-40B4-BE49-F238E27FC236}">
                <a16:creationId xmlns:a16="http://schemas.microsoft.com/office/drawing/2014/main" id="{912A74FC-0F36-F1D5-2E08-3B9DF40EF23C}"/>
              </a:ext>
              <a:ext uri="{C183D7F6-B498-43B3-948B-1728B52AA6E4}">
                <adec:decorative xmlns:adec="http://schemas.microsoft.com/office/drawing/2017/decorative" val="0"/>
              </a:ext>
            </a:extLst>
          </p:cNvPr>
          <p:cNvSpPr txBox="1"/>
          <p:nvPr/>
        </p:nvSpPr>
        <p:spPr>
          <a:xfrm>
            <a:off x="7428546" y="5369769"/>
            <a:ext cx="189218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PowerPoint</a:t>
            </a:r>
          </a:p>
        </p:txBody>
      </p:sp>
      <p:sp>
        <p:nvSpPr>
          <p:cNvPr id="42" name="TextBox 41">
            <a:extLst>
              <a:ext uri="{FF2B5EF4-FFF2-40B4-BE49-F238E27FC236}">
                <a16:creationId xmlns:a16="http://schemas.microsoft.com/office/drawing/2014/main" id="{EC50FEAE-1D34-7490-6C47-64BE7CE216A0}"/>
              </a:ext>
              <a:ext uri="{C183D7F6-B498-43B3-948B-1728B52AA6E4}">
                <adec:decorative xmlns:adec="http://schemas.microsoft.com/office/drawing/2017/decorative" val="0"/>
              </a:ext>
            </a:extLst>
          </p:cNvPr>
          <p:cNvSpPr txBox="1"/>
          <p:nvPr/>
        </p:nvSpPr>
        <p:spPr>
          <a:xfrm>
            <a:off x="4235849" y="5368974"/>
            <a:ext cx="1796792"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Semibold"/>
                <a:ea typeface="+mn-ea"/>
                <a:cs typeface="+mn-cs"/>
              </a:rPr>
              <a:t>Copilot in Teams</a:t>
            </a:r>
          </a:p>
        </p:txBody>
      </p:sp>
      <p:pic>
        <p:nvPicPr>
          <p:cNvPr id="48" name="Picture 47">
            <a:extLst>
              <a:ext uri="{FF2B5EF4-FFF2-40B4-BE49-F238E27FC236}">
                <a16:creationId xmlns:a16="http://schemas.microsoft.com/office/drawing/2014/main" id="{C1C2495B-2F84-5562-A09E-E539867AA24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76663" y="5266713"/>
            <a:ext cx="360072" cy="360000"/>
          </a:xfrm>
          <a:prstGeom prst="ellipse">
            <a:avLst/>
          </a:prstGeom>
          <a:solidFill>
            <a:srgbClr val="FFFFFF"/>
          </a:solidFill>
        </p:spPr>
      </p:pic>
      <p:grpSp>
        <p:nvGrpSpPr>
          <p:cNvPr id="50" name="Group 49">
            <a:extLst>
              <a:ext uri="{FF2B5EF4-FFF2-40B4-BE49-F238E27FC236}">
                <a16:creationId xmlns:a16="http://schemas.microsoft.com/office/drawing/2014/main" id="{F13CF2E8-5422-7532-BBCF-E080EE6781D5}"/>
              </a:ext>
            </a:extLst>
          </p:cNvPr>
          <p:cNvGrpSpPr/>
          <p:nvPr/>
        </p:nvGrpSpPr>
        <p:grpSpPr>
          <a:xfrm>
            <a:off x="6969125" y="5266713"/>
            <a:ext cx="360000" cy="360000"/>
            <a:chOff x="584200" y="5266713"/>
            <a:chExt cx="360000" cy="360000"/>
          </a:xfrm>
        </p:grpSpPr>
        <p:sp>
          <p:nvSpPr>
            <p:cNvPr id="51" name="Oval 50">
              <a:extLst>
                <a:ext uri="{FF2B5EF4-FFF2-40B4-BE49-F238E27FC236}">
                  <a16:creationId xmlns:a16="http://schemas.microsoft.com/office/drawing/2014/main" id="{C8A07023-66F6-77EA-6185-F736DAACC098}"/>
                </a:ext>
              </a:extLst>
            </p:cNvPr>
            <p:cNvSpPr>
              <a:spLocks/>
            </p:cNvSpPr>
            <p:nvPr/>
          </p:nvSpPr>
          <p:spPr bwMode="auto">
            <a:xfrm>
              <a:off x="584200" y="5266713"/>
              <a:ext cx="360000" cy="3600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err="1">
                <a:ln>
                  <a:noFill/>
                </a:ln>
                <a:solidFill>
                  <a:srgbClr val="FFFFFF"/>
                </a:solidFill>
                <a:effectLst/>
                <a:uLnTx/>
                <a:uFillTx/>
                <a:latin typeface="Segoe UI"/>
                <a:ea typeface="Segoe UI" pitchFamily="34" charset="0"/>
                <a:cs typeface="Segoe UI" pitchFamily="34" charset="0"/>
              </a:endParaRPr>
            </a:p>
          </p:txBody>
        </p:sp>
        <p:pic>
          <p:nvPicPr>
            <p:cNvPr id="53" name="Picture 4" descr="Microsoft PowerPoint Logo - PNG and Vector - Logo Download">
              <a:hlinkClick r:id="rId15"/>
              <a:extLst>
                <a:ext uri="{FF2B5EF4-FFF2-40B4-BE49-F238E27FC236}">
                  <a16:creationId xmlns:a16="http://schemas.microsoft.com/office/drawing/2014/main" id="{15227C1B-A4B8-F8FB-D09F-9010AEC7F77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61557" y="5351230"/>
              <a:ext cx="205287" cy="19096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319108A6-F156-7A70-01EC-B82882BCC5B7}"/>
              </a:ext>
              <a:ext uri="{C183D7F6-B498-43B3-948B-1728B52AA6E4}">
                <adec:decorative xmlns:adec="http://schemas.microsoft.com/office/drawing/2017/decorative" val="0"/>
              </a:ext>
            </a:extLst>
          </p:cNvPr>
          <p:cNvSpPr txBox="1"/>
          <p:nvPr/>
        </p:nvSpPr>
        <p:spPr>
          <a:xfrm>
            <a:off x="4202117" y="2987806"/>
            <a:ext cx="1830524"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Semibold"/>
                <a:ea typeface="+mn-ea"/>
                <a:cs typeface="+mn-cs"/>
              </a:rPr>
              <a:t>Analyst</a:t>
            </a:r>
            <a:endParaRPr kumimoji="0" lang="en-US" sz="1000" b="0" i="0" u="none" strike="noStrike" kern="1200" cap="none" spc="0" normalizeH="0" baseline="30000" noProof="0" dirty="0">
              <a:ln>
                <a:noFill/>
              </a:ln>
              <a:solidFill>
                <a:srgbClr val="000000"/>
              </a:solidFill>
              <a:effectLst/>
              <a:uLnTx/>
              <a:uFillTx/>
              <a:latin typeface="Segoe UI Semibold"/>
              <a:ea typeface="+mn-ea"/>
              <a:cs typeface="+mn-cs"/>
            </a:endParaRPr>
          </a:p>
        </p:txBody>
      </p:sp>
      <p:pic>
        <p:nvPicPr>
          <p:cNvPr id="7" name="Picture 6">
            <a:extLst>
              <a:ext uri="{FF2B5EF4-FFF2-40B4-BE49-F238E27FC236}">
                <a16:creationId xmlns:a16="http://schemas.microsoft.com/office/drawing/2014/main" id="{592A81CA-5F6C-9851-ADBF-32E76628217A}"/>
              </a:ext>
            </a:extLst>
          </p:cNvPr>
          <p:cNvPicPr>
            <a:picLocks noChangeAspect="1"/>
          </p:cNvPicPr>
          <p:nvPr/>
        </p:nvPicPr>
        <p:blipFill>
          <a:blip r:embed="rId17"/>
          <a:stretch>
            <a:fillRect/>
          </a:stretch>
        </p:blipFill>
        <p:spPr>
          <a:xfrm>
            <a:off x="3811473" y="2893543"/>
            <a:ext cx="346240" cy="270236"/>
          </a:xfrm>
          <a:prstGeom prst="rect">
            <a:avLst/>
          </a:prstGeom>
        </p:spPr>
      </p:pic>
    </p:spTree>
    <p:extLst>
      <p:ext uri="{BB962C8B-B14F-4D97-AF65-F5344CB8AC3E}">
        <p14:creationId xmlns:p14="http://schemas.microsoft.com/office/powerpoint/2010/main" val="13445785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a:t>AI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dirty="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0"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use cases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800179"/>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Role-based agents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use cases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0" y="4984722"/>
            <a:ext cx="5257423" cy="666849"/>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Day in the Life use cases</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Gallery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dirty="0"/>
              <a:t>”Effort” level for each scenario </a:t>
            </a:r>
            <a:br>
              <a:rPr lang="en-US" noProof="0" dirty="0"/>
            </a:br>
            <a:endParaRPr lang="en-US" sz="2000" noProof="0" dirty="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609590" y="1842801"/>
            <a:ext cx="10972820"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94253" y="221487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14" name="Rectangle 13">
            <a:extLst>
              <a:ext uri="{FF2B5EF4-FFF2-40B4-BE49-F238E27FC236}">
                <a16:creationId xmlns:a16="http://schemas.microsoft.com/office/drawing/2014/main" id="{E56782E7-AAE2-7A77-5B10-08DC175ECF5C}"/>
              </a:ext>
            </a:extLst>
          </p:cNvPr>
          <p:cNvSpPr/>
          <p:nvPr/>
        </p:nvSpPr>
        <p:spPr bwMode="auto">
          <a:xfrm>
            <a:off x="3594253"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3508" y="1524416"/>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a:spLocks/>
          </p:cNvSpPr>
          <p:nvPr/>
        </p:nvSpPr>
        <p:spPr bwMode="auto">
          <a:xfrm>
            <a:off x="3594253"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Security Copilot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Dynamics 365</a:t>
            </a:r>
          </a:p>
        </p:txBody>
      </p:sp>
      <p:sp>
        <p:nvSpPr>
          <p:cNvPr id="23" name="TextBox 22">
            <a:extLst>
              <a:ext uri="{FF2B5EF4-FFF2-40B4-BE49-F238E27FC236}">
                <a16:creationId xmlns:a16="http://schemas.microsoft.com/office/drawing/2014/main" id="{CF00C3D3-B1E4-C188-849F-54568FD4C06A}"/>
              </a:ext>
            </a:extLst>
          </p:cNvPr>
          <p:cNvSpPr txBox="1"/>
          <p:nvPr/>
        </p:nvSpPr>
        <p:spPr>
          <a:xfrm>
            <a:off x="3594253"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 (Licensed AI products)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4572723"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24035"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33" name="Rectangle 32">
            <a:extLst>
              <a:ext uri="{FF2B5EF4-FFF2-40B4-BE49-F238E27FC236}">
                <a16:creationId xmlns:a16="http://schemas.microsoft.com/office/drawing/2014/main" id="{75BC062F-832E-722B-BF7D-121DE5649341}"/>
              </a:ext>
            </a:extLst>
          </p:cNvPr>
          <p:cNvSpPr/>
          <p:nvPr/>
        </p:nvSpPr>
        <p:spPr bwMode="auto">
          <a:xfrm>
            <a:off x="6224035"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p:txBody>
      </p:sp>
      <p:sp>
        <p:nvSpPr>
          <p:cNvPr id="34" name="Rectangle 33">
            <a:extLst>
              <a:ext uri="{FF2B5EF4-FFF2-40B4-BE49-F238E27FC236}">
                <a16:creationId xmlns:a16="http://schemas.microsoft.com/office/drawing/2014/main" id="{2817A4C0-E0D0-FAD3-FAFB-657E4EBC47D9}"/>
              </a:ext>
            </a:extLst>
          </p:cNvPr>
          <p:cNvSpPr>
            <a:spLocks/>
          </p:cNvSpPr>
          <p:nvPr/>
        </p:nvSpPr>
        <p:spPr bwMode="auto">
          <a:xfrm>
            <a:off x="6224035"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Role-based AI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SharePoint agents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Agent Builder</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6224035" y="3890368"/>
            <a:ext cx="2383661" cy="677108"/>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agents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(Low-code agents or purchased AI apps and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7202505"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4249" y="2230868"/>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1044249"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endParaRPr kumimoji="0" lang="en-US" sz="1400" b="0" i="0" u="none" strike="noStrike" kern="1200" cap="none" spc="0" normalizeH="0" baseline="0" noProof="0" dirty="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a:spLocks/>
          </p:cNvSpPr>
          <p:nvPr/>
        </p:nvSpPr>
        <p:spPr bwMode="auto">
          <a:xfrm>
            <a:off x="1044249"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Microsoft 365 Copilot Chat</a:t>
            </a:r>
          </a:p>
          <a:p>
            <a:pPr marL="171450" marR="0" lvl="0" indent="-171450" algn="l" defTabSz="932472"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000000"/>
                </a:solidFill>
                <a:effectLst/>
                <a:uLnTx/>
                <a:uFillTx/>
                <a:latin typeface="Segoe UI"/>
                <a:ea typeface="+mn-ea"/>
                <a:cs typeface="+mn-cs"/>
              </a:rPr>
              <a:t>Web-grounded agents</a:t>
            </a:r>
          </a:p>
        </p:txBody>
      </p:sp>
      <p:sp>
        <p:nvSpPr>
          <p:cNvPr id="70" name="TextBox 69">
            <a:extLst>
              <a:ext uri="{FF2B5EF4-FFF2-40B4-BE49-F238E27FC236}">
                <a16:creationId xmlns:a16="http://schemas.microsoft.com/office/drawing/2014/main" id="{54D29E12-4AF2-0B91-6B55-DFC4772E4D58}"/>
              </a:ext>
            </a:extLst>
          </p:cNvPr>
          <p:cNvSpPr txBox="1"/>
          <p:nvPr/>
        </p:nvSpPr>
        <p:spPr>
          <a:xfrm>
            <a:off x="1044249" y="3975006"/>
            <a:ext cx="2383661" cy="507831"/>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 (Included in Microsoft 365)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a:spLocks/>
          </p:cNvSpPr>
          <p:nvPr/>
        </p:nvSpPr>
        <p:spPr>
          <a:xfrm>
            <a:off x="1903571" y="3043981"/>
            <a:ext cx="665017" cy="665017"/>
          </a:xfrm>
          <a:prstGeom prst="arc">
            <a:avLst>
              <a:gd name="adj1" fmla="val 16262667"/>
              <a:gd name="adj2" fmla="val 85198"/>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75" name="TextBox 74">
            <a:extLst>
              <a:ext uri="{FF2B5EF4-FFF2-40B4-BE49-F238E27FC236}">
                <a16:creationId xmlns:a16="http://schemas.microsoft.com/office/drawing/2014/main" id="{60CFB97A-3BEC-0AC5-3269-6992F910B89C}"/>
              </a:ext>
            </a:extLst>
          </p:cNvPr>
          <p:cNvSpPr txBox="1"/>
          <p:nvPr/>
        </p:nvSpPr>
        <p:spPr>
          <a:xfrm>
            <a:off x="2022719"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a:spLocks/>
          </p:cNvSpPr>
          <p:nvPr/>
        </p:nvSpPr>
        <p:spPr>
          <a:xfrm>
            <a:off x="4453575" y="3043981"/>
            <a:ext cx="665017" cy="665017"/>
          </a:xfrm>
          <a:prstGeom prst="arc">
            <a:avLst>
              <a:gd name="adj1" fmla="val 16181814"/>
              <a:gd name="adj2" fmla="val 5375074"/>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2" name="Picture 1">
            <a:extLst>
              <a:ext uri="{FF2B5EF4-FFF2-40B4-BE49-F238E27FC236}">
                <a16:creationId xmlns:a16="http://schemas.microsoft.com/office/drawing/2014/main" id="{091E2289-6CF8-B55E-3E57-D240EDD39C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5146" y="2225949"/>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7" name="Rectangle 6">
            <a:extLst>
              <a:ext uri="{FF2B5EF4-FFF2-40B4-BE49-F238E27FC236}">
                <a16:creationId xmlns:a16="http://schemas.microsoft.com/office/drawing/2014/main" id="{E090F020-7EDB-9E00-2FBB-9B9F96B9FC88}"/>
              </a:ext>
            </a:extLst>
          </p:cNvPr>
          <p:cNvSpPr/>
          <p:nvPr/>
        </p:nvSpPr>
        <p:spPr bwMode="auto">
          <a:xfrm>
            <a:off x="8985146" y="2370772"/>
            <a:ext cx="2383661"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Build</a:t>
            </a:r>
          </a:p>
        </p:txBody>
      </p:sp>
      <p:sp>
        <p:nvSpPr>
          <p:cNvPr id="8" name="Rectangle 7">
            <a:extLst>
              <a:ext uri="{FF2B5EF4-FFF2-40B4-BE49-F238E27FC236}">
                <a16:creationId xmlns:a16="http://schemas.microsoft.com/office/drawing/2014/main" id="{B7D1CA22-331B-C0A6-9536-D8F04A9B22A5}"/>
              </a:ext>
            </a:extLst>
          </p:cNvPr>
          <p:cNvSpPr>
            <a:spLocks/>
          </p:cNvSpPr>
          <p:nvPr/>
        </p:nvSpPr>
        <p:spPr bwMode="auto">
          <a:xfrm>
            <a:off x="8985146" y="4636533"/>
            <a:ext cx="2383661" cy="104989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Copilot Studio</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mn-cs"/>
              </a:rPr>
              <a:t>Azure AI Foundry</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Segoe UI Semibold"/>
              <a:ea typeface="+mn-ea"/>
              <a:cs typeface="+mn-cs"/>
            </a:endParaRPr>
          </a:p>
        </p:txBody>
      </p:sp>
      <p:sp>
        <p:nvSpPr>
          <p:cNvPr id="9" name="TextBox 8">
            <a:extLst>
              <a:ext uri="{FF2B5EF4-FFF2-40B4-BE49-F238E27FC236}">
                <a16:creationId xmlns:a16="http://schemas.microsoft.com/office/drawing/2014/main" id="{A3C62E3F-75FE-AC1C-E5B1-FA90BD6F280B}"/>
              </a:ext>
            </a:extLst>
          </p:cNvPr>
          <p:cNvSpPr txBox="1"/>
          <p:nvPr/>
        </p:nvSpPr>
        <p:spPr>
          <a:xfrm>
            <a:off x="8985146" y="3975006"/>
            <a:ext cx="2383661"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Build AI-driven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(Pro-code agents and apps)</a:t>
            </a:r>
          </a:p>
        </p:txBody>
      </p:sp>
      <p:sp>
        <p:nvSpPr>
          <p:cNvPr id="17" name="TextBox 16">
            <a:extLst>
              <a:ext uri="{FF2B5EF4-FFF2-40B4-BE49-F238E27FC236}">
                <a16:creationId xmlns:a16="http://schemas.microsoft.com/office/drawing/2014/main" id="{FE65CF3D-8C99-B066-0D4E-2AF8C9A660B3}"/>
              </a:ext>
            </a:extLst>
          </p:cNvPr>
          <p:cNvSpPr txBox="1"/>
          <p:nvPr/>
        </p:nvSpPr>
        <p:spPr>
          <a:xfrm>
            <a:off x="9963616" y="3145657"/>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4</a:t>
            </a:r>
          </a:p>
        </p:txBody>
      </p:sp>
      <p:sp>
        <p:nvSpPr>
          <p:cNvPr id="18" name="Oval 17">
            <a:extLst>
              <a:ext uri="{FF2B5EF4-FFF2-40B4-BE49-F238E27FC236}">
                <a16:creationId xmlns:a16="http://schemas.microsoft.com/office/drawing/2014/main" id="{7EF401AD-3A2B-34FA-2F6E-1641D26BB92B}"/>
              </a:ext>
              <a:ext uri="{C183D7F6-B498-43B3-948B-1728B52AA6E4}">
                <adec:decorative xmlns:adec="http://schemas.microsoft.com/office/drawing/2017/decorative" val="1"/>
              </a:ext>
            </a:extLst>
          </p:cNvPr>
          <p:cNvSpPr>
            <a:spLocks/>
          </p:cNvSpPr>
          <p:nvPr/>
        </p:nvSpPr>
        <p:spPr>
          <a:xfrm>
            <a:off x="9844468" y="3043981"/>
            <a:ext cx="665017" cy="665017"/>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1028" name="Picture 4" descr="Azure AI Studio - Pricing | Microsoft Azure">
            <a:extLst>
              <a:ext uri="{FF2B5EF4-FFF2-40B4-BE49-F238E27FC236}">
                <a16:creationId xmlns:a16="http://schemas.microsoft.com/office/drawing/2014/main" id="{FFB7A2B8-43EE-0C2B-09A0-5E462B7C9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011" y="1396006"/>
            <a:ext cx="1575489" cy="82713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a:extLst>
              <a:ext uri="{FF2B5EF4-FFF2-40B4-BE49-F238E27FC236}">
                <a16:creationId xmlns:a16="http://schemas.microsoft.com/office/drawing/2014/main" id="{D9FC6D99-EFD4-CBE4-606C-1A1135A704E0}"/>
              </a:ext>
              <a:ext uri="{C183D7F6-B498-43B3-948B-1728B52AA6E4}">
                <adec:decorative xmlns:adec="http://schemas.microsoft.com/office/drawing/2017/decorative" val="1"/>
              </a:ext>
            </a:extLst>
          </p:cNvPr>
          <p:cNvSpPr>
            <a:spLocks/>
          </p:cNvSpPr>
          <p:nvPr/>
        </p:nvSpPr>
        <p:spPr>
          <a:xfrm>
            <a:off x="7083357" y="3043981"/>
            <a:ext cx="665017" cy="665017"/>
          </a:xfrm>
          <a:prstGeom prst="arc">
            <a:avLst>
              <a:gd name="adj1" fmla="val 16276073"/>
              <a:gd name="adj2" fmla="val 10891520"/>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5" name="Picture 4" descr="Microsoft Copilot Studio Pricing 2025: Is it Worth It?">
            <a:extLst>
              <a:ext uri="{FF2B5EF4-FFF2-40B4-BE49-F238E27FC236}">
                <a16:creationId xmlns:a16="http://schemas.microsoft.com/office/drawing/2014/main" id="{91234ABE-566A-7AB8-1915-4348147A9700}"/>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7778" b="92778" l="1111" r="97778">
                        <a14:foregroundMark x1="175" y1="50726" x2="1667" y2="71111"/>
                        <a14:foregroundMark x1="1667" y1="71111" x2="5000" y2="81111"/>
                        <a14:foregroundMark x1="5000" y1="81111" x2="14006" y2="83684"/>
                        <a14:foregroundMark x1="71924" y1="85379" x2="71111" y2="82778"/>
                        <a14:foregroundMark x1="71111" y1="82778" x2="21667" y2="46111"/>
                        <a14:foregroundMark x1="21667" y1="46111" x2="16169" y2="44737"/>
                        <a14:foregroundMark x1="27778" y1="10556" x2="62778" y2="7222"/>
                        <a14:foregroundMark x1="62778" y1="7222" x2="72778" y2="7778"/>
                        <a14:foregroundMark x1="72778" y1="7778" x2="40000" y2="13333"/>
                        <a14:foregroundMark x1="40000" y1="13333" x2="30000" y2="11667"/>
                        <a14:foregroundMark x1="30000" y1="11667" x2="28889" y2="10556"/>
                        <a14:foregroundMark x1="81976" y1="15943" x2="83333" y2="16667"/>
                        <a14:foregroundMark x1="81398" y1="15635" x2="81561" y2="15722"/>
                        <a14:foregroundMark x1="83333" y1="16667" x2="93333" y2="18333"/>
                        <a14:foregroundMark x1="93333" y1="18333" x2="99444" y2="21111"/>
                        <a14:foregroundMark x1="99444" y1="21111" x2="98333" y2="56667"/>
                        <a14:foregroundMark x1="91887" y1="57778" x2="82222" y2="59444"/>
                        <a14:foregroundMark x1="82222" y1="59444" x2="74444" y2="58333"/>
                        <a14:foregroundMark x1="74444" y1="58333" x2="63333" y2="31667"/>
                        <a14:foregroundMark x1="63333" y1="31667" x2="64444" y2="16667"/>
                        <a14:foregroundMark x1="64444" y1="16667" x2="69444" y2="11667"/>
                        <a14:foregroundMark x1="69444" y1="11667" x2="74977" y2="11667"/>
                        <a14:foregroundMark x1="685" y1="50604" x2="1111" y2="72778"/>
                        <a14:foregroundMark x1="1111" y1="72778" x2="3889" y2="81667"/>
                        <a14:foregroundMark x1="3889" y1="81667" x2="10556" y2="75000"/>
                        <a14:foregroundMark x1="10556" y1="75000" x2="10556" y2="51667"/>
                        <a14:foregroundMark x1="10556" y1="51667" x2="9830" y2="48945"/>
                        <a14:foregroundMark x1="531" y1="50641" x2="0" y2="76111"/>
                        <a14:foregroundMark x1="0" y1="76111" x2="5000" y2="50000"/>
                        <a14:foregroundMark x1="5000" y1="50000" x2="4924" y2="49791"/>
                        <a14:foregroundMark x1="25725" y1="92837" x2="26239" y2="93017"/>
                        <a14:foregroundMark x1="2684" y1="42942" x2="1667" y2="43333"/>
                        <a14:foregroundMark x1="1667" y1="43333" x2="2437" y2="43372"/>
                        <a14:foregroundMark x1="2262" y1="43677" x2="1111" y2="44444"/>
                        <a14:foregroundMark x1="65556" y1="91111" x2="71903" y2="89646"/>
                        <a14:foregroundMark x1="71870" y1="89609" x2="66667" y2="90556"/>
                        <a14:foregroundMark x1="73148" y1="88889" x2="73014" y2="89090"/>
                        <a14:backgroundMark x1="75556" y1="11111" x2="81111" y2="15000"/>
                        <a14:backgroundMark x1="81111" y1="15000" x2="76667" y2="11667"/>
                        <a14:backgroundMark x1="81667" y1="15556" x2="82222" y2="15556"/>
                        <a14:backgroundMark x1="98333" y1="56667" x2="98333" y2="57778"/>
                        <a14:backgroundMark x1="64854" y1="92372" x2="63889" y2="92778"/>
                        <a14:backgroundMark x1="63889" y1="92778" x2="28333" y2="96111"/>
                        <a14:backgroundMark x1="25556" y1="94444" x2="25556" y2="91667"/>
                        <a14:backgroundMark x1="24444" y1="90000" x2="17778" y2="85000"/>
                        <a14:backgroundMark x1="17778" y1="85000" x2="14444" y2="84444"/>
                        <a14:backgroundMark x1="74444" y1="87778" x2="74444" y2="88889"/>
                        <a14:backgroundMark x1="73333" y1="89444" x2="72222" y2="90000"/>
                        <a14:backgroundMark x1="556" y1="43889" x2="1667" y2="42778"/>
                        <a14:backgroundMark x1="2778" y1="42778" x2="18889" y2="40000"/>
                      </a14:backgroundRemoval>
                    </a14:imgEffect>
                  </a14:imgLayer>
                </a14:imgProps>
              </a:ext>
              <a:ext uri="{28A0092B-C50C-407E-A947-70E740481C1C}">
                <a14:useLocalDpi xmlns:a14="http://schemas.microsoft.com/office/drawing/2010/main" val="0"/>
              </a:ext>
            </a:extLst>
          </a:blip>
          <a:srcRect/>
          <a:stretch>
            <a:fillRect/>
          </a:stretch>
        </p:blipFill>
        <p:spPr bwMode="auto">
          <a:xfrm>
            <a:off x="5789396" y="1522381"/>
            <a:ext cx="648221" cy="64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dirty="0"/>
              <a:t>AI use cases for</a:t>
            </a:r>
            <a:br>
              <a:rPr lang="en-US" noProof="0" dirty="0"/>
            </a:br>
            <a:r>
              <a:rPr lang="en-US" noProof="0" dirty="0">
                <a:gradFill>
                  <a:gsLst>
                    <a:gs pos="35000">
                      <a:srgbClr val="0078D4"/>
                    </a:gs>
                    <a:gs pos="0">
                      <a:srgbClr val="C03BC4"/>
                    </a:gs>
                  </a:gsLst>
                  <a:path path="circle">
                    <a:fillToRect l="100000" t="100000"/>
                  </a:path>
                </a:gradFill>
              </a:rPr>
              <a:t>Financial Services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1481957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553998"/>
          </a:xfrm>
        </p:spPr>
        <p:txBody>
          <a:bodyPr/>
          <a:lstStyle/>
          <a:p>
            <a:pPr algn="ctr"/>
            <a:r>
              <a:rPr lang="en-US" noProof="0" dirty="0"/>
              <a:t>AI </a:t>
            </a:r>
            <a:r>
              <a:rPr lang="en-US" noProof="0" dirty="0">
                <a:gradFill>
                  <a:gsLst>
                    <a:gs pos="44000">
                      <a:srgbClr val="0078D4"/>
                    </a:gs>
                    <a:gs pos="0">
                      <a:srgbClr val="C03BC4"/>
                    </a:gs>
                  </a:gsLst>
                  <a:path path="circle">
                    <a:fillToRect l="100000" t="100000"/>
                  </a:path>
                </a:gradFill>
              </a:rPr>
              <a:t>Financial Services </a:t>
            </a:r>
            <a:r>
              <a:rPr lang="en-US" noProof="0" dirty="0"/>
              <a:t>use cases</a:t>
            </a:r>
            <a:endParaRPr lang="en-US" noProof="0" dirty="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
                <a:ea typeface="Roboto"/>
                <a:cs typeface="Roboto"/>
              </a:rPr>
              <a:t>KPIs play a crucial role in the sector, providing a compass to navigate toward success. Let's dive into KPIs for Financial Services and how AI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4841"/>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AI can simplify the tasks that Financial Services pros perform every day. Look at key use cases and how Copilot and agents can assist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Financial Services pros are using AI in their day-to-day.</a:t>
            </a:r>
          </a:p>
        </p:txBody>
      </p:sp>
    </p:spTree>
    <p:extLst>
      <p:ext uri="{BB962C8B-B14F-4D97-AF65-F5344CB8AC3E}">
        <p14:creationId xmlns:p14="http://schemas.microsoft.com/office/powerpoint/2010/main" val="42760989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BF4A-B811-D73F-37E5-D41D8C352A9D}"/>
            </a:ext>
          </a:extLst>
        </p:cNvPr>
        <p:cNvGrpSpPr/>
        <p:nvPr/>
      </p:nvGrpSpPr>
      <p:grpSpPr>
        <a:xfrm>
          <a:off x="0" y="0"/>
          <a:ext cx="0" cy="0"/>
          <a:chOff x="0" y="0"/>
          <a:chExt cx="0" cy="0"/>
        </a:xfrm>
      </p:grpSpPr>
      <p:sp>
        <p:nvSpPr>
          <p:cNvPr id="37" name="Rectangle: Rounded Corners 81">
            <a:extLst>
              <a:ext uri="{FF2B5EF4-FFF2-40B4-BE49-F238E27FC236}">
                <a16:creationId xmlns:a16="http://schemas.microsoft.com/office/drawing/2014/main" id="{1B10E552-33AA-CA24-4909-21EFAFC28AD0}"/>
              </a:ext>
              <a:ext uri="{C183D7F6-B498-43B3-948B-1728B52AA6E4}">
                <adec:decorative xmlns:adec="http://schemas.microsoft.com/office/drawing/2017/decorative" val="1"/>
              </a:ext>
            </a:extLst>
          </p:cNvPr>
          <p:cNvSpPr>
            <a:spLocks/>
          </p:cNvSpPr>
          <p:nvPr/>
        </p:nvSpPr>
        <p:spPr bwMode="auto">
          <a:xfrm>
            <a:off x="588263" y="4288608"/>
            <a:ext cx="11017250" cy="2407467"/>
          </a:xfrm>
          <a:prstGeom prst="roundRect">
            <a:avLst>
              <a:gd name="adj" fmla="val 5449"/>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39" name="Rounded Rectangle 53">
            <a:extLst>
              <a:ext uri="{FF2B5EF4-FFF2-40B4-BE49-F238E27FC236}">
                <a16:creationId xmlns:a16="http://schemas.microsoft.com/office/drawing/2014/main" id="{8BE18555-A153-66DD-64BF-349D4D438CCF}"/>
              </a:ext>
            </a:extLst>
          </p:cNvPr>
          <p:cNvSpPr>
            <a:spLocks/>
          </p:cNvSpPr>
          <p:nvPr/>
        </p:nvSpPr>
        <p:spPr bwMode="auto">
          <a:xfrm>
            <a:off x="3170731" y="4361760"/>
            <a:ext cx="8361632" cy="1927787"/>
          </a:xfrm>
          <a:prstGeom prst="roundRect">
            <a:avLst>
              <a:gd name="adj" fmla="val 4659"/>
            </a:avLst>
          </a:prstGeom>
          <a:solidFill>
            <a:srgbClr val="FFFFFF">
              <a:alpha val="85098"/>
            </a:srgbClr>
          </a:solidFill>
          <a:ln w="6350" cap="flat" cmpd="sng" algn="ctr">
            <a:noFill/>
            <a:prstDash val="solid"/>
            <a:headEnd type="none" w="med" len="med"/>
            <a:tailEnd type="none" w="med" len="med"/>
          </a:ln>
          <a:effectLst>
            <a:outerShdw blurRad="152400" sx="102000" sy="102000" algn="ctr" rotWithShape="0">
              <a:prstClr val="black">
                <a:alpha val="8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54" name="Rounded Rectangle 53">
            <a:extLst>
              <a:ext uri="{FF2B5EF4-FFF2-40B4-BE49-F238E27FC236}">
                <a16:creationId xmlns:a16="http://schemas.microsoft.com/office/drawing/2014/main" id="{C9E3A56C-1DCD-BFBC-147B-EB04632488CC}"/>
              </a:ext>
            </a:extLst>
          </p:cNvPr>
          <p:cNvSpPr/>
          <p:nvPr/>
        </p:nvSpPr>
        <p:spPr bwMode="auto">
          <a:xfrm>
            <a:off x="588263" y="1225509"/>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B731C27B-127F-0F31-7C5D-93A6066C0424}"/>
              </a:ext>
            </a:extLst>
          </p:cNvPr>
          <p:cNvSpPr>
            <a:spLocks noGrp="1"/>
          </p:cNvSpPr>
          <p:nvPr>
            <p:ph type="title"/>
          </p:nvPr>
        </p:nvSpPr>
        <p:spPr>
          <a:xfrm>
            <a:off x="588263" y="457200"/>
            <a:ext cx="11018520" cy="553998"/>
          </a:xfrm>
        </p:spPr>
        <p:txBody>
          <a:bodyPr/>
          <a:lstStyle/>
          <a:p>
            <a:r>
              <a:rPr lang="en-US" noProof="0" dirty="0">
                <a:cs typeface="Segoe UI"/>
              </a:rPr>
              <a:t>AI use cases for </a:t>
            </a:r>
            <a:r>
              <a:rPr lang="en-US" noProof="0" dirty="0">
                <a:gradFill flip="none" rotWithShape="1">
                  <a:gsLst>
                    <a:gs pos="50000">
                      <a:srgbClr val="0078D4"/>
                    </a:gs>
                    <a:gs pos="0">
                      <a:srgbClr val="C03BC4"/>
                    </a:gs>
                  </a:gsLst>
                  <a:lin ang="13500000" scaled="1"/>
                  <a:tileRect/>
                </a:gradFill>
              </a:rPr>
              <a:t>Financial Services</a:t>
            </a:r>
          </a:p>
        </p:txBody>
      </p:sp>
      <p:sp>
        <p:nvSpPr>
          <p:cNvPr id="5" name="TextBox 4">
            <a:extLst>
              <a:ext uri="{FF2B5EF4-FFF2-40B4-BE49-F238E27FC236}">
                <a16:creationId xmlns:a16="http://schemas.microsoft.com/office/drawing/2014/main" id="{5D85DF19-5F21-5FFF-0B4C-22253547D961}"/>
              </a:ext>
            </a:extLst>
          </p:cNvPr>
          <p:cNvSpPr txBox="1">
            <a:spLocks/>
          </p:cNvSpPr>
          <p:nvPr/>
        </p:nvSpPr>
        <p:spPr>
          <a:xfrm>
            <a:off x="739970" y="1841573"/>
            <a:ext cx="1092317"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23015B72-11F0-55F8-7988-39F16056F0E1}"/>
              </a:ext>
            </a:extLst>
          </p:cNvPr>
          <p:cNvSpPr txBox="1">
            <a:spLocks/>
          </p:cNvSpPr>
          <p:nvPr/>
        </p:nvSpPr>
        <p:spPr>
          <a:xfrm>
            <a:off x="2218000" y="1303018"/>
            <a:ext cx="3569133" cy="123110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00000"/>
              </a:lnSpc>
              <a:spcBef>
                <a:spcPct val="0"/>
              </a:spcBef>
              <a:spcAft>
                <a:spcPts val="4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The Financial Services industry, encompassing banking, insurance, and capital markets, is impacted by changing interest rates, inflation, regulatory policies, and the global economy. Some key challenges are quickly adapting to change, optimizing the use of rapidly evolving technological advancements, identifying competitive advantages to expand their revenue model, and adapting the way they manage their customers finances. </a:t>
            </a:r>
          </a:p>
        </p:txBody>
      </p:sp>
      <p:sp>
        <p:nvSpPr>
          <p:cNvPr id="8" name="Freeform 27">
            <a:extLst>
              <a:ext uri="{FF2B5EF4-FFF2-40B4-BE49-F238E27FC236}">
                <a16:creationId xmlns:a16="http://schemas.microsoft.com/office/drawing/2014/main" id="{0EE3664C-8FDB-40B0-76B1-67FFD84471FC}"/>
              </a:ext>
              <a:ext uri="{C183D7F6-B498-43B3-948B-1728B52AA6E4}">
                <adec:decorative xmlns:adec="http://schemas.microsoft.com/office/drawing/2017/decorative" val="1"/>
              </a:ext>
            </a:extLst>
          </p:cNvPr>
          <p:cNvSpPr/>
          <p:nvPr/>
        </p:nvSpPr>
        <p:spPr bwMode="auto">
          <a:xfrm rot="5400000">
            <a:off x="1423800" y="1904855"/>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1C0CFAC5-EE37-A9AD-9BDE-D590A0B36489}"/>
              </a:ext>
            </a:extLst>
          </p:cNvPr>
          <p:cNvSpPr>
            <a:spLocks noChangeAspect="1"/>
          </p:cNvSpPr>
          <p:nvPr/>
        </p:nvSpPr>
        <p:spPr>
          <a:xfrm>
            <a:off x="739970" y="143009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BAC830FF-84EA-EFE4-101D-CAACAC69D66B}"/>
              </a:ext>
            </a:extLst>
          </p:cNvPr>
          <p:cNvSpPr>
            <a:spLocks/>
          </p:cNvSpPr>
          <p:nvPr/>
        </p:nvSpPr>
        <p:spPr bwMode="auto">
          <a:xfrm>
            <a:off x="6036310" y="1225509"/>
            <a:ext cx="5584190" cy="2925642"/>
          </a:xfrm>
          <a:prstGeom prst="roundRect">
            <a:avLst>
              <a:gd name="adj" fmla="val 276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8" name="TextBox 87">
            <a:extLst>
              <a:ext uri="{FF2B5EF4-FFF2-40B4-BE49-F238E27FC236}">
                <a16:creationId xmlns:a16="http://schemas.microsoft.com/office/drawing/2014/main" id="{9F7EA0FD-3170-1BE4-09FE-ADD51C0A7B79}"/>
              </a:ext>
            </a:extLst>
          </p:cNvPr>
          <p:cNvSpPr txBox="1"/>
          <p:nvPr/>
        </p:nvSpPr>
        <p:spPr>
          <a:xfrm>
            <a:off x="739970" y="4913228"/>
            <a:ext cx="2109910"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a:rPr>
              <a:t>AI can assist with...</a:t>
            </a:r>
            <a:endParaRPr kumimoji="0" lang="en-US" sz="1400" b="0" i="0" u="none" strike="noStrike" kern="1200" cap="none" spc="0" normalizeH="0" baseline="0" noProof="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B8B1C65A-3E46-888F-5DC5-F0B96A4A45FB}"/>
              </a:ext>
              <a:ext uri="{C183D7F6-B498-43B3-948B-1728B52AA6E4}">
                <adec:decorative xmlns:adec="http://schemas.microsoft.com/office/drawing/2017/decorative" val="1"/>
              </a:ext>
            </a:extLst>
          </p:cNvPr>
          <p:cNvSpPr>
            <a:spLocks/>
          </p:cNvSpPr>
          <p:nvPr/>
        </p:nvSpPr>
        <p:spPr>
          <a:xfrm>
            <a:off x="739970" y="4475436"/>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08" name="Text Placeholder 4">
            <a:extLst>
              <a:ext uri="{FF2B5EF4-FFF2-40B4-BE49-F238E27FC236}">
                <a16:creationId xmlns:a16="http://schemas.microsoft.com/office/drawing/2014/main" id="{2005A3C2-F420-6FD0-8022-ADEDEF562A1B}"/>
              </a:ext>
            </a:extLst>
          </p:cNvPr>
          <p:cNvSpPr txBox="1">
            <a:spLocks/>
          </p:cNvSpPr>
          <p:nvPr/>
        </p:nvSpPr>
        <p:spPr>
          <a:xfrm>
            <a:off x="739969" y="5166364"/>
            <a:ext cx="2357611" cy="110261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AI assists Financial Services organizations with numerous tasks that impact critical areas like contact center management in banking, insurance underwriting, and portfolio management within capital markets. </a:t>
            </a:r>
          </a:p>
        </p:txBody>
      </p:sp>
      <p:sp>
        <p:nvSpPr>
          <p:cNvPr id="12" name="Rounded Rectangle 55">
            <a:extLst>
              <a:ext uri="{FF2B5EF4-FFF2-40B4-BE49-F238E27FC236}">
                <a16:creationId xmlns:a16="http://schemas.microsoft.com/office/drawing/2014/main" id="{63342966-4EE1-09F0-5CC6-E6EF7CA53B86}"/>
              </a:ext>
            </a:extLst>
          </p:cNvPr>
          <p:cNvSpPr/>
          <p:nvPr/>
        </p:nvSpPr>
        <p:spPr bwMode="auto">
          <a:xfrm>
            <a:off x="588263" y="2765325"/>
            <a:ext cx="5310887" cy="1386124"/>
          </a:xfrm>
          <a:prstGeom prst="roundRect">
            <a:avLst>
              <a:gd name="adj" fmla="val 6635"/>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aphicFrame>
        <p:nvGraphicFramePr>
          <p:cNvPr id="16" name="Table 15">
            <a:extLst>
              <a:ext uri="{FF2B5EF4-FFF2-40B4-BE49-F238E27FC236}">
                <a16:creationId xmlns:a16="http://schemas.microsoft.com/office/drawing/2014/main" id="{E8CD5E93-67EB-E82B-18CA-068C84AA5B16}"/>
              </a:ext>
            </a:extLst>
          </p:cNvPr>
          <p:cNvGraphicFramePr>
            <a:graphicFrameLocks noGrp="1"/>
          </p:cNvGraphicFramePr>
          <p:nvPr>
            <p:extLst>
              <p:ext uri="{D42A27DB-BD31-4B8C-83A1-F6EECF244321}">
                <p14:modId xmlns:p14="http://schemas.microsoft.com/office/powerpoint/2010/main" val="3198194823"/>
              </p:ext>
            </p:extLst>
          </p:nvPr>
        </p:nvGraphicFramePr>
        <p:xfrm>
          <a:off x="6036310" y="1225509"/>
          <a:ext cx="5584190" cy="2535698"/>
        </p:xfrm>
        <a:graphic>
          <a:graphicData uri="http://schemas.openxmlformats.org/drawingml/2006/table">
            <a:tbl>
              <a:tblPr firstRow="1" bandRow="1">
                <a:tableStyleId>{5C22544A-7EE6-4342-B048-85BDC9FD1C3A}</a:tableStyleId>
              </a:tblPr>
              <a:tblGrid>
                <a:gridCol w="974090">
                  <a:extLst>
                    <a:ext uri="{9D8B030D-6E8A-4147-A177-3AD203B41FA5}">
                      <a16:colId xmlns:a16="http://schemas.microsoft.com/office/drawing/2014/main" val="1464606022"/>
                    </a:ext>
                  </a:extLst>
                </a:gridCol>
                <a:gridCol w="4610100">
                  <a:extLst>
                    <a:ext uri="{9D8B030D-6E8A-4147-A177-3AD203B41FA5}">
                      <a16:colId xmlns:a16="http://schemas.microsoft.com/office/drawing/2014/main" val="2911697903"/>
                    </a:ext>
                  </a:extLst>
                </a:gridCol>
              </a:tblGrid>
              <a:tr h="288221">
                <a:tc gridSpan="2">
                  <a:txBody>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2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mj-lt"/>
                          <a:ea typeface="+mn-ea"/>
                          <a:cs typeface="Segoe UI Semibold" panose="020B0702040204020203" pitchFamily="34" charset="0"/>
                        </a:rPr>
                        <a:t>Opportunity to impact Financial Services KPIs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IN"/>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480368">
                <a:tc>
                  <a:txBody>
                    <a:bodyPr/>
                    <a:lstStyle/>
                    <a:p>
                      <a:r>
                        <a:rPr lang="en-US" sz="1000" b="0" dirty="0">
                          <a:solidFill>
                            <a:schemeClr val="tx1"/>
                          </a:solidFill>
                          <a:latin typeface="+mj-lt"/>
                        </a:rPr>
                        <a:t>Increase client retention</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Streamline operations for faster resolution of customer issues, providing tools for decision-making and strategy development. This can lead to higher customer satisfaction, increased customer lifetime value, and maximized customer investment portfolio.</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507790">
                <a:tc>
                  <a:txBody>
                    <a:bodyPr/>
                    <a:lstStyle/>
                    <a:p>
                      <a:r>
                        <a:rPr lang="en-US" sz="1000" b="0" dirty="0">
                          <a:solidFill>
                            <a:schemeClr val="tx1"/>
                          </a:solidFill>
                          <a:latin typeface="+mj-lt"/>
                        </a:rPr>
                        <a:t>Assets under management</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Differentiate customer interactions from competitors to help increase market share; Reduce the time for comprehensive portfolio evaluation with change recommendations reflecting market dynamics; Build trust and confidence among clients leading to increased number of active investors.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528405">
                <a:tc>
                  <a:txBody>
                    <a:bodyPr/>
                    <a:lstStyle/>
                    <a:p>
                      <a:r>
                        <a:rPr lang="en-US" sz="1000" b="0" dirty="0" err="1">
                          <a:solidFill>
                            <a:schemeClr val="tx1"/>
                          </a:solidFill>
                          <a:latin typeface="+mj-lt"/>
                        </a:rPr>
                        <a:t>Opex</a:t>
                      </a:r>
                      <a:r>
                        <a:rPr lang="en-US" sz="1000" b="0" dirty="0">
                          <a:solidFill>
                            <a:schemeClr val="tx1"/>
                          </a:solidFill>
                          <a:latin typeface="+mj-lt"/>
                        </a:rPr>
                        <a:t> % of revenue</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Improve productivity by leveraging automation to quickly prioritize and accomplish daily tasks, optimize processes, and save time and effort on daily tasks. </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0844117"/>
                  </a:ext>
                </a:extLst>
              </a:tr>
              <a:tr h="384294">
                <a:tc>
                  <a:txBody>
                    <a:bodyPr/>
                    <a:lstStyle/>
                    <a:p>
                      <a:r>
                        <a:rPr lang="en-US" sz="1000" b="0" dirty="0">
                          <a:solidFill>
                            <a:schemeClr val="tx1"/>
                          </a:solidFill>
                          <a:latin typeface="+mj-lt"/>
                        </a:rPr>
                        <a:t>Manage risk and compliance </a:t>
                      </a:r>
                    </a:p>
                  </a:txBody>
                  <a:tcPr marL="54864" marR="54864" marT="27432" marB="27432"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dirty="0">
                          <a:solidFill>
                            <a:schemeClr val="tx1"/>
                          </a:solidFill>
                        </a:rPr>
                        <a:t>Generate insights and content within the everyday flow of work, expedite investigations, and communicate more effectively to prevent and remediate compliance issues.</a:t>
                      </a:r>
                    </a:p>
                  </a:txBody>
                  <a:tcPr marL="54864" marR="54864" marT="27432" marB="27432"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8171760"/>
                  </a:ext>
                </a:extLst>
              </a:tr>
            </a:tbl>
          </a:graphicData>
        </a:graphic>
      </p:graphicFrame>
      <p:sp>
        <p:nvSpPr>
          <p:cNvPr id="30" name="Freeform 27">
            <a:extLst>
              <a:ext uri="{FF2B5EF4-FFF2-40B4-BE49-F238E27FC236}">
                <a16:creationId xmlns:a16="http://schemas.microsoft.com/office/drawing/2014/main" id="{4CE00FEA-B266-CF44-A3DB-EBCE2F1617AB}"/>
              </a:ext>
              <a:ext uri="{C183D7F6-B498-43B3-948B-1728B52AA6E4}">
                <adec:decorative xmlns:adec="http://schemas.microsoft.com/office/drawing/2017/decorative" val="1"/>
              </a:ext>
            </a:extLst>
          </p:cNvPr>
          <p:cNvSpPr/>
          <p:nvPr/>
        </p:nvSpPr>
        <p:spPr bwMode="auto">
          <a:xfrm rot="5400000">
            <a:off x="1423800" y="3444671"/>
            <a:ext cx="1231784" cy="2743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9" name="TextBox 18">
            <a:extLst>
              <a:ext uri="{FF2B5EF4-FFF2-40B4-BE49-F238E27FC236}">
                <a16:creationId xmlns:a16="http://schemas.microsoft.com/office/drawing/2014/main" id="{36210A34-5262-2A23-A6F5-A36D69F97173}"/>
              </a:ext>
            </a:extLst>
          </p:cNvPr>
          <p:cNvSpPr txBox="1">
            <a:spLocks/>
          </p:cNvSpPr>
          <p:nvPr/>
        </p:nvSpPr>
        <p:spPr>
          <a:xfrm>
            <a:off x="739970" y="3356371"/>
            <a:ext cx="1213415" cy="646331"/>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flip="none" rotWithShape="1">
                  <a:gsLst>
                    <a:gs pos="55000">
                      <a:srgbClr val="0078D4"/>
                    </a:gs>
                    <a:gs pos="0">
                      <a:srgbClr val="C03BC4"/>
                    </a:gs>
                  </a:gsLst>
                  <a:lin ang="13500000" scaled="1"/>
                  <a:tileRect/>
                </a:gradFill>
                <a:effectLst/>
                <a:uLnTx/>
                <a:uFillTx/>
                <a:latin typeface="Segoe UI Semibold"/>
                <a:cs typeface="Segoe UI Semibold" panose="020B0702040204020203" pitchFamily="34" charset="0"/>
              </a:rPr>
              <a:t>Financial Services roles using AI</a:t>
            </a:r>
          </a:p>
        </p:txBody>
      </p:sp>
      <p:sp>
        <p:nvSpPr>
          <p:cNvPr id="48" name="Graphic 74" descr="Icon of a person with a checkmark">
            <a:extLst>
              <a:ext uri="{FF2B5EF4-FFF2-40B4-BE49-F238E27FC236}">
                <a16:creationId xmlns:a16="http://schemas.microsoft.com/office/drawing/2014/main" id="{B6508271-D890-A8A0-E5EB-3BD91B4978BF}"/>
              </a:ext>
            </a:extLst>
          </p:cNvPr>
          <p:cNvSpPr/>
          <p:nvPr/>
        </p:nvSpPr>
        <p:spPr>
          <a:xfrm>
            <a:off x="739970" y="3021793"/>
            <a:ext cx="305140" cy="3051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1" name="Rectangle: Top Corners Rounded 50">
            <a:extLst>
              <a:ext uri="{FF2B5EF4-FFF2-40B4-BE49-F238E27FC236}">
                <a16:creationId xmlns:a16="http://schemas.microsoft.com/office/drawing/2014/main" id="{53A69D48-69C7-CBFC-3057-A27C055E1286}"/>
              </a:ext>
            </a:extLst>
          </p:cNvPr>
          <p:cNvSpPr/>
          <p:nvPr/>
        </p:nvSpPr>
        <p:spPr bwMode="auto">
          <a:xfrm flipH="1">
            <a:off x="3170731" y="4361760"/>
            <a:ext cx="8361632" cy="210312"/>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ctr"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graphicFrame>
        <p:nvGraphicFramePr>
          <p:cNvPr id="3" name="Table 2">
            <a:extLst>
              <a:ext uri="{FF2B5EF4-FFF2-40B4-BE49-F238E27FC236}">
                <a16:creationId xmlns:a16="http://schemas.microsoft.com/office/drawing/2014/main" id="{68714B9A-73C1-A89E-7FD6-0D6FF8CBF88D}"/>
              </a:ext>
            </a:extLst>
          </p:cNvPr>
          <p:cNvGraphicFramePr>
            <a:graphicFrameLocks noGrp="1"/>
          </p:cNvGraphicFramePr>
          <p:nvPr>
            <p:extLst>
              <p:ext uri="{D42A27DB-BD31-4B8C-83A1-F6EECF244321}">
                <p14:modId xmlns:p14="http://schemas.microsoft.com/office/powerpoint/2010/main" val="211478339"/>
              </p:ext>
            </p:extLst>
          </p:nvPr>
        </p:nvGraphicFramePr>
        <p:xfrm>
          <a:off x="3170731" y="4361760"/>
          <a:ext cx="8361632" cy="2329688"/>
        </p:xfrm>
        <a:graphic>
          <a:graphicData uri="http://schemas.openxmlformats.org/drawingml/2006/table">
            <a:tbl>
              <a:tblPr firstRow="1" bandRow="1">
                <a:tableStyleId>{5C22544A-7EE6-4342-B048-85BDC9FD1C3A}</a:tableStyleId>
              </a:tblPr>
              <a:tblGrid>
                <a:gridCol w="1081229">
                  <a:extLst>
                    <a:ext uri="{9D8B030D-6E8A-4147-A177-3AD203B41FA5}">
                      <a16:colId xmlns:a16="http://schemas.microsoft.com/office/drawing/2014/main" val="1464606022"/>
                    </a:ext>
                  </a:extLst>
                </a:gridCol>
                <a:gridCol w="1280160">
                  <a:extLst>
                    <a:ext uri="{9D8B030D-6E8A-4147-A177-3AD203B41FA5}">
                      <a16:colId xmlns:a16="http://schemas.microsoft.com/office/drawing/2014/main" val="2911697903"/>
                    </a:ext>
                  </a:extLst>
                </a:gridCol>
                <a:gridCol w="1836420">
                  <a:extLst>
                    <a:ext uri="{9D8B030D-6E8A-4147-A177-3AD203B41FA5}">
                      <a16:colId xmlns:a16="http://schemas.microsoft.com/office/drawing/2014/main" val="246450982"/>
                    </a:ext>
                  </a:extLst>
                </a:gridCol>
                <a:gridCol w="2042160">
                  <a:extLst>
                    <a:ext uri="{9D8B030D-6E8A-4147-A177-3AD203B41FA5}">
                      <a16:colId xmlns:a16="http://schemas.microsoft.com/office/drawing/2014/main" val="386935525"/>
                    </a:ext>
                  </a:extLst>
                </a:gridCol>
                <a:gridCol w="2121663">
                  <a:extLst>
                    <a:ext uri="{9D8B030D-6E8A-4147-A177-3AD203B41FA5}">
                      <a16:colId xmlns:a16="http://schemas.microsoft.com/office/drawing/2014/main" val="4269272687"/>
                    </a:ext>
                  </a:extLst>
                </a:gridCol>
              </a:tblGrid>
              <a:tr h="113085">
                <a:tc>
                  <a:txBody>
                    <a:bodyPr/>
                    <a:lstStyle/>
                    <a:p>
                      <a:pPr marL="0" algn="l" defTabSz="932742" rtl="0" eaLnBrk="1" latinLnBrk="0" hangingPunct="1"/>
                      <a:r>
                        <a:rPr lang="en-US" sz="900" b="0" kern="1200" noProof="0" dirty="0">
                          <a:solidFill>
                            <a:schemeClr val="bg1"/>
                          </a:solidFill>
                          <a:latin typeface="+mj-lt"/>
                          <a:ea typeface="+mn-ea"/>
                          <a:cs typeface="+mn-cs"/>
                        </a:rPr>
                        <a:t>Process</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Start</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Buy</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a:solidFill>
                            <a:schemeClr val="bg1"/>
                          </a:solidFill>
                          <a:latin typeface="+mj-lt"/>
                        </a:rPr>
                        <a:t>Extend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r>
                        <a:rPr lang="en-US" sz="900" b="0" noProof="0" dirty="0">
                          <a:solidFill>
                            <a:schemeClr val="bg1"/>
                          </a:solidFill>
                          <a:latin typeface="+mj-lt"/>
                        </a:rPr>
                        <a:t>Build</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46526871"/>
                  </a:ext>
                </a:extLst>
              </a:tr>
              <a:tr h="184105">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Transform the customer experience</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3" action="ppaction://hlinksldjump"/>
                        </a:rPr>
                        <a:t>Capital Markets - Assist client understanding</a:t>
                      </a: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rPr>
                        <a:t> </a:t>
                      </a:r>
                    </a:p>
                    <a:p>
                      <a:pPr marL="112713" indent="-112713">
                        <a:spcAft>
                          <a:spcPts val="200"/>
                        </a:spcAft>
                        <a:buClr>
                          <a:schemeClr val="tx1"/>
                        </a:buClr>
                        <a:buFont typeface="Arial" panose="020B0604020202020204" pitchFamily="34" charset="0"/>
                        <a:buChar cha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4" action="ppaction://hlinksldjump"/>
                        </a:rPr>
                        <a:t>Banking - Financial advisory support system</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5" action="ppaction://hlinksldjump"/>
                        </a:rPr>
                        <a:t>Insurance - Create a quote</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6" action="ppaction://hlinksldjump"/>
                        </a:rPr>
                        <a:t>Capital Markets - AI-assisted broker portfolio management</a:t>
                      </a: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rPr>
                        <a:t> </a:t>
                      </a: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7" action="ppaction://hlinksldjump"/>
                        </a:rPr>
                        <a:t>Capital Markets - Prepare for a client meeting</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42407484"/>
                  </a:ext>
                </a:extLst>
              </a:tr>
              <a:tr h="11360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Modernize operations and compliance</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8" action="ppaction://hlinksldjump"/>
                        </a:rPr>
                        <a:t>Insurance- Process a claim</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9" action="ppaction://hlinksldjump"/>
                        </a:rPr>
                        <a:t>Insurance - Issue a policy</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0" action="ppaction://hlinksldjump"/>
                        </a:rPr>
                        <a:t>Banking - Speed credit memo generation</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1" action="ppaction://hlinksldjump"/>
                        </a:rPr>
                        <a:t>Capital Markets - Implement Know Your Customer (KYC) regulations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3384838"/>
                  </a:ext>
                </a:extLst>
              </a:tr>
              <a:tr h="26332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Segoe UI Semibold" panose="020B0502040204020203" pitchFamily="34" charset="0"/>
                        </a:rPr>
                        <a:t>Improve data analysis and usage</a:t>
                      </a:r>
                    </a:p>
                  </a:txBody>
                  <a:tcPr marT="36576" marB="36576"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71450" marR="0" lvl="0" indent="-17145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70C0"/>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indent="-114300">
                        <a:spcAft>
                          <a:spcPts val="200"/>
                        </a:spcAft>
                        <a:buClr>
                          <a:schemeClr val="tx1"/>
                        </a:buClr>
                        <a:buFont typeface="Arial" panose="020B0604020202020204" pitchFamily="34" charset="0"/>
                        <a:buChar cha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2" action="ppaction://hlinksldjump"/>
                        </a:rPr>
                        <a:t>Capital markets - Produce daily market reports</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13" action="ppaction://hlinksldjump"/>
                        </a:rPr>
                        <a:t>Capital Markets - Conduct company research</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indent="-114300">
                        <a:spcAft>
                          <a:spcPts val="200"/>
                        </a:spcAft>
                        <a:buClr>
                          <a:schemeClr val="tx1"/>
                        </a:buClr>
                        <a:buFont typeface="Arial" panose="020B0604020202020204" pitchFamily="34" charset="0"/>
                        <a:buChar char="•"/>
                      </a:pPr>
                      <a:endParaRPr lang="en-US" sz="800" b="0" noProof="0" dirty="0">
                        <a:solidFill>
                          <a:schemeClr val="tx1"/>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2616339"/>
                  </a:ext>
                </a:extLst>
              </a:tr>
            </a:tbl>
          </a:graphicData>
        </a:graphic>
      </p:graphicFrame>
      <p:sp>
        <p:nvSpPr>
          <p:cNvPr id="4" name="Text Placeholder 10">
            <a:extLst>
              <a:ext uri="{FF2B5EF4-FFF2-40B4-BE49-F238E27FC236}">
                <a16:creationId xmlns:a16="http://schemas.microsoft.com/office/drawing/2014/main" id="{50CCEF38-7294-6EB6-8343-4CD7718FC04C}"/>
              </a:ext>
            </a:extLst>
          </p:cNvPr>
          <p:cNvSpPr txBox="1">
            <a:spLocks/>
          </p:cNvSpPr>
          <p:nvPr/>
        </p:nvSpPr>
        <p:spPr>
          <a:xfrm>
            <a:off x="3138240" y="3724795"/>
            <a:ext cx="808495"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Portfolio Manager</a:t>
            </a:r>
          </a:p>
        </p:txBody>
      </p:sp>
      <p:sp>
        <p:nvSpPr>
          <p:cNvPr id="7" name="Text Placeholder 10">
            <a:extLst>
              <a:ext uri="{FF2B5EF4-FFF2-40B4-BE49-F238E27FC236}">
                <a16:creationId xmlns:a16="http://schemas.microsoft.com/office/drawing/2014/main" id="{7B756C1E-479C-37A1-D09E-31D2F8AB1C9F}"/>
              </a:ext>
            </a:extLst>
          </p:cNvPr>
          <p:cNvSpPr txBox="1">
            <a:spLocks/>
          </p:cNvSpPr>
          <p:nvPr/>
        </p:nvSpPr>
        <p:spPr>
          <a:xfrm>
            <a:off x="1937533" y="3724795"/>
            <a:ext cx="1296257"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Underwriting</a:t>
            </a:r>
          </a:p>
        </p:txBody>
      </p:sp>
      <p:sp>
        <p:nvSpPr>
          <p:cNvPr id="9" name="Text Placeholder 10">
            <a:extLst>
              <a:ext uri="{FF2B5EF4-FFF2-40B4-BE49-F238E27FC236}">
                <a16:creationId xmlns:a16="http://schemas.microsoft.com/office/drawing/2014/main" id="{9BEADC7F-E0C1-19B7-0257-8CDB74F8A577}"/>
              </a:ext>
            </a:extLst>
          </p:cNvPr>
          <p:cNvSpPr txBox="1">
            <a:spLocks/>
          </p:cNvSpPr>
          <p:nvPr/>
        </p:nvSpPr>
        <p:spPr>
          <a:xfrm>
            <a:off x="4101662" y="3724795"/>
            <a:ext cx="720189"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Branch Manager</a:t>
            </a:r>
          </a:p>
        </p:txBody>
      </p:sp>
      <p:sp>
        <p:nvSpPr>
          <p:cNvPr id="10" name="Text Placeholder 10">
            <a:extLst>
              <a:ext uri="{FF2B5EF4-FFF2-40B4-BE49-F238E27FC236}">
                <a16:creationId xmlns:a16="http://schemas.microsoft.com/office/drawing/2014/main" id="{A929F116-3943-837C-3FB4-7BD36160EA42}"/>
              </a:ext>
            </a:extLst>
          </p:cNvPr>
          <p:cNvSpPr txBox="1">
            <a:spLocks/>
          </p:cNvSpPr>
          <p:nvPr/>
        </p:nvSpPr>
        <p:spPr>
          <a:xfrm>
            <a:off x="5021382" y="3724795"/>
            <a:ext cx="795087"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a:t>
            </a:r>
          </a:p>
        </p:txBody>
      </p:sp>
      <p:pic>
        <p:nvPicPr>
          <p:cNvPr id="11" name="Picture 10">
            <a:extLst>
              <a:ext uri="{FF2B5EF4-FFF2-40B4-BE49-F238E27FC236}">
                <a16:creationId xmlns:a16="http://schemas.microsoft.com/office/drawing/2014/main" id="{5411FB16-610C-E342-FE25-4991784FDEFA}"/>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2242761" y="2988872"/>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3" name="Picture 12">
            <a:extLst>
              <a:ext uri="{FF2B5EF4-FFF2-40B4-BE49-F238E27FC236}">
                <a16:creationId xmlns:a16="http://schemas.microsoft.com/office/drawing/2014/main" id="{0A5401B4-867C-3924-8645-D7A8AEFD66F0}"/>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4118672" y="299398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4" name="Picture 13">
            <a:extLst>
              <a:ext uri="{FF2B5EF4-FFF2-40B4-BE49-F238E27FC236}">
                <a16:creationId xmlns:a16="http://schemas.microsoft.com/office/drawing/2014/main" id="{503956C0-BDC3-B8C0-8D5B-AEA7A059350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199587" y="2984656"/>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17" name="Picture 16">
            <a:extLst>
              <a:ext uri="{FF2B5EF4-FFF2-40B4-BE49-F238E27FC236}">
                <a16:creationId xmlns:a16="http://schemas.microsoft.com/office/drawing/2014/main" id="{86EE9D69-B903-A909-7158-96D391C0B59D}"/>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brightnessContrast bright="20000"/>
                    </a14:imgEffect>
                  </a14:imgLayer>
                </a14:imgProps>
              </a:ext>
              <a:ext uri="{28A0092B-C50C-407E-A947-70E740481C1C}">
                <a14:useLocalDpi xmlns:a14="http://schemas.microsoft.com/office/drawing/2010/main"/>
              </a:ext>
            </a:extLst>
          </a:blip>
          <a:srcRect/>
          <a:stretch/>
        </p:blipFill>
        <p:spPr>
          <a:xfrm>
            <a:off x="5071917" y="2993980"/>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Tree>
    <p:extLst>
      <p:ext uri="{BB962C8B-B14F-4D97-AF65-F5344CB8AC3E}">
        <p14:creationId xmlns:p14="http://schemas.microsoft.com/office/powerpoint/2010/main" val="31136035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B7E8-07DF-4CC5-4234-BEFB0057C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4DEC3-7C26-0273-D54D-AF2B450F8D56}"/>
              </a:ext>
            </a:extLst>
          </p:cNvPr>
          <p:cNvSpPr>
            <a:spLocks noGrp="1"/>
          </p:cNvSpPr>
          <p:nvPr>
            <p:ph type="title"/>
          </p:nvPr>
        </p:nvSpPr>
        <p:spPr>
          <a:xfrm>
            <a:off x="588263" y="457200"/>
            <a:ext cx="11018520" cy="430887"/>
          </a:xfrm>
        </p:spPr>
        <p:txBody>
          <a:bodyPr/>
          <a:lstStyle/>
          <a:p>
            <a:r>
              <a:rPr lang="en-US" sz="2800" noProof="0" dirty="0"/>
              <a:t>Transform customer experience</a:t>
            </a:r>
          </a:p>
        </p:txBody>
      </p:sp>
      <p:sp>
        <p:nvSpPr>
          <p:cNvPr id="3" name="Rounded Rectangle 53">
            <a:extLst>
              <a:ext uri="{FF2B5EF4-FFF2-40B4-BE49-F238E27FC236}">
                <a16:creationId xmlns:a16="http://schemas.microsoft.com/office/drawing/2014/main" id="{854BA536-AF86-B3FA-CB12-01C23BFF7FF6}"/>
              </a:ext>
            </a:extLst>
          </p:cNvPr>
          <p:cNvSpPr>
            <a:spLocks/>
          </p:cNvSpPr>
          <p:nvPr/>
        </p:nvSpPr>
        <p:spPr bwMode="auto">
          <a:xfrm>
            <a:off x="588263" y="1508572"/>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582780">
              <a:spcBef>
                <a:spcPct val="0"/>
              </a:spcBef>
              <a:spcAft>
                <a:spcPts val="300"/>
              </a:spcAft>
            </a:pPr>
            <a:r>
              <a:rPr lang="en-US" sz="1200" dirty="0">
                <a:solidFill>
                  <a:srgbClr val="000000"/>
                </a:solidFill>
                <a:latin typeface="Segoe UI"/>
                <a:cs typeface="Segoe UI Semilight"/>
              </a:rPr>
              <a:t>AI is transforming customer interactions in financial services by empowering employees across roles—from contact center agents to relationship managers and advisors—with intelligent tools that enhance customer engagement. Generative AI enables agents to move beyond basic servicing tasks, helping them cross-sell and upsell financial products through more natural, engaging conversations. It also streamlines access to complex product information, supports personalized client interactions, and enhances meeting preparation with customer insights and conversation summaries. In Insurance, AI can accelerate claims processing, assist in policy selection, and ensure customers receive the right coverage, ultimately driving better service and increased sales.</a:t>
            </a:r>
          </a:p>
        </p:txBody>
      </p:sp>
      <p:sp>
        <p:nvSpPr>
          <p:cNvPr id="7" name="Rectangle: Top Corners Rounded 6">
            <a:extLst>
              <a:ext uri="{FF2B5EF4-FFF2-40B4-BE49-F238E27FC236}">
                <a16:creationId xmlns:a16="http://schemas.microsoft.com/office/drawing/2014/main" id="{979C3ED4-6876-3073-80DE-B09C9BE681BD}"/>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10" name="Table 9">
            <a:extLst>
              <a:ext uri="{FF2B5EF4-FFF2-40B4-BE49-F238E27FC236}">
                <a16:creationId xmlns:a16="http://schemas.microsoft.com/office/drawing/2014/main" id="{E3717F53-2EDB-5DAC-3FED-AAA86D08C063}"/>
              </a:ext>
            </a:extLst>
          </p:cNvPr>
          <p:cNvGraphicFramePr>
            <a:graphicFrameLocks noGrp="1"/>
          </p:cNvGraphicFramePr>
          <p:nvPr>
            <p:extLst>
              <p:ext uri="{D42A27DB-BD31-4B8C-83A1-F6EECF244321}">
                <p14:modId xmlns:p14="http://schemas.microsoft.com/office/powerpoint/2010/main" val="501841539"/>
              </p:ext>
            </p:extLst>
          </p:nvPr>
        </p:nvGraphicFramePr>
        <p:xfrm>
          <a:off x="5185591" y="2994615"/>
          <a:ext cx="6338635" cy="270967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marL="0" algn="l" defTabSz="932742" rtl="0" eaLnBrk="1" latinLnBrk="0" hangingPunct="1">
                        <a:lnSpc>
                          <a:spcPct val="100000"/>
                        </a:lnSpc>
                      </a:pPr>
                      <a:r>
                        <a:rPr lang="en-US" sz="1000" b="0" kern="1200" spc="0" noProof="0" dirty="0">
                          <a:solidFill>
                            <a:schemeClr val="accent3"/>
                          </a:solidFill>
                          <a:latin typeface="+mj-lt"/>
                          <a:ea typeface="+mn-ea"/>
                          <a:cs typeface="+mn-cs"/>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ct val="100000"/>
                        </a:lnSpc>
                      </a:pPr>
                      <a:r>
                        <a:rPr lang="en-US" sz="1000" b="0" kern="1200" spc="0" noProof="0">
                          <a:solidFill>
                            <a:schemeClr val="accent3"/>
                          </a:solidFill>
                          <a:latin typeface="+mj-lt"/>
                          <a:ea typeface="+mn-ea"/>
                          <a:cs typeface="+mn-cs"/>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2" action="ppaction://hlinksldjump"/>
                        </a:rPr>
                        <a:t>Capital Markets - Assist client understanding</a:t>
                      </a: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rPr>
                        <a:t> </a:t>
                      </a: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3" action="ppaction://hlinksldjump"/>
                        </a:rPr>
                        <a:t>Banking - Financial advisory support system</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4" action="ppaction://hlinksldjump"/>
                        </a:rPr>
                        <a:t>Insurance - Create a quote</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5" action="ppaction://hlinksldjump"/>
                        </a:rPr>
                        <a:t>Capital Markets - AI-assisted broker portfolio management</a:t>
                      </a: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rPr>
                        <a:t> </a:t>
                      </a: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6" action="ppaction://hlinksldjump"/>
                        </a:rPr>
                        <a:t>Capital Markets - Prepare for a client meeting</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11" name="Rectangle: Top Corners Rounded 10">
            <a:extLst>
              <a:ext uri="{FF2B5EF4-FFF2-40B4-BE49-F238E27FC236}">
                <a16:creationId xmlns:a16="http://schemas.microsoft.com/office/drawing/2014/main" id="{B75B85D8-4720-A213-5D52-9F5327BF6CB7}"/>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17" name="Rectangle: Top Corners Rounded 16">
            <a:extLst>
              <a:ext uri="{FF2B5EF4-FFF2-40B4-BE49-F238E27FC236}">
                <a16:creationId xmlns:a16="http://schemas.microsoft.com/office/drawing/2014/main" id="{4E75C174-7586-22C9-35C1-253AC88E88CD}"/>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18" name="Rectangle: Top Corners Rounded 17">
            <a:extLst>
              <a:ext uri="{FF2B5EF4-FFF2-40B4-BE49-F238E27FC236}">
                <a16:creationId xmlns:a16="http://schemas.microsoft.com/office/drawing/2014/main" id="{D3E3B3CE-2314-774F-43FD-A021B40DCF0A}"/>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9" name="TextBox 18">
            <a:extLst>
              <a:ext uri="{FF2B5EF4-FFF2-40B4-BE49-F238E27FC236}">
                <a16:creationId xmlns:a16="http://schemas.microsoft.com/office/drawing/2014/main" id="{34A8C317-55B2-83C5-1E9A-5D63273B3068}"/>
              </a:ext>
            </a:extLst>
          </p:cNvPr>
          <p:cNvSpPr txBox="1"/>
          <p:nvPr/>
        </p:nvSpPr>
        <p:spPr>
          <a:xfrm>
            <a:off x="503230" y="5120712"/>
            <a:ext cx="1941795" cy="120802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Client retention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Assets under management</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First call resolution</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Average handle time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Cross-sell/Upsell rate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Conversion rate</a:t>
            </a: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50176495-E28C-1002-7079-16759FF1B31F}"/>
              </a:ext>
            </a:extLst>
          </p:cNvPr>
          <p:cNvSpPr txBox="1"/>
          <p:nvPr/>
        </p:nvSpPr>
        <p:spPr>
          <a:xfrm>
            <a:off x="2837229" y="5120712"/>
            <a:ext cx="1856763" cy="823302"/>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Contact center agent</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Loan officer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Insurance agent</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Relationship manager</a:t>
            </a: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21" name="Rectangle: Top Corners Rounded 20">
            <a:extLst>
              <a:ext uri="{FF2B5EF4-FFF2-40B4-BE49-F238E27FC236}">
                <a16:creationId xmlns:a16="http://schemas.microsoft.com/office/drawing/2014/main" id="{E77D8466-2C13-03E4-3FDC-DC717F15B95A}"/>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pic>
        <p:nvPicPr>
          <p:cNvPr id="1028" name="Picture 4" descr="Ally Financial">
            <a:extLst>
              <a:ext uri="{FF2B5EF4-FFF2-40B4-BE49-F238E27FC236}">
                <a16:creationId xmlns:a16="http://schemas.microsoft.com/office/drawing/2014/main" id="{A956EA51-769C-4E0B-BC5D-1D7A34CBBFF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4524" b="26662"/>
          <a:stretch>
            <a:fillRect/>
          </a:stretch>
        </p:blipFill>
        <p:spPr bwMode="auto">
          <a:xfrm>
            <a:off x="667771" y="3028473"/>
            <a:ext cx="1777250" cy="4892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5D21116-F162-888C-7B36-89815C6647D7}"/>
              </a:ext>
            </a:extLst>
          </p:cNvPr>
          <p:cNvSpPr txBox="1"/>
          <p:nvPr/>
        </p:nvSpPr>
        <p:spPr>
          <a:xfrm>
            <a:off x="588262" y="3496031"/>
            <a:ext cx="1978690" cy="400110"/>
          </a:xfrm>
          <a:prstGeom prst="rect">
            <a:avLst/>
          </a:prstGeom>
          <a:noFill/>
        </p:spPr>
        <p:txBody>
          <a:bodyPr wrap="square">
            <a:spAutoFit/>
          </a:bodyPr>
          <a:lstStyle/>
          <a:p>
            <a:pPr algn="ctr"/>
            <a:r>
              <a:rPr lang="en-US" sz="1000" b="0" i="0" dirty="0">
                <a:solidFill>
                  <a:srgbClr val="0E1726"/>
                </a:solidFill>
                <a:effectLst/>
                <a:latin typeface="Segoe UI "/>
                <a:hlinkClick r:id="rId8"/>
              </a:rPr>
              <a:t>Ally Financial empowers customer service associates</a:t>
            </a:r>
            <a:endParaRPr lang="en-US" sz="1000" b="0" i="0" dirty="0">
              <a:solidFill>
                <a:srgbClr val="0E1726"/>
              </a:solidFill>
              <a:effectLst/>
              <a:latin typeface="Segoe UI "/>
            </a:endParaRPr>
          </a:p>
        </p:txBody>
      </p:sp>
      <p:sp>
        <p:nvSpPr>
          <p:cNvPr id="9" name="TextBox 8">
            <a:extLst>
              <a:ext uri="{FF2B5EF4-FFF2-40B4-BE49-F238E27FC236}">
                <a16:creationId xmlns:a16="http://schemas.microsoft.com/office/drawing/2014/main" id="{EA6FFA7C-6C92-E926-E660-2B73A32B0E48}"/>
              </a:ext>
            </a:extLst>
          </p:cNvPr>
          <p:cNvSpPr txBox="1"/>
          <p:nvPr/>
        </p:nvSpPr>
        <p:spPr>
          <a:xfrm>
            <a:off x="2685854" y="3496031"/>
            <a:ext cx="2097591" cy="553998"/>
          </a:xfrm>
          <a:prstGeom prst="rect">
            <a:avLst/>
          </a:prstGeom>
          <a:noFill/>
        </p:spPr>
        <p:txBody>
          <a:bodyPr wrap="square">
            <a:spAutoFit/>
          </a:bodyPr>
          <a:lstStyle/>
          <a:p>
            <a:pPr algn="ctr"/>
            <a:r>
              <a:rPr lang="en-US" sz="1000" b="0" i="0" dirty="0">
                <a:solidFill>
                  <a:srgbClr val="0E1726"/>
                </a:solidFill>
                <a:effectLst/>
                <a:latin typeface="Segoe UI "/>
                <a:hlinkClick r:id="rId9"/>
              </a:rPr>
              <a:t>Groupama uses AI to help customer managers respond to policyholders</a:t>
            </a:r>
            <a:endParaRPr lang="en-US" sz="1000" b="0" i="0" dirty="0">
              <a:solidFill>
                <a:srgbClr val="0E1726"/>
              </a:solidFill>
              <a:effectLst/>
              <a:latin typeface="Segoe UI "/>
            </a:endParaRPr>
          </a:p>
        </p:txBody>
      </p:sp>
      <p:pic>
        <p:nvPicPr>
          <p:cNvPr id="1032" name="Picture 8" descr="Investec">
            <a:extLst>
              <a:ext uri="{FF2B5EF4-FFF2-40B4-BE49-F238E27FC236}">
                <a16:creationId xmlns:a16="http://schemas.microsoft.com/office/drawing/2014/main" id="{E229A173-1047-1489-E81E-5A0DBA5BD16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1760" b="31355"/>
          <a:stretch>
            <a:fillRect/>
          </a:stretch>
        </p:blipFill>
        <p:spPr bwMode="auto">
          <a:xfrm>
            <a:off x="688573" y="3922735"/>
            <a:ext cx="1568011" cy="4146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83E0EAF-20F3-214F-C58F-0E58C2D8FB48}"/>
              </a:ext>
            </a:extLst>
          </p:cNvPr>
          <p:cNvSpPr txBox="1"/>
          <p:nvPr/>
        </p:nvSpPr>
        <p:spPr>
          <a:xfrm>
            <a:off x="588261" y="4308371"/>
            <a:ext cx="1821219" cy="400110"/>
          </a:xfrm>
          <a:prstGeom prst="rect">
            <a:avLst/>
          </a:prstGeom>
          <a:noFill/>
        </p:spPr>
        <p:txBody>
          <a:bodyPr wrap="square">
            <a:spAutoFit/>
          </a:bodyPr>
          <a:lstStyle/>
          <a:p>
            <a:pPr algn="ctr"/>
            <a:r>
              <a:rPr lang="en-US" sz="1000" b="0" i="0" dirty="0">
                <a:solidFill>
                  <a:srgbClr val="0E1726"/>
                </a:solidFill>
                <a:effectLst/>
                <a:latin typeface="Segoe UI "/>
                <a:hlinkClick r:id="rId11"/>
              </a:rPr>
              <a:t>Investec yields high productivity returns</a:t>
            </a:r>
            <a:endParaRPr lang="en-US" sz="1000" b="0" i="0" dirty="0">
              <a:solidFill>
                <a:srgbClr val="0E1726"/>
              </a:solidFill>
              <a:effectLst/>
              <a:latin typeface="Segoe UI "/>
            </a:endParaRPr>
          </a:p>
        </p:txBody>
      </p:sp>
      <p:pic>
        <p:nvPicPr>
          <p:cNvPr id="1034" name="Picture 10" descr="Virgin Money">
            <a:extLst>
              <a:ext uri="{FF2B5EF4-FFF2-40B4-BE49-F238E27FC236}">
                <a16:creationId xmlns:a16="http://schemas.microsoft.com/office/drawing/2014/main" id="{3ECDE999-B1FA-6D2A-1585-BF4AC5E6475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8230" b="29020"/>
          <a:stretch>
            <a:fillRect/>
          </a:stretch>
        </p:blipFill>
        <p:spPr bwMode="auto">
          <a:xfrm>
            <a:off x="2905413" y="3986921"/>
            <a:ext cx="1715165" cy="4135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9AA7615-43EC-42EC-68A0-6311AF2B95CB}"/>
              </a:ext>
            </a:extLst>
          </p:cNvPr>
          <p:cNvSpPr txBox="1"/>
          <p:nvPr/>
        </p:nvSpPr>
        <p:spPr>
          <a:xfrm>
            <a:off x="2609367" y="4337366"/>
            <a:ext cx="2174077" cy="400110"/>
          </a:xfrm>
          <a:prstGeom prst="rect">
            <a:avLst/>
          </a:prstGeom>
          <a:noFill/>
        </p:spPr>
        <p:txBody>
          <a:bodyPr wrap="square">
            <a:spAutoFit/>
          </a:bodyPr>
          <a:lstStyle/>
          <a:p>
            <a:pPr algn="ctr"/>
            <a:r>
              <a:rPr lang="en-US" sz="1000" b="0" i="0" dirty="0">
                <a:solidFill>
                  <a:srgbClr val="0E1726"/>
                </a:solidFill>
                <a:effectLst/>
                <a:latin typeface="Segoe UI "/>
                <a:hlinkClick r:id="rId13"/>
              </a:rPr>
              <a:t>Virgin Money delivers exceptional customer experiences</a:t>
            </a:r>
            <a:endParaRPr lang="en-US" sz="1000" b="0" i="0" dirty="0">
              <a:solidFill>
                <a:srgbClr val="0E1726"/>
              </a:solidFill>
              <a:effectLst/>
              <a:latin typeface="Segoe UI "/>
            </a:endParaRPr>
          </a:p>
        </p:txBody>
      </p:sp>
      <p:pic>
        <p:nvPicPr>
          <p:cNvPr id="1036" name="Picture 12" descr="GROUPAMA">
            <a:extLst>
              <a:ext uri="{FF2B5EF4-FFF2-40B4-BE49-F238E27FC236}">
                <a16:creationId xmlns:a16="http://schemas.microsoft.com/office/drawing/2014/main" id="{EEF7048B-29F6-F915-DD31-322B8E35BD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80725" y="2977029"/>
            <a:ext cx="900168" cy="53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845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D9CB5-A58A-0C3E-CDCC-A36A53054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778891-3B01-8187-3FE4-8E35AB0939BD}"/>
              </a:ext>
            </a:extLst>
          </p:cNvPr>
          <p:cNvSpPr>
            <a:spLocks noGrp="1"/>
          </p:cNvSpPr>
          <p:nvPr>
            <p:ph type="title"/>
          </p:nvPr>
        </p:nvSpPr>
        <p:spPr>
          <a:xfrm>
            <a:off x="588263" y="457200"/>
            <a:ext cx="11018520" cy="430887"/>
          </a:xfrm>
        </p:spPr>
        <p:txBody>
          <a:bodyPr/>
          <a:lstStyle/>
          <a:p>
            <a:r>
              <a:rPr lang="en-US" sz="2800" noProof="0" dirty="0"/>
              <a:t>Modernize operations and compliance</a:t>
            </a:r>
          </a:p>
        </p:txBody>
      </p:sp>
      <p:sp>
        <p:nvSpPr>
          <p:cNvPr id="3" name="Rounded Rectangle 53">
            <a:extLst>
              <a:ext uri="{FF2B5EF4-FFF2-40B4-BE49-F238E27FC236}">
                <a16:creationId xmlns:a16="http://schemas.microsoft.com/office/drawing/2014/main" id="{68443437-AAF4-8FD6-C963-50820172D7E3}"/>
              </a:ext>
            </a:extLst>
          </p:cNvPr>
          <p:cNvSpPr>
            <a:spLocks/>
          </p:cNvSpPr>
          <p:nvPr/>
        </p:nvSpPr>
        <p:spPr bwMode="auto">
          <a:xfrm>
            <a:off x="588263" y="1508572"/>
            <a:ext cx="10950215" cy="1223010"/>
          </a:xfrm>
          <a:prstGeom prst="roundRect">
            <a:avLst>
              <a:gd name="adj" fmla="val 6100"/>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582780">
              <a:spcBef>
                <a:spcPct val="0"/>
              </a:spcBef>
              <a:spcAft>
                <a:spcPts val="300"/>
              </a:spcAft>
            </a:pPr>
            <a:r>
              <a:rPr lang="en-US" sz="1200" dirty="0">
                <a:solidFill>
                  <a:srgbClr val="000000"/>
                </a:solidFill>
                <a:latin typeface="Segoe UI"/>
                <a:cs typeface="Segoe UI Semilight"/>
              </a:rPr>
              <a:t>AI is playing a pivotal role in modernizing operations and compliance in financial services by enhancing efficiency, accuracy, and decision-making. Generative AI can augment financial crime detection systems by helping employees reduce false positives in fraud and anti-money laundering (AML) scenarios. It also empowers employees to quickly retrieve and interpret complex product information, enabling better recommendations for investments or policy coverage. Additionally, AI streamlines operations by automating processes such as claims processing.</a:t>
            </a:r>
          </a:p>
        </p:txBody>
      </p:sp>
      <p:sp>
        <p:nvSpPr>
          <p:cNvPr id="7" name="Rectangle: Top Corners Rounded 6">
            <a:extLst>
              <a:ext uri="{FF2B5EF4-FFF2-40B4-BE49-F238E27FC236}">
                <a16:creationId xmlns:a16="http://schemas.microsoft.com/office/drawing/2014/main" id="{AE448563-831F-EDC1-6AE2-1E88B5CB5C02}"/>
              </a:ext>
            </a:extLst>
          </p:cNvPr>
          <p:cNvSpPr/>
          <p:nvPr/>
        </p:nvSpPr>
        <p:spPr bwMode="auto">
          <a:xfrm flipH="1">
            <a:off x="5185591" y="2686640"/>
            <a:ext cx="6338638"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dirty="0">
                <a:ln>
                  <a:noFill/>
                </a:ln>
                <a:solidFill>
                  <a:srgbClr val="FFFFFF"/>
                </a:solidFill>
                <a:effectLst/>
                <a:uLnTx/>
                <a:uFillTx/>
                <a:latin typeface="Segoe UI Semibold" panose="020B0502040204020203" pitchFamily="34" charset="0"/>
                <a:ea typeface="+mn-ea"/>
                <a:cs typeface="Segoe UI Semibold" panose="020B0502040204020203" pitchFamily="34" charset="0"/>
              </a:rPr>
              <a:t>Use Cases</a:t>
            </a:r>
          </a:p>
        </p:txBody>
      </p:sp>
      <p:graphicFrame>
        <p:nvGraphicFramePr>
          <p:cNvPr id="10" name="Table 9">
            <a:extLst>
              <a:ext uri="{FF2B5EF4-FFF2-40B4-BE49-F238E27FC236}">
                <a16:creationId xmlns:a16="http://schemas.microsoft.com/office/drawing/2014/main" id="{554364F4-CB05-7741-E6F8-BCC4BBA49399}"/>
              </a:ext>
            </a:extLst>
          </p:cNvPr>
          <p:cNvGraphicFramePr>
            <a:graphicFrameLocks noGrp="1"/>
          </p:cNvGraphicFramePr>
          <p:nvPr>
            <p:extLst>
              <p:ext uri="{D42A27DB-BD31-4B8C-83A1-F6EECF244321}">
                <p14:modId xmlns:p14="http://schemas.microsoft.com/office/powerpoint/2010/main" val="1196525328"/>
              </p:ext>
            </p:extLst>
          </p:nvPr>
        </p:nvGraphicFramePr>
        <p:xfrm>
          <a:off x="5185591" y="2994615"/>
          <a:ext cx="6338635" cy="2415032"/>
        </p:xfrm>
        <a:graphic>
          <a:graphicData uri="http://schemas.openxmlformats.org/drawingml/2006/table">
            <a:tbl>
              <a:tblPr firstRow="1" bandRow="1">
                <a:tableStyleId>{5C22544A-7EE6-4342-B048-85BDC9FD1C3A}</a:tableStyleId>
              </a:tblPr>
              <a:tblGrid>
                <a:gridCol w="1331082">
                  <a:extLst>
                    <a:ext uri="{9D8B030D-6E8A-4147-A177-3AD203B41FA5}">
                      <a16:colId xmlns:a16="http://schemas.microsoft.com/office/drawing/2014/main" val="541573232"/>
                    </a:ext>
                  </a:extLst>
                </a:gridCol>
                <a:gridCol w="1678510">
                  <a:extLst>
                    <a:ext uri="{9D8B030D-6E8A-4147-A177-3AD203B41FA5}">
                      <a16:colId xmlns:a16="http://schemas.microsoft.com/office/drawing/2014/main" val="213537445"/>
                    </a:ext>
                  </a:extLst>
                </a:gridCol>
                <a:gridCol w="1688435">
                  <a:extLst>
                    <a:ext uri="{9D8B030D-6E8A-4147-A177-3AD203B41FA5}">
                      <a16:colId xmlns:a16="http://schemas.microsoft.com/office/drawing/2014/main" val="4253899296"/>
                    </a:ext>
                  </a:extLst>
                </a:gridCol>
                <a:gridCol w="1640608">
                  <a:extLst>
                    <a:ext uri="{9D8B030D-6E8A-4147-A177-3AD203B41FA5}">
                      <a16:colId xmlns:a16="http://schemas.microsoft.com/office/drawing/2014/main" val="3573951510"/>
                    </a:ext>
                  </a:extLst>
                </a:gridCol>
              </a:tblGrid>
              <a:tr h="148205">
                <a:tc>
                  <a:txBody>
                    <a:bodyPr/>
                    <a:lstStyle/>
                    <a:p>
                      <a:pPr marL="0" algn="l" defTabSz="932742" rtl="0" eaLnBrk="1" latinLnBrk="0" hangingPunct="1">
                        <a:lnSpc>
                          <a:spcPct val="100000"/>
                        </a:lnSpc>
                      </a:pPr>
                      <a:r>
                        <a:rPr lang="en-US" sz="1000" b="0" kern="1200" spc="0" noProof="0" dirty="0">
                          <a:solidFill>
                            <a:schemeClr val="accent3"/>
                          </a:solidFill>
                          <a:latin typeface="+mj-lt"/>
                          <a:ea typeface="+mn-ea"/>
                          <a:cs typeface="+mn-cs"/>
                        </a:rPr>
                        <a:t>Start</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32742" rtl="0" eaLnBrk="1" latinLnBrk="0" hangingPunct="1">
                        <a:lnSpc>
                          <a:spcPct val="100000"/>
                        </a:lnSpc>
                      </a:pPr>
                      <a:r>
                        <a:rPr lang="en-US" sz="1000" b="0" kern="1200" spc="0" noProof="0">
                          <a:solidFill>
                            <a:schemeClr val="accent3"/>
                          </a:solidFill>
                          <a:latin typeface="+mj-lt"/>
                          <a:ea typeface="+mn-ea"/>
                          <a:cs typeface="+mn-cs"/>
                        </a:rPr>
                        <a:t>Buy</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Extend</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b="0" kern="1200" spc="0" noProof="0">
                          <a:solidFill>
                            <a:schemeClr val="accent3"/>
                          </a:solidFill>
                          <a:latin typeface="+mj-lt"/>
                          <a:ea typeface="+mn-ea"/>
                          <a:cs typeface="+mn-cs"/>
                        </a:rPr>
                        <a:t>Build</a:t>
                      </a:r>
                    </a:p>
                  </a:txBody>
                  <a:tcPr marL="45720" marR="45720">
                    <a:lnL w="6350" cap="flat" cmpd="sng" algn="ctr">
                      <a:solidFill>
                        <a:schemeClr val="bg1">
                          <a:lumMod val="85000"/>
                        </a:schemeClr>
                      </a:solidFill>
                      <a:prstDash val="solid"/>
                      <a:round/>
                      <a:headEnd type="none" w="med" len="med"/>
                      <a:tailEnd type="none" w="med" len="med"/>
                    </a:lnL>
                    <a:lnR w="12700" cmpd="sng">
                      <a:noFill/>
                    </a:lnR>
                    <a:lnT w="381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0387161"/>
                  </a:ext>
                </a:extLst>
              </a:tr>
              <a:tr h="681742">
                <a:tc>
                  <a:txBody>
                    <a:bodyPr/>
                    <a:lstStyle/>
                    <a:p>
                      <a:pPr>
                        <a:lnSpc>
                          <a:spcPct val="100000"/>
                        </a:lnSpc>
                      </a:pPr>
                      <a:r>
                        <a:rPr lang="en-US" sz="1000" spc="0" noProof="0">
                          <a:solidFill>
                            <a:schemeClr val="tx1"/>
                          </a:solidFill>
                        </a:rPr>
                        <a:t>Use Copilot Chat to search for information, generate ideas, and summarize documents and analyze data.</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Use Microsoft 365 Copilot in the flow of work as a meeting assistant, to draft documents and emails, perform complex data analysis and provide guidance on completing tasks.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000" spc="0" noProof="0">
                          <a:solidFill>
                            <a:schemeClr val="tx1"/>
                          </a:solidFill>
                        </a:rPr>
                        <a:t>Create agents that can serve as knowledge experts, both internally and with customers, and perform automated tasks. Interact with line of business applications through standard connectors and APIs.</a:t>
                      </a:r>
                    </a:p>
                  </a:txBody>
                  <a:tcPr marL="45720" marR="4572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000" spc="0" noProof="0">
                          <a:solidFill>
                            <a:schemeClr val="tx1"/>
                          </a:solidFill>
                        </a:rPr>
                        <a:t>Create agents and apps that use AI and purpose-built LLMs to support automated process flows using custom integrations with line of business applications and databases.</a:t>
                      </a:r>
                    </a:p>
                  </a:txBody>
                  <a:tcPr marL="45720" marR="45720">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934551"/>
                  </a:ext>
                </a:extLst>
              </a:tr>
              <a:tr h="676802">
                <a:tc>
                  <a:txBody>
                    <a:bodyPr/>
                    <a:lstStyle/>
                    <a:p>
                      <a:pPr marL="112713" marR="0" lvl="0" indent="-112713"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indent="-114300">
                        <a:spcAft>
                          <a:spcPts val="200"/>
                        </a:spcAft>
                        <a:buClr>
                          <a:schemeClr val="tx1"/>
                        </a:buClr>
                        <a:buFont typeface="Arial" panose="020B0604020202020204" pitchFamily="34" charset="0"/>
                        <a:buChar char="•"/>
                      </a:pP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2" action="ppaction://hlinksldjump"/>
                        </a:rPr>
                        <a:t>Insurance- Process a claim</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3" action="ppaction://hlinksldjump"/>
                        </a:rPr>
                        <a:t>Insurance - Issue a policy</a:t>
                      </a:r>
                      <a:endParaRPr lang="en-US" sz="800" b="0" noProof="0" dirty="0">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4" action="ppaction://hlinksldjump"/>
                        </a:rPr>
                        <a:t>Banking - Speed credit memo generation</a:t>
                      </a:r>
                      <a:endPar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endParaRPr>
                    </a:p>
                    <a:p>
                      <a:pPr marL="114300" marR="0" lvl="0" indent="-114300" algn="l" defTabSz="932742" rtl="0" eaLnBrk="1" fontAlgn="auto" latinLnBrk="0" hangingPunct="1">
                        <a:lnSpc>
                          <a:spcPct val="100000"/>
                        </a:lnSpc>
                        <a:spcBef>
                          <a:spcPts val="0"/>
                        </a:spcBef>
                        <a:spcAft>
                          <a:spcPts val="200"/>
                        </a:spcAft>
                        <a:buClr>
                          <a:schemeClr val="tx1"/>
                        </a:buClr>
                        <a:buSzTx/>
                        <a:buFont typeface="Arial" panose="020B0604020202020204" pitchFamily="34" charset="0"/>
                        <a:buChar char="•"/>
                        <a:tabLst/>
                        <a:defRPr/>
                      </a:pPr>
                      <a:r>
                        <a:rPr kumimoji="0" lang="en-US" sz="800" b="0" i="0" u="none" strike="noStrike" kern="1200" cap="none" spc="0" normalizeH="0" baseline="0" noProof="0" dirty="0">
                          <a:ln>
                            <a:noFill/>
                          </a:ln>
                          <a:solidFill>
                            <a:srgbClr val="8661C5"/>
                          </a:solidFill>
                          <a:effectLst/>
                          <a:uLnTx/>
                          <a:uFillTx/>
                          <a:latin typeface="+mn-lt"/>
                          <a:ea typeface="+mn-ea"/>
                          <a:cs typeface="Segoe UI" panose="020B0502040204020203" pitchFamily="34" charset="0"/>
                          <a:hlinkClick r:id="rId5" action="ppaction://hlinksldjump"/>
                        </a:rPr>
                        <a:t>Capital Markets - Implement Know Your Customer (KYC) regulations</a:t>
                      </a:r>
                      <a:endParaRPr lang="en-US" sz="800" b="0" noProof="0" dirty="0">
                        <a:solidFill>
                          <a:srgbClr val="8661C5"/>
                        </a:solidFill>
                        <a:latin typeface="+mn-lt"/>
                      </a:endParaRPr>
                    </a:p>
                  </a:txBody>
                  <a:tcPr marT="36576" marB="36576" anchor="ctr">
                    <a:lnL w="6350" cap="flat" cmpd="sng" algn="ctr">
                      <a:solidFill>
                        <a:schemeClr val="bg1">
                          <a:lumMod val="85000"/>
                        </a:schemeClr>
                      </a:solidFill>
                      <a:prstDash val="solid"/>
                      <a:round/>
                      <a:headEnd type="none" w="med" len="med"/>
                      <a:tailEnd type="none" w="med" len="med"/>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1546431"/>
                  </a:ext>
                </a:extLst>
              </a:tr>
            </a:tbl>
          </a:graphicData>
        </a:graphic>
      </p:graphicFrame>
      <p:sp>
        <p:nvSpPr>
          <p:cNvPr id="11" name="Rectangle: Top Corners Rounded 10">
            <a:extLst>
              <a:ext uri="{FF2B5EF4-FFF2-40B4-BE49-F238E27FC236}">
                <a16:creationId xmlns:a16="http://schemas.microsoft.com/office/drawing/2014/main" id="{5B4ED2D3-8FDE-3A72-A0F6-5E5D12B7B730}"/>
              </a:ext>
            </a:extLst>
          </p:cNvPr>
          <p:cNvSpPr/>
          <p:nvPr/>
        </p:nvSpPr>
        <p:spPr bwMode="auto">
          <a:xfrm flipH="1">
            <a:off x="588263" y="2673131"/>
            <a:ext cx="4195182"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Customer stories</a:t>
            </a:r>
          </a:p>
        </p:txBody>
      </p:sp>
      <p:sp>
        <p:nvSpPr>
          <p:cNvPr id="17" name="Rectangle: Top Corners Rounded 16">
            <a:extLst>
              <a:ext uri="{FF2B5EF4-FFF2-40B4-BE49-F238E27FC236}">
                <a16:creationId xmlns:a16="http://schemas.microsoft.com/office/drawing/2014/main" id="{19F71170-4B8B-F35F-C8D6-8B8B54DCCCFF}"/>
              </a:ext>
            </a:extLst>
          </p:cNvPr>
          <p:cNvSpPr/>
          <p:nvPr/>
        </p:nvSpPr>
        <p:spPr bwMode="auto">
          <a:xfrm flipH="1">
            <a:off x="588263" y="1209733"/>
            <a:ext cx="10950215"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Description</a:t>
            </a:r>
          </a:p>
        </p:txBody>
      </p:sp>
      <p:sp>
        <p:nvSpPr>
          <p:cNvPr id="18" name="Rectangle: Top Corners Rounded 17">
            <a:extLst>
              <a:ext uri="{FF2B5EF4-FFF2-40B4-BE49-F238E27FC236}">
                <a16:creationId xmlns:a16="http://schemas.microsoft.com/office/drawing/2014/main" id="{17C12B31-DD94-6D1F-7DBC-7A9CF1AC43EB}"/>
              </a:ext>
            </a:extLst>
          </p:cNvPr>
          <p:cNvSpPr/>
          <p:nvPr/>
        </p:nvSpPr>
        <p:spPr bwMode="auto">
          <a:xfrm flipH="1">
            <a:off x="588261" y="4814428"/>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KPIs impacted</a:t>
            </a:r>
          </a:p>
        </p:txBody>
      </p:sp>
      <p:sp>
        <p:nvSpPr>
          <p:cNvPr id="19" name="TextBox 18">
            <a:extLst>
              <a:ext uri="{FF2B5EF4-FFF2-40B4-BE49-F238E27FC236}">
                <a16:creationId xmlns:a16="http://schemas.microsoft.com/office/drawing/2014/main" id="{BF4A924D-EF3E-501A-A48D-7841FEF1CC8C}"/>
              </a:ext>
            </a:extLst>
          </p:cNvPr>
          <p:cNvSpPr txBox="1"/>
          <p:nvPr/>
        </p:nvSpPr>
        <p:spPr>
          <a:xfrm>
            <a:off x="503230" y="5120712"/>
            <a:ext cx="1941795" cy="977191"/>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srgbClr val="000000"/>
                </a:solidFill>
                <a:effectLst/>
                <a:uLnTx/>
                <a:uFillTx/>
                <a:latin typeface="Segoe UI"/>
                <a:ea typeface="+mn-ea"/>
                <a:cs typeface="Segoe UI"/>
              </a:rPr>
              <a:t>Opex</a:t>
            </a:r>
            <a:r>
              <a:rPr kumimoji="0" lang="en-US" sz="1000" b="0" i="0" u="none" strike="noStrike" kern="1200" cap="none" spc="0" normalizeH="0" baseline="0" noProof="0" dirty="0">
                <a:ln>
                  <a:noFill/>
                </a:ln>
                <a:solidFill>
                  <a:srgbClr val="000000"/>
                </a:solidFill>
                <a:effectLst/>
                <a:uLnTx/>
                <a:uFillTx/>
                <a:latin typeface="Segoe UI"/>
                <a:ea typeface="+mn-ea"/>
                <a:cs typeface="Segoe UI"/>
              </a:rPr>
              <a:t> % of revenue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Manage risk and compliance</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Process cycle times</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Segoe UI"/>
              <a:ea typeface="+mn-ea"/>
              <a:cs typeface="Segoe UI"/>
            </a:endParaRPr>
          </a:p>
        </p:txBody>
      </p:sp>
      <p:sp>
        <p:nvSpPr>
          <p:cNvPr id="20" name="TextBox 19">
            <a:extLst>
              <a:ext uri="{FF2B5EF4-FFF2-40B4-BE49-F238E27FC236}">
                <a16:creationId xmlns:a16="http://schemas.microsoft.com/office/drawing/2014/main" id="{054F6570-B292-E40E-2772-BA0389D7CE47}"/>
              </a:ext>
            </a:extLst>
          </p:cNvPr>
          <p:cNvSpPr txBox="1"/>
          <p:nvPr/>
        </p:nvSpPr>
        <p:spPr>
          <a:xfrm>
            <a:off x="2837229" y="5120712"/>
            <a:ext cx="1856763" cy="1015663"/>
          </a:xfrm>
          <a:prstGeom prst="rect">
            <a:avLst/>
          </a:prstGeom>
          <a:noFill/>
        </p:spPr>
        <p:txBody>
          <a:bodyPr wrap="square">
            <a:spAutoFit/>
          </a:bodyPr>
          <a:lstStyle/>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Operations analyst</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Claims processor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Underwriter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00" dirty="0">
                <a:solidFill>
                  <a:srgbClr val="000000"/>
                </a:solidFill>
                <a:latin typeface="Segoe UI"/>
                <a:cs typeface="Segoe UI"/>
              </a:rPr>
              <a:t>Loan processor</a:t>
            </a:r>
          </a:p>
          <a:p>
            <a:pPr marL="171450" marR="0" lvl="0" indent="-171450" algn="l" defTabSz="932742"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a:rPr>
              <a:t>Investment advisor</a:t>
            </a:r>
          </a:p>
        </p:txBody>
      </p:sp>
      <p:sp>
        <p:nvSpPr>
          <p:cNvPr id="21" name="Rectangle: Top Corners Rounded 20">
            <a:extLst>
              <a:ext uri="{FF2B5EF4-FFF2-40B4-BE49-F238E27FC236}">
                <a16:creationId xmlns:a16="http://schemas.microsoft.com/office/drawing/2014/main" id="{86250D41-4399-5194-34D4-6BAA5AF48435}"/>
              </a:ext>
            </a:extLst>
          </p:cNvPr>
          <p:cNvSpPr/>
          <p:nvPr/>
        </p:nvSpPr>
        <p:spPr bwMode="auto">
          <a:xfrm flipH="1">
            <a:off x="2926682" y="4808450"/>
            <a:ext cx="1856763" cy="246888"/>
          </a:xfrm>
          <a:prstGeom prst="round2SameRect">
            <a:avLst>
              <a:gd name="adj1" fmla="val 27828"/>
              <a:gd name="adj2" fmla="val 0"/>
            </a:avLst>
          </a:prstGeom>
          <a:gradFill flip="none" rotWithShape="1">
            <a:gsLst>
              <a:gs pos="35000">
                <a:srgbClr val="0078D4"/>
              </a:gs>
              <a:gs pos="100000">
                <a:srgbClr val="C03BC4"/>
              </a:gs>
            </a:gsLst>
            <a:path path="circle">
              <a:fillToRect l="100000" t="100000"/>
            </a:path>
            <a:tileRect r="-100000" b="-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Roles impacted</a:t>
            </a:r>
          </a:p>
        </p:txBody>
      </p:sp>
      <p:sp>
        <p:nvSpPr>
          <p:cNvPr id="8" name="TextBox 7">
            <a:extLst>
              <a:ext uri="{FF2B5EF4-FFF2-40B4-BE49-F238E27FC236}">
                <a16:creationId xmlns:a16="http://schemas.microsoft.com/office/drawing/2014/main" id="{47FA5834-1C0A-1A0D-080C-9ECBCB73FDA7}"/>
              </a:ext>
            </a:extLst>
          </p:cNvPr>
          <p:cNvSpPr txBox="1"/>
          <p:nvPr/>
        </p:nvSpPr>
        <p:spPr>
          <a:xfrm>
            <a:off x="503230" y="3526037"/>
            <a:ext cx="2094333" cy="400110"/>
          </a:xfrm>
          <a:prstGeom prst="rect">
            <a:avLst/>
          </a:prstGeom>
          <a:noFill/>
        </p:spPr>
        <p:txBody>
          <a:bodyPr wrap="square">
            <a:spAutoFit/>
          </a:bodyPr>
          <a:lstStyle/>
          <a:p>
            <a:pPr algn="ctr"/>
            <a:r>
              <a:rPr lang="en-US" sz="1000" b="0" i="0" dirty="0" err="1">
                <a:solidFill>
                  <a:srgbClr val="0E1726"/>
                </a:solidFill>
                <a:effectLst/>
                <a:latin typeface="Segoe UI "/>
                <a:hlinkClick r:id="rId6"/>
              </a:rPr>
              <a:t>SymphonyAI</a:t>
            </a:r>
            <a:r>
              <a:rPr lang="en-US" sz="1000" b="0" i="0" dirty="0">
                <a:solidFill>
                  <a:srgbClr val="0E1726"/>
                </a:solidFill>
                <a:effectLst/>
                <a:latin typeface="Segoe UI "/>
                <a:hlinkClick r:id="rId6"/>
              </a:rPr>
              <a:t> helps financial crime investigators be more efficient</a:t>
            </a:r>
            <a:endParaRPr lang="en-US" sz="1000" b="0" i="0" dirty="0">
              <a:solidFill>
                <a:srgbClr val="0E1726"/>
              </a:solidFill>
              <a:effectLst/>
              <a:latin typeface="Segoe UI "/>
            </a:endParaRPr>
          </a:p>
        </p:txBody>
      </p:sp>
      <p:pic>
        <p:nvPicPr>
          <p:cNvPr id="2050" name="Picture 2" descr="SymphonyAI">
            <a:extLst>
              <a:ext uri="{FF2B5EF4-FFF2-40B4-BE49-F238E27FC236}">
                <a16:creationId xmlns:a16="http://schemas.microsoft.com/office/drawing/2014/main" id="{EA4D0D30-DA4C-BEF2-DA56-A44216E484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2979" b="36145"/>
          <a:stretch>
            <a:fillRect/>
          </a:stretch>
        </p:blipFill>
        <p:spPr bwMode="auto">
          <a:xfrm>
            <a:off x="591521" y="3125667"/>
            <a:ext cx="2094333" cy="3647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XA GIE">
            <a:extLst>
              <a:ext uri="{FF2B5EF4-FFF2-40B4-BE49-F238E27FC236}">
                <a16:creationId xmlns:a16="http://schemas.microsoft.com/office/drawing/2014/main" id="{A12D12E8-3072-6CA4-92B1-D757185A831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026" r="19820"/>
          <a:stretch>
            <a:fillRect/>
          </a:stretch>
        </p:blipFill>
        <p:spPr bwMode="auto">
          <a:xfrm>
            <a:off x="3542312" y="2981206"/>
            <a:ext cx="584791" cy="5671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D72361-58C6-BB16-8EF2-A4A489C16516}"/>
              </a:ext>
            </a:extLst>
          </p:cNvPr>
          <p:cNvSpPr txBox="1"/>
          <p:nvPr/>
        </p:nvSpPr>
        <p:spPr>
          <a:xfrm>
            <a:off x="2845458" y="3537872"/>
            <a:ext cx="2094333" cy="400110"/>
          </a:xfrm>
          <a:prstGeom prst="rect">
            <a:avLst/>
          </a:prstGeom>
          <a:noFill/>
        </p:spPr>
        <p:txBody>
          <a:bodyPr wrap="square">
            <a:spAutoFit/>
          </a:bodyPr>
          <a:lstStyle/>
          <a:p>
            <a:pPr algn="ctr"/>
            <a:r>
              <a:rPr lang="en-US" sz="1000" b="0" i="0" dirty="0">
                <a:solidFill>
                  <a:srgbClr val="0E1726"/>
                </a:solidFill>
                <a:effectLst/>
                <a:latin typeface="Segoe UI "/>
                <a:hlinkClick r:id="rId9"/>
              </a:rPr>
              <a:t>AXA harnesses the power of secure generative AI</a:t>
            </a:r>
            <a:endParaRPr lang="en-US" sz="1000" b="0" i="0" dirty="0">
              <a:solidFill>
                <a:srgbClr val="0E1726"/>
              </a:solidFill>
              <a:effectLst/>
              <a:latin typeface="Segoe UI "/>
            </a:endParaRPr>
          </a:p>
        </p:txBody>
      </p:sp>
    </p:spTree>
    <p:extLst>
      <p:ext uri="{BB962C8B-B14F-4D97-AF65-F5344CB8AC3E}">
        <p14:creationId xmlns:p14="http://schemas.microsoft.com/office/powerpoint/2010/main" val="305814426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c12c9beb-9115-4dd4-b4b0-98592a7680e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6" ma:contentTypeDescription="Create a new document." ma:contentTypeScope="" ma:versionID="ba0c03e64be8ee40ecdff530c39fb4b4">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e40f2d4fd7089cf71002697928c39dfe"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49B3AD-9962-4CE5-8E0A-2C8D95E7DE3D}">
  <ds:schemaRefs>
    <ds:schemaRef ds:uri="c12c9beb-9115-4dd4-b4b0-98592a7680e2"/>
    <ds:schemaRef ds:uri="http://purl.org/dc/terms/"/>
    <ds:schemaRef ds:uri="http://schemas.microsoft.com/office/infopath/2007/PartnerControls"/>
    <ds:schemaRef ds:uri="http://schemas.microsoft.com/sharepoint/v3"/>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9b9b331a-5640-4f50-a010-6cc4266aa39c"/>
    <ds:schemaRef ds:uri="http://purl.org/dc/dcmitype/"/>
  </ds:schemaRefs>
</ds:datastoreItem>
</file>

<file path=customXml/itemProps2.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3.xml><?xml version="1.0" encoding="utf-8"?>
<ds:datastoreItem xmlns:ds="http://schemas.openxmlformats.org/officeDocument/2006/customXml" ds:itemID="{D0852CF4-760D-4C86-B3E5-0A48508144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35957</TotalTime>
  <Words>5770</Words>
  <Application>Microsoft Office PowerPoint</Application>
  <PresentationFormat>Widescreen</PresentationFormat>
  <Paragraphs>674</Paragraphs>
  <Slides>22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Aptos</vt:lpstr>
      <vt:lpstr>Arial</vt:lpstr>
      <vt:lpstr>Segoe UI</vt:lpstr>
      <vt:lpstr>Segoe UI </vt:lpstr>
      <vt:lpstr>Segoe UI Semibold</vt:lpstr>
      <vt:lpstr>Segoe UI Semilight</vt:lpstr>
      <vt:lpstr>Wingdings</vt:lpstr>
      <vt:lpstr>Light 16x9</vt:lpstr>
      <vt:lpstr>think-cell Slide</vt:lpstr>
      <vt:lpstr>Microsoft Scenario Library</vt:lpstr>
      <vt:lpstr>Top 10 to "Try First"</vt:lpstr>
      <vt:lpstr>AI value journey</vt:lpstr>
      <vt:lpstr>”Effort” level for each scenario  </vt:lpstr>
      <vt:lpstr>AI use cases for Financial Services</vt:lpstr>
      <vt:lpstr>AI Financial Services use cases</vt:lpstr>
      <vt:lpstr>AI use cases for Financial Services</vt:lpstr>
      <vt:lpstr>Transform customer experience</vt:lpstr>
      <vt:lpstr>Modernize operations and compliance</vt:lpstr>
      <vt:lpstr>Improve data analysis and usage</vt:lpstr>
      <vt:lpstr>Financial advisory support system</vt:lpstr>
      <vt:lpstr>Speed credit memo generation</vt:lpstr>
      <vt:lpstr>Process a claim</vt:lpstr>
      <vt:lpstr>Issue a policy</vt:lpstr>
      <vt:lpstr>Create a quote</vt:lpstr>
      <vt:lpstr>Assist client understanding</vt:lpstr>
      <vt:lpstr>AI-assisted broker portfolio management</vt:lpstr>
      <vt:lpstr>Produce daily market reports</vt:lpstr>
      <vt:lpstr>Conduct company research</vt:lpstr>
      <vt:lpstr>Prepare for a client meeting</vt:lpstr>
      <vt:lpstr>Implement Know Your Customer (KYC) regulations</vt:lpstr>
      <vt:lpstr>A day in the life of an Analyst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2025-06-27T00:17:51Z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ies>
</file>