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40"/>
  </p:notesMasterIdLst>
  <p:sldIdLst>
    <p:sldId id="1633" r:id="rId5"/>
    <p:sldId id="440" r:id="rId6"/>
    <p:sldId id="375" r:id="rId7"/>
    <p:sldId id="334" r:id="rId8"/>
    <p:sldId id="2147483549" r:id="rId9"/>
    <p:sldId id="348" r:id="rId10"/>
    <p:sldId id="601" r:id="rId11"/>
    <p:sldId id="593" r:id="rId12"/>
    <p:sldId id="603" r:id="rId13"/>
    <p:sldId id="480" r:id="rId14"/>
    <p:sldId id="605" r:id="rId15"/>
    <p:sldId id="606" r:id="rId16"/>
    <p:sldId id="607" r:id="rId17"/>
    <p:sldId id="608" r:id="rId18"/>
    <p:sldId id="609" r:id="rId19"/>
    <p:sldId id="304" r:id="rId20"/>
    <p:sldId id="326" r:id="rId21"/>
    <p:sldId id="337" r:id="rId22"/>
    <p:sldId id="286" r:id="rId23"/>
    <p:sldId id="523" r:id="rId24"/>
    <p:sldId id="265" r:id="rId25"/>
    <p:sldId id="586" r:id="rId26"/>
    <p:sldId id="587" r:id="rId27"/>
    <p:sldId id="518" r:id="rId28"/>
    <p:sldId id="521" r:id="rId29"/>
    <p:sldId id="525" r:id="rId30"/>
    <p:sldId id="263" r:id="rId31"/>
    <p:sldId id="2147483615" r:id="rId32"/>
    <p:sldId id="289" r:id="rId33"/>
    <p:sldId id="266" r:id="rId34"/>
    <p:sldId id="273" r:id="rId35"/>
    <p:sldId id="2147483616" r:id="rId36"/>
    <p:sldId id="2147483617" r:id="rId37"/>
    <p:sldId id="2147483620" r:id="rId38"/>
    <p:sldId id="5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E5CA431-AFCB-AD7E-C79E-26B59B00EA37}" name="Kalisa Jenne-Fraser (SYNAXIS CORPORATION)" initials="KJ" userId="S::v-kalisajen@microsoft.com::de9ee15a-c645-43f2-a73b-6d05f9e668b3"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 id="{AD354776-933C-5BDF-6C9E-2409DB95755A}" name="Lisa Fernow (ANDERSEN CONSULTANTS LLC)" initials="LL" userId="S::v-fernowlisa@microsoft.com::da10156c-1dd1-44f6-80d8-a41de90402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EEF8"/>
    <a:srgbClr val="FFFFFF"/>
    <a:srgbClr val="B63EC5"/>
    <a:srgbClr val="0078D4"/>
    <a:srgbClr val="B1B3B3"/>
    <a:srgbClr val="49C5B1"/>
    <a:srgbClr val="F5EBE9"/>
    <a:srgbClr val="593794"/>
    <a:srgbClr val="E4DFDC"/>
    <a:srgbClr val="E7E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97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0838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1564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B3EAA-E9B1-24F5-8C9B-E6591A2E8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2B413-771A-2340-9143-D0C9D4240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B83F9-68C2-8ABF-ADCE-40540AACFE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777BF5-411F-2F4D-94BF-AE48A2C38B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550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5D1D9-8172-D561-7140-896281831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D9864-B7FA-CD11-1386-86A3932EA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80939-841A-755F-45BC-551D4AD6F7CC}"/>
              </a:ext>
            </a:extLst>
          </p:cNvPr>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73975BC2-AE7F-9EF7-F914-39BFA4A498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560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FEACC-AC3F-E821-1A88-AFE18AC33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5CBA3-9CC7-4577-5BA0-EB501B033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F61A0-9EEB-BC08-CFD6-58E086AC8A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797222-8746-55D8-6F93-00628C5540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4189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F00CA-E162-A6E2-D260-6118768D8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0FE79-B25F-94CB-0BDD-88282104A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F9DEC-7569-1F40-832A-3619864205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3E2879-FB24-1682-9784-01BD7D4F49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1610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093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A1698-9B99-4946-ED53-6B5FE3432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4DB38-0786-278F-EB05-155061CEF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3991C2-E5B8-0F24-D82B-BFFF5467C3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8B2AC1-8900-5B70-120B-FB09467E6A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0110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54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48D70-1614-483A-8C8C-25212EAD552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757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C3321-672D-AE61-01B7-D8935B7D7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4E1A3-B80D-B5D3-C866-33B532554B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ED068F-C62E-A51C-511D-26A12D0B1E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0794C5-B3C1-4D6D-A6DF-E7AFFA305F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708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6743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573C6-2061-DF00-2E32-67915CCFC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03862-2146-871E-A422-AD80727A6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3D2BD0-277B-F24A-747C-AF6B4B8C80B1}"/>
              </a:ext>
            </a:extLst>
          </p:cNvPr>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5E7C5361-7E45-D5B0-6B66-51776ACA5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983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AEF1B-0BD4-D864-083E-FE4E34F42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10977-7BF2-C4D4-0855-1B3CCA28B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491B6E-A1BB-AA1E-8ECE-B8242AFB10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880E78-2814-2294-0B7C-8AEB7B7359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54906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CF0B3-D247-9C76-A4BA-589DA0E9D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761254-73B2-E540-D426-93E34F5A5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0B0E6-1A8F-AA4D-010D-168C6407A1A7}"/>
              </a:ext>
            </a:extLst>
          </p:cNvPr>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38802B33-9EAD-A681-6A4D-5E51A1B0AA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865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91BD0-7B25-B92A-CF0E-49CA78EB2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AEA96-7C84-F225-74F8-376F99719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D5486-E16B-4A03-1A33-BDE8F92EA9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E09D05-2A6E-B36A-5BB6-C001F29050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82042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AI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661770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cenario six steps">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196B9EA-FBFB-4858-13AE-0D3B6A1BFE98}"/>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4" name="TextBox 13">
            <a:extLst>
              <a:ext uri="{FF2B5EF4-FFF2-40B4-BE49-F238E27FC236}">
                <a16:creationId xmlns:a16="http://schemas.microsoft.com/office/drawing/2014/main" id="{0510B21A-B692-149F-D60C-5E53B60E00B6}"/>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Step 5 Top">
            <a:extLst>
              <a:ext uri="{FF2B5EF4-FFF2-40B4-BE49-F238E27FC236}">
                <a16:creationId xmlns:a16="http://schemas.microsoft.com/office/drawing/2014/main" id="{6A995B05-0623-381A-BC20-075E020B55FB}"/>
              </a:ext>
            </a:extLst>
          </p:cNvPr>
          <p:cNvSpPr>
            <a:spLocks noGrp="1"/>
          </p:cNvSpPr>
          <p:nvPr>
            <p:ph type="body" sz="quarter" idx="3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71" name="Text Placeholder 70">
            <a:extLst>
              <a:ext uri="{FF2B5EF4-FFF2-40B4-BE49-F238E27FC236}">
                <a16:creationId xmlns:a16="http://schemas.microsoft.com/office/drawing/2014/main" id="{82157D41-F80D-AE68-F668-478CD741D476}"/>
              </a:ext>
            </a:extLst>
          </p:cNvPr>
          <p:cNvSpPr>
            <a:spLocks noGrp="1"/>
          </p:cNvSpPr>
          <p:nvPr>
            <p:ph type="body" sz="quarter" idx="33"/>
          </p:nvPr>
        </p:nvSpPr>
        <p:spPr>
          <a:xfrm>
            <a:off x="304796" y="413987"/>
            <a:ext cx="2057403" cy="307777"/>
          </a:xfrm>
        </p:spPr>
        <p:txBody>
          <a:bodyPr anchor="ctr"/>
          <a:lstStyle>
            <a:lvl1pPr marL="0" indent="0" algn="l" defTabSz="932742" rtl="0" eaLnBrk="1" latinLnBrk="0" hangingPunct="1">
              <a:lnSpc>
                <a:spcPct val="100000"/>
              </a:lnSpc>
              <a:spcBef>
                <a:spcPct val="0"/>
              </a:spcBef>
              <a:buNone/>
              <a:defRPr lang="en-US" sz="2000" b="0" kern="1200" cap="none" spc="-50" baseline="0" dirty="0">
                <a:ln w="3175">
                  <a:noFill/>
                </a:ln>
                <a:solidFill>
                  <a:schemeClr val="bg1"/>
                </a:solidFill>
                <a:effectLst/>
                <a:latin typeface="+mj-lt"/>
                <a:ea typeface="+mn-ea"/>
                <a:cs typeface="Segoe UI" pitchFamily="34" charset="0"/>
              </a:defRPr>
            </a:lvl1pPr>
            <a:lvl2pPr marL="228600" indent="0">
              <a:buNone/>
              <a:defRPr/>
            </a:lvl2pPr>
          </a:lstStyle>
          <a:p>
            <a:pPr lvl="0"/>
            <a:r>
              <a:rPr lang="en-US"/>
              <a:t>Click to edit</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p:nvPr>
        </p:nvSpPr>
        <p:spPr>
          <a:xfrm>
            <a:off x="10430351" y="521099"/>
            <a:ext cx="1456966" cy="175614"/>
          </a:xfrm>
        </p:spPr>
        <p:txBody>
          <a:bodyPr/>
          <a:lstStyle>
            <a:lvl1pPr marL="0" indent="0" algn="r">
              <a:spcBef>
                <a:spcPts val="0"/>
              </a:spcBef>
              <a:buNone/>
              <a:defRPr sz="1100" b="0"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 </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p:nvPr>
        </p:nvSpPr>
        <p:spPr>
          <a:xfrm>
            <a:off x="7149557" y="521100"/>
            <a:ext cx="2969488" cy="169277"/>
          </a:xfrm>
        </p:spPr>
        <p:txBody>
          <a:bodyPr/>
          <a:lstStyle>
            <a:lvl1pPr marL="0" indent="0" algn="r">
              <a:spcBef>
                <a:spcPts val="0"/>
              </a:spcBef>
              <a:buNone/>
              <a:defRPr sz="1100" b="0"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Title 12">
            <a:extLst>
              <a:ext uri="{FF2B5EF4-FFF2-40B4-BE49-F238E27FC236}">
                <a16:creationId xmlns:a16="http://schemas.microsoft.com/office/drawing/2014/main" id="{26B05CF8-4E6B-B8CC-5AA9-B8ED44639968}"/>
              </a:ext>
            </a:extLst>
          </p:cNvPr>
          <p:cNvSpPr>
            <a:spLocks noGrp="1"/>
          </p:cNvSpPr>
          <p:nvPr>
            <p:ph type="title"/>
          </p:nvPr>
        </p:nvSpPr>
        <p:spPr>
          <a:xfrm>
            <a:off x="2492556" y="429376"/>
            <a:ext cx="4144817" cy="276999"/>
          </a:xfrm>
        </p:spPr>
        <p:txBody>
          <a:bodyPr anchor="ctr"/>
          <a:lstStyle>
            <a:lvl1pPr>
              <a:defRPr lang="en-US" sz="1800" b="0" kern="1200" cap="none" spc="-50" baseline="0" dirty="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a:t>
            </a:r>
          </a:p>
        </p:txBody>
      </p:sp>
      <p:sp>
        <p:nvSpPr>
          <p:cNvPr id="74" name="Rectangle: Top Corners Rounded 73">
            <a:extLst>
              <a:ext uri="{FF2B5EF4-FFF2-40B4-BE49-F238E27FC236}">
                <a16:creationId xmlns:a16="http://schemas.microsoft.com/office/drawing/2014/main" id="{9C693E26-EC61-AEAC-C1C4-733CBC83CC4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68467A5F-7BA2-6E3A-1EFE-31FAA4F5B267}"/>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46" name="Oval 45">
              <a:extLst>
                <a:ext uri="{FF2B5EF4-FFF2-40B4-BE49-F238E27FC236}">
                  <a16:creationId xmlns:a16="http://schemas.microsoft.com/office/drawing/2014/main" id="{1514AE07-2437-886C-64BF-90FCDB18900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47" name="Rectangle 89">
              <a:extLst>
                <a:ext uri="{FF2B5EF4-FFF2-40B4-BE49-F238E27FC236}">
                  <a16:creationId xmlns:a16="http://schemas.microsoft.com/office/drawing/2014/main" id="{F1304105-F302-1DA2-7A52-41BBBCC44EED}"/>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7" name="Group 56">
            <a:extLst>
              <a:ext uri="{FF2B5EF4-FFF2-40B4-BE49-F238E27FC236}">
                <a16:creationId xmlns:a16="http://schemas.microsoft.com/office/drawing/2014/main" id="{5C32FE7B-F07D-C499-EA83-97D8A5B9D9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58" name="Oval 57">
              <a:extLst>
                <a:ext uri="{FF2B5EF4-FFF2-40B4-BE49-F238E27FC236}">
                  <a16:creationId xmlns:a16="http://schemas.microsoft.com/office/drawing/2014/main" id="{4D7ABAD2-6246-A1F3-5E86-044B3D8C307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59" name="Rectangle 89">
              <a:extLst>
                <a:ext uri="{FF2B5EF4-FFF2-40B4-BE49-F238E27FC236}">
                  <a16:creationId xmlns:a16="http://schemas.microsoft.com/office/drawing/2014/main" id="{0E6F2315-5317-6C1E-5DF8-4BE9FE7C7CA6}"/>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0" name="Group 59">
            <a:extLst>
              <a:ext uri="{FF2B5EF4-FFF2-40B4-BE49-F238E27FC236}">
                <a16:creationId xmlns:a16="http://schemas.microsoft.com/office/drawing/2014/main" id="{39B13FA4-84C5-6F46-C1BB-22875F9B20B8}"/>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61" name="Oval 60">
              <a:extLst>
                <a:ext uri="{FF2B5EF4-FFF2-40B4-BE49-F238E27FC236}">
                  <a16:creationId xmlns:a16="http://schemas.microsoft.com/office/drawing/2014/main" id="{47D4A430-8084-5075-B04A-2E8CDD118B76}"/>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2" name="Rectangle 89">
              <a:extLst>
                <a:ext uri="{FF2B5EF4-FFF2-40B4-BE49-F238E27FC236}">
                  <a16:creationId xmlns:a16="http://schemas.microsoft.com/office/drawing/2014/main" id="{ABE5358E-92F9-96A5-6FDB-150E91A8AF78}"/>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3" name="Group 62">
            <a:extLst>
              <a:ext uri="{FF2B5EF4-FFF2-40B4-BE49-F238E27FC236}">
                <a16:creationId xmlns:a16="http://schemas.microsoft.com/office/drawing/2014/main" id="{EFFD46EF-67A1-2B45-C906-05C4ACC2DA34}"/>
              </a:ext>
              <a:ext uri="{C183D7F6-B498-43B3-948B-1728B52AA6E4}">
                <adec:decorative xmlns:adec="http://schemas.microsoft.com/office/drawing/2017/decorative" val="1"/>
              </a:ext>
            </a:extLst>
          </p:cNvPr>
          <p:cNvGrpSpPr/>
          <p:nvPr userDrawn="1"/>
        </p:nvGrpSpPr>
        <p:grpSpPr>
          <a:xfrm flipH="1">
            <a:off x="5805591" y="3859456"/>
            <a:ext cx="210652" cy="210652"/>
            <a:chOff x="5214995" y="-1168400"/>
            <a:chExt cx="431800" cy="431800"/>
          </a:xfrm>
        </p:grpSpPr>
        <p:sp>
          <p:nvSpPr>
            <p:cNvPr id="64" name="Oval 63">
              <a:extLst>
                <a:ext uri="{FF2B5EF4-FFF2-40B4-BE49-F238E27FC236}">
                  <a16:creationId xmlns:a16="http://schemas.microsoft.com/office/drawing/2014/main" id="{14ED043E-EA90-195B-771E-CE53479D2BC8}"/>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5" name="Rectangle 89">
              <a:extLst>
                <a:ext uri="{FF2B5EF4-FFF2-40B4-BE49-F238E27FC236}">
                  <a16:creationId xmlns:a16="http://schemas.microsoft.com/office/drawing/2014/main" id="{3853106D-E38A-371E-B378-89F7601572D3}"/>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7" name="Group 66">
            <a:extLst>
              <a:ext uri="{FF2B5EF4-FFF2-40B4-BE49-F238E27FC236}">
                <a16:creationId xmlns:a16="http://schemas.microsoft.com/office/drawing/2014/main" id="{AB2872BD-57A1-5A98-BBEC-120407B2348E}"/>
              </a:ext>
              <a:ext uri="{C183D7F6-B498-43B3-948B-1728B52AA6E4}">
                <adec:decorative xmlns:adec="http://schemas.microsoft.com/office/drawing/2017/decorative" val="1"/>
              </a:ext>
            </a:extLst>
          </p:cNvPr>
          <p:cNvGrpSpPr/>
          <p:nvPr userDrawn="1"/>
        </p:nvGrpSpPr>
        <p:grpSpPr>
          <a:xfrm flipH="1">
            <a:off x="8689384" y="3859456"/>
            <a:ext cx="210652" cy="210652"/>
            <a:chOff x="5214995" y="-1168400"/>
            <a:chExt cx="431800" cy="431800"/>
          </a:xfrm>
        </p:grpSpPr>
        <p:sp>
          <p:nvSpPr>
            <p:cNvPr id="68" name="Oval 67">
              <a:extLst>
                <a:ext uri="{FF2B5EF4-FFF2-40B4-BE49-F238E27FC236}">
                  <a16:creationId xmlns:a16="http://schemas.microsoft.com/office/drawing/2014/main" id="{DC271353-C79B-E3BF-32F5-48C1A526FF02}"/>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9" name="Rectangle 89">
              <a:extLst>
                <a:ext uri="{FF2B5EF4-FFF2-40B4-BE49-F238E27FC236}">
                  <a16:creationId xmlns:a16="http://schemas.microsoft.com/office/drawing/2014/main" id="{B93F1E4A-9BA7-C4D0-83D8-2451A1DEAD80}"/>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1" name="Text Placeholder 11">
            <a:extLst>
              <a:ext uri="{FF2B5EF4-FFF2-40B4-BE49-F238E27FC236}">
                <a16:creationId xmlns:a16="http://schemas.microsoft.com/office/drawing/2014/main" id="{9977582E-F97B-70B5-CB03-F46869F849CD}"/>
              </a:ext>
            </a:extLst>
          </p:cNvPr>
          <p:cNvSpPr>
            <a:spLocks noGrp="1"/>
          </p:cNvSpPr>
          <p:nvPr>
            <p:ph type="body" sz="quarter" idx="69"/>
          </p:nvPr>
        </p:nvSpPr>
        <p:spPr>
          <a:xfrm>
            <a:off x="3182890"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81" name="Step 1 Title">
            <a:extLst>
              <a:ext uri="{FF2B5EF4-FFF2-40B4-BE49-F238E27FC236}">
                <a16:creationId xmlns:a16="http://schemas.microsoft.com/office/drawing/2014/main" id="{7E33DF77-DD28-CC24-9FC2-0AD434BCF4C0}"/>
              </a:ext>
            </a:extLst>
          </p:cNvPr>
          <p:cNvSpPr>
            <a:spLocks noGrp="1"/>
          </p:cNvSpPr>
          <p:nvPr>
            <p:ph type="body" sz="quarter" idx="11"/>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82" name="Step 1 Top">
            <a:extLst>
              <a:ext uri="{FF2B5EF4-FFF2-40B4-BE49-F238E27FC236}">
                <a16:creationId xmlns:a16="http://schemas.microsoft.com/office/drawing/2014/main" id="{4B00355E-1235-20E9-A051-604C9CFEC8E8}"/>
              </a:ext>
            </a:extLst>
          </p:cNvPr>
          <p:cNvSpPr>
            <a:spLocks noGrp="1"/>
          </p:cNvSpPr>
          <p:nvPr>
            <p:ph type="body" sz="quarter" idx="1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0" name="Step 1 Title">
            <a:extLst>
              <a:ext uri="{FF2B5EF4-FFF2-40B4-BE49-F238E27FC236}">
                <a16:creationId xmlns:a16="http://schemas.microsoft.com/office/drawing/2014/main" id="{2F0B0E91-BF30-3362-2F5C-B3C5D2B134A1}"/>
              </a:ext>
            </a:extLst>
          </p:cNvPr>
          <p:cNvSpPr>
            <a:spLocks noGrp="1"/>
          </p:cNvSpPr>
          <p:nvPr>
            <p:ph type="body" sz="quarter" idx="42"/>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1" name="Step 1 Top">
            <a:extLst>
              <a:ext uri="{FF2B5EF4-FFF2-40B4-BE49-F238E27FC236}">
                <a16:creationId xmlns:a16="http://schemas.microsoft.com/office/drawing/2014/main" id="{4F227FB4-9BBF-2C43-E0ED-95EC51590A0D}"/>
              </a:ext>
            </a:extLst>
          </p:cNvPr>
          <p:cNvSpPr>
            <a:spLocks noGrp="1"/>
          </p:cNvSpPr>
          <p:nvPr>
            <p:ph type="body" sz="quarter" idx="43"/>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 name="Text Placeholder 11">
            <a:extLst>
              <a:ext uri="{FF2B5EF4-FFF2-40B4-BE49-F238E27FC236}">
                <a16:creationId xmlns:a16="http://schemas.microsoft.com/office/drawing/2014/main" id="{933075CE-083E-DACE-75B9-DDCB2E437557}"/>
              </a:ext>
            </a:extLst>
          </p:cNvPr>
          <p:cNvSpPr>
            <a:spLocks noGrp="1"/>
          </p:cNvSpPr>
          <p:nvPr>
            <p:ph type="body" sz="quarter" idx="68"/>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93" name="Step 1 Title">
            <a:extLst>
              <a:ext uri="{FF2B5EF4-FFF2-40B4-BE49-F238E27FC236}">
                <a16:creationId xmlns:a16="http://schemas.microsoft.com/office/drawing/2014/main" id="{78B57A65-16AE-5996-C81D-89A1171052DC}"/>
              </a:ext>
            </a:extLst>
          </p:cNvPr>
          <p:cNvSpPr>
            <a:spLocks noGrp="1"/>
          </p:cNvSpPr>
          <p:nvPr>
            <p:ph type="body" sz="quarter" idx="45"/>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4" name="Step 1 Top">
            <a:extLst>
              <a:ext uri="{FF2B5EF4-FFF2-40B4-BE49-F238E27FC236}">
                <a16:creationId xmlns:a16="http://schemas.microsoft.com/office/drawing/2014/main" id="{6B743263-A0E0-B08F-8640-1A6F2A474017}"/>
              </a:ext>
            </a:extLst>
          </p:cNvPr>
          <p:cNvSpPr>
            <a:spLocks noGrp="1"/>
          </p:cNvSpPr>
          <p:nvPr>
            <p:ph type="body" sz="quarter" idx="46"/>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2" name="Text Placeholder 11">
            <a:extLst>
              <a:ext uri="{FF2B5EF4-FFF2-40B4-BE49-F238E27FC236}">
                <a16:creationId xmlns:a16="http://schemas.microsoft.com/office/drawing/2014/main" id="{FE828537-77ED-661B-164D-7972C8F2B3CF}"/>
              </a:ext>
            </a:extLst>
          </p:cNvPr>
          <p:cNvSpPr>
            <a:spLocks noGrp="1"/>
          </p:cNvSpPr>
          <p:nvPr>
            <p:ph type="body" sz="quarter" idx="70"/>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102" name="Text Placeholder 11">
            <a:extLst>
              <a:ext uri="{FF2B5EF4-FFF2-40B4-BE49-F238E27FC236}">
                <a16:creationId xmlns:a16="http://schemas.microsoft.com/office/drawing/2014/main" id="{B7B6A3B2-F891-96DB-EDD6-15440AF2E8CD}"/>
              </a:ext>
            </a:extLst>
          </p:cNvPr>
          <p:cNvSpPr>
            <a:spLocks noGrp="1"/>
          </p:cNvSpPr>
          <p:nvPr>
            <p:ph type="body" sz="quarter" idx="48"/>
          </p:nvPr>
        </p:nvSpPr>
        <p:spPr>
          <a:xfrm>
            <a:off x="3182890"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4" name="Step 1 Title">
            <a:extLst>
              <a:ext uri="{FF2B5EF4-FFF2-40B4-BE49-F238E27FC236}">
                <a16:creationId xmlns:a16="http://schemas.microsoft.com/office/drawing/2014/main" id="{0F93BF10-EBCF-85EF-D1B2-A7563451D76D}"/>
              </a:ext>
            </a:extLst>
          </p:cNvPr>
          <p:cNvSpPr>
            <a:spLocks noGrp="1"/>
          </p:cNvSpPr>
          <p:nvPr>
            <p:ph type="body" sz="quarter" idx="49"/>
          </p:nvPr>
        </p:nvSpPr>
        <p:spPr>
          <a:xfrm>
            <a:off x="3182890"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6"/>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05" name="Step 1 Top">
            <a:extLst>
              <a:ext uri="{FF2B5EF4-FFF2-40B4-BE49-F238E27FC236}">
                <a16:creationId xmlns:a16="http://schemas.microsoft.com/office/drawing/2014/main" id="{C1C2FA4E-D061-ECCE-C8BB-24C647D60102}"/>
              </a:ext>
            </a:extLst>
          </p:cNvPr>
          <p:cNvSpPr>
            <a:spLocks noGrp="1"/>
          </p:cNvSpPr>
          <p:nvPr>
            <p:ph type="body" sz="quarter" idx="50"/>
          </p:nvPr>
        </p:nvSpPr>
        <p:spPr>
          <a:xfrm>
            <a:off x="3182890"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19" name="Step 1 Title">
            <a:extLst>
              <a:ext uri="{FF2B5EF4-FFF2-40B4-BE49-F238E27FC236}">
                <a16:creationId xmlns:a16="http://schemas.microsoft.com/office/drawing/2014/main" id="{9CB910C7-53F5-CD35-F7B3-ED8F5DD4F6A1}"/>
              </a:ext>
            </a:extLst>
          </p:cNvPr>
          <p:cNvSpPr>
            <a:spLocks noGrp="1"/>
          </p:cNvSpPr>
          <p:nvPr>
            <p:ph type="body" sz="quarter" idx="51"/>
          </p:nvPr>
        </p:nvSpPr>
        <p:spPr>
          <a:xfrm>
            <a:off x="6066682"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0" name="Step 1 Top">
            <a:extLst>
              <a:ext uri="{FF2B5EF4-FFF2-40B4-BE49-F238E27FC236}">
                <a16:creationId xmlns:a16="http://schemas.microsoft.com/office/drawing/2014/main" id="{E81FD2D6-1B95-AE76-667E-A7ADD3CD3A50}"/>
              </a:ext>
            </a:extLst>
          </p:cNvPr>
          <p:cNvSpPr>
            <a:spLocks noGrp="1"/>
          </p:cNvSpPr>
          <p:nvPr>
            <p:ph type="body" sz="quarter" idx="52"/>
          </p:nvPr>
        </p:nvSpPr>
        <p:spPr>
          <a:xfrm>
            <a:off x="6066682"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8" name="Text Placeholder 11">
            <a:extLst>
              <a:ext uri="{FF2B5EF4-FFF2-40B4-BE49-F238E27FC236}">
                <a16:creationId xmlns:a16="http://schemas.microsoft.com/office/drawing/2014/main" id="{19D255C6-A463-0E1B-EFD1-0675518123ED}"/>
              </a:ext>
            </a:extLst>
          </p:cNvPr>
          <p:cNvSpPr>
            <a:spLocks noGrp="1"/>
          </p:cNvSpPr>
          <p:nvPr>
            <p:ph type="body" sz="quarter" idx="66"/>
          </p:nvPr>
        </p:nvSpPr>
        <p:spPr>
          <a:xfrm>
            <a:off x="8950475"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22" name="Step 1 Title">
            <a:extLst>
              <a:ext uri="{FF2B5EF4-FFF2-40B4-BE49-F238E27FC236}">
                <a16:creationId xmlns:a16="http://schemas.microsoft.com/office/drawing/2014/main" id="{A1FCE115-20B6-1C4D-4833-053AE41AEBD7}"/>
              </a:ext>
            </a:extLst>
          </p:cNvPr>
          <p:cNvSpPr>
            <a:spLocks noGrp="1"/>
          </p:cNvSpPr>
          <p:nvPr>
            <p:ph type="body" sz="quarter" idx="54"/>
          </p:nvPr>
        </p:nvSpPr>
        <p:spPr>
          <a:xfrm>
            <a:off x="8950475"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3" name="Step 1 Top">
            <a:extLst>
              <a:ext uri="{FF2B5EF4-FFF2-40B4-BE49-F238E27FC236}">
                <a16:creationId xmlns:a16="http://schemas.microsoft.com/office/drawing/2014/main" id="{3D5F63B4-9275-D6B7-3A0E-699C0C868EA5}"/>
              </a:ext>
            </a:extLst>
          </p:cNvPr>
          <p:cNvSpPr>
            <a:spLocks noGrp="1"/>
          </p:cNvSpPr>
          <p:nvPr>
            <p:ph type="body" sz="quarter" idx="55"/>
          </p:nvPr>
        </p:nvSpPr>
        <p:spPr>
          <a:xfrm>
            <a:off x="8950475"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 name="Text Placeholder 11">
            <a:extLst>
              <a:ext uri="{FF2B5EF4-FFF2-40B4-BE49-F238E27FC236}">
                <a16:creationId xmlns:a16="http://schemas.microsoft.com/office/drawing/2014/main" id="{9AEFB6C2-AB19-3A46-843C-CF95D15344CB}"/>
              </a:ext>
            </a:extLst>
          </p:cNvPr>
          <p:cNvSpPr>
            <a:spLocks noGrp="1"/>
          </p:cNvSpPr>
          <p:nvPr>
            <p:ph type="body" sz="quarter" idx="67"/>
          </p:nvPr>
        </p:nvSpPr>
        <p:spPr>
          <a:xfrm>
            <a:off x="6066682"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7" name="Footnote">
            <a:extLst>
              <a:ext uri="{FF2B5EF4-FFF2-40B4-BE49-F238E27FC236}">
                <a16:creationId xmlns:a16="http://schemas.microsoft.com/office/drawing/2014/main" id="{AC05EA29-0447-0506-FB1B-E11117B0DF2E}"/>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2" name="Text Placeholder 8">
            <a:extLst>
              <a:ext uri="{FF2B5EF4-FFF2-40B4-BE49-F238E27FC236}">
                <a16:creationId xmlns:a16="http://schemas.microsoft.com/office/drawing/2014/main" id="{A1FD8182-9192-3293-3C25-613D50894B80}"/>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3" name="Text Placeholder 8">
            <a:extLst>
              <a:ext uri="{FF2B5EF4-FFF2-40B4-BE49-F238E27FC236}">
                <a16:creationId xmlns:a16="http://schemas.microsoft.com/office/drawing/2014/main" id="{DD81CAF3-1B44-C8D0-3BB0-F3DD087633FA}"/>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Tree>
    <p:extLst>
      <p:ext uri="{BB962C8B-B14F-4D97-AF65-F5344CB8AC3E}">
        <p14:creationId xmlns:p14="http://schemas.microsoft.com/office/powerpoint/2010/main" val="32458303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68">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36">
          <p15:clr>
            <a:srgbClr val="A4A3A4"/>
          </p15:clr>
        </p15:guide>
        <p15:guide id="14" pos="3168">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dirty="0"/>
              <a:t>Click to edit Master title style</a:t>
            </a:r>
            <a:endParaRPr lang="en-IN" dirty="0"/>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5665719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dirty="0"/>
              <a:t>Click to edit Master title style</a:t>
            </a:r>
            <a:endParaRPr lang="en-IN" dirty="0"/>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38783479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907" r:id="rId3"/>
    <p:sldLayoutId id="2147483835" r:id="rId4"/>
    <p:sldLayoutId id="2147483675" r:id="rId5"/>
    <p:sldLayoutId id="2147483676" r:id="rId6"/>
    <p:sldLayoutId id="2147483909" r:id="rId7"/>
    <p:sldLayoutId id="2147483908" r:id="rId8"/>
    <p:sldLayoutId id="2147483911" r:id="rId9"/>
    <p:sldLayoutId id="2147483816" r:id="rId10"/>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microsoft.com/en/customers/story/1703594261178267318-bayer-microsoft-copilot-germany" TargetMode="External"/><Relationship Id="rId3" Type="http://schemas.openxmlformats.org/officeDocument/2006/relationships/slide" Target="slide28.xml"/><Relationship Id="rId7" Type="http://schemas.openxmlformats.org/officeDocument/2006/relationships/hyperlink" Target="https://www.microsoft.com/en/customers/story/1403555873105018969-dow-chemicals-azure-en-united-states" TargetMode="External"/><Relationship Id="rId12" Type="http://schemas.openxmlformats.org/officeDocument/2006/relationships/image" Target="../media/image27.png"/><Relationship Id="rId2" Type="http://schemas.openxmlformats.org/officeDocument/2006/relationships/slide" Target="slide18.xml"/><Relationship Id="rId1" Type="http://schemas.openxmlformats.org/officeDocument/2006/relationships/slideLayout" Target="../slideLayouts/slideLayout4.xml"/><Relationship Id="rId6" Type="http://schemas.openxmlformats.org/officeDocument/2006/relationships/slide" Target="slide31.xml"/><Relationship Id="rId11" Type="http://schemas.openxmlformats.org/officeDocument/2006/relationships/image" Target="../media/image30.png"/><Relationship Id="rId5" Type="http://schemas.openxmlformats.org/officeDocument/2006/relationships/slide" Target="slide30.xml"/><Relationship Id="rId10" Type="http://schemas.openxmlformats.org/officeDocument/2006/relationships/image" Target="../media/image29.png"/><Relationship Id="rId4" Type="http://schemas.openxmlformats.org/officeDocument/2006/relationships/slide" Target="slide29.xml"/><Relationship Id="rId9" Type="http://schemas.openxmlformats.org/officeDocument/2006/relationships/hyperlink" Target="https://www.microsoft.com/en/customers/story/19697-legrand-azure-cloud-service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hyperlink" Target="https://www.microsoft.com/en/customers/story/1703499442875711080-siemens-digital-industries-software-microsoft-azure-ai-germany" TargetMode="External"/><Relationship Id="rId7" Type="http://schemas.openxmlformats.org/officeDocument/2006/relationships/hyperlink" Target="https://www.microsoft365.com/chat/entity1-d870f6cd-4aa5-4d42-9626-ab690c041429/eyJpZCI6IlRXbGpjbTl6YjJaMFZqSjhhSFIwY0hNNkx5OXpkV0p6ZEhKaGRHVXRhVzUwTG05bVptbGpaUzVqYjIwdmZHUjFiVzE1ZkdJeU1qTmtNR1psTFRRNU4yWXROR0UyTkMwNU9EYzBMV1kyT1RnNFpESXpNemM1Tlh4bGJpMTFjdyUzZCUzZCIsInNjZW5hcmlvIjoic2hhcmVMaW5rIiwicHJvcGVydGllcyI6eyJwcm9tcHRTb3VyY2UiOiJtaWNyb3NvZnQiLCJjbGlja1RpbWVzdGFtcCI6IjIwMjUtMDItMjdUMTc6Mjk6MDQuODc5WiJ9LCJjaGF0VHlwZSI6IndvcmsiLCJ2ZXJzaW9uIjoxLjF9" TargetMode="External"/><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s://www.microsoft365.com/chat/entity1-d870f6cd-4aa5-4d42-9626-ab690c041429/eyJpZCI6IlRXbGpjbTl6YjJaMFZqSjhhSFIwY0hNNkx5OXpkV0p6ZEhKaGRHVXRhVzUwTG05bVptbGpaUzVqYjIwdmZHUjFiVzE1ZkRRMU9ERXpZelU1TFdFMU1qVXROREF4WXkwNVlUazRMVEppTnpGaE5qVTRNekV3TTN4bGJpMTFjdyUzZCUzZCIsInNjZW5hcmlvIjoic2hhcmVMaW5rIiwicHJvcGVydGllcyI6eyJwcm9tcHRTb3VyY2UiOiJtaWNyb3NvZnQiLCJjbGlja1RpbWVzdGFtcCI6IjIwMjUtMDItMjdUMTc6MzA6MTMuNTQxWiJ9LCJjaGF0VHlwZSI6IndvcmsiLCJ2ZXJzaW9uIjoxLjF9" TargetMode="External"/><Relationship Id="rId11" Type="http://schemas.openxmlformats.org/officeDocument/2006/relationships/image" Target="../media/image35.svg"/><Relationship Id="rId5" Type="http://schemas.openxmlformats.org/officeDocument/2006/relationships/hyperlink" Target="https://copilot.cloud.microsoft/prompts/f2c0c655-7048-428a-a20f-b33178ce55ec?ocid=CopilotLab_Web_SS_CopyLink" TargetMode="External"/><Relationship Id="rId10" Type="http://schemas.openxmlformats.org/officeDocument/2006/relationships/image" Target="../media/image34.png"/><Relationship Id="rId4" Type="http://schemas.openxmlformats.org/officeDocument/2006/relationships/hyperlink" Target="https://copilot.cloud.microsoft/prompts/ef17e7e4-2dc5-447e-b657-732c1aced129?ocid=CopilotLab_Web_SS_CopyLink" TargetMode="External"/><Relationship Id="rId9" Type="http://schemas.openxmlformats.org/officeDocument/2006/relationships/image" Target="../media/image33.svg"/></Relationships>
</file>

<file path=ppt/slides/_rels/slide17.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hyperlink" Target="https://www.microsoft365.com/chat/entity1-d870f6cd-4aa5-4d42-9626-ab690c041429/eyJpZCI6IlRXbGpjbTl6YjJaMFZqSjhhSFIwY0hNNkx5OXpkV0p6ZEhKaGRHVXRhVzUwTG05bVptbGpaUzVqYjIwdmZHUjFiVzE1ZkdJeU1qTmtNR1psTFRRNU4yWXROR0UyTkMwNU9EYzBMV1kyT1RnNFpESXpNemM1Tlh4bGJpMTFjdyUzZCUzZCIsInNjZW5hcmlvIjoic2hhcmVMaW5rIiwicHJvcGVydGllcyI6eyJwcm9tcHRTb3VyY2UiOiJtaWNyb3NvZnQiLCJjbGlja1RpbWVzdGFtcCI6IjIwMjUtMDItMjdUMTc6Mjk6MDQuODc5WiJ9LCJjaGF0VHlwZSI6IndvcmsiLCJ2ZXJzaW9uIjoxLjF9" TargetMode="External"/><Relationship Id="rId7" Type="http://schemas.openxmlformats.org/officeDocument/2006/relationships/image" Target="../media/image35.sv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7.sv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hyperlink" Target="https://www.microsoft.com/en-us/worklab/ai-impact-at-dow-copilot-identifies-millions-in-cost-savings" TargetMode="External"/><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2.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s://aka.ms/prompts"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learn.microsoft.com/en-us/industry/manufacturing/factory-safety-agent-copilot-studio/overview-factory-safety-agent-copilot-studio" TargetMode="External"/><Relationship Id="rId7" Type="http://schemas.openxmlformats.org/officeDocument/2006/relationships/image" Target="../media/image35.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7.sv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microsoft.com/en/customers/story/1796987311720019561-network-rail-azure-databricks-travel-and-transportation-en-united-kingdom" TargetMode="External"/><Relationship Id="rId7" Type="http://schemas.openxmlformats.org/officeDocument/2006/relationships/image" Target="../media/image35.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7.svg"/><Relationship Id="rId4" Type="http://schemas.openxmlformats.org/officeDocument/2006/relationships/image" Target="../media/image32.png"/><Relationship Id="rId9" Type="http://schemas.openxmlformats.org/officeDocument/2006/relationships/hyperlink" Target="https://youtu.be/-UH3csp-elE"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8.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2.png"/><Relationship Id="rId4" Type="http://schemas.openxmlformats.org/officeDocument/2006/relationships/hyperlink" Target="https://www.microsoft.com/en/customers/story/1796987311720019561-network-rail-azure-databricks-travel-and-transportation-en-united-kingdom" TargetMode="External"/><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7.sv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microsoft.com/en/customers/story/1703499442875711080-siemens-digital-industries-software-microsoft-azure-ai-germany" TargetMode="External"/><Relationship Id="rId7" Type="http://schemas.openxmlformats.org/officeDocument/2006/relationships/image" Target="../media/image35.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6.png"/><Relationship Id="rId5" Type="http://schemas.openxmlformats.org/officeDocument/2006/relationships/image" Target="../media/image37.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2.png"/><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hyperlink" Target="https://copilot.cloud.microsoft/prompts/3dc0470d-5e34-4b9e-9a59-b11f2fedeb9d" TargetMode="External"/><Relationship Id="rId1" Type="http://schemas.openxmlformats.org/officeDocument/2006/relationships/slideLayout" Target="../slideLayouts/slideLayout8.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40.png"/><Relationship Id="rId4" Type="http://schemas.openxmlformats.org/officeDocument/2006/relationships/image" Target="../media/image37.svg"/><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hyperlink" Target="https://www.microsoft.com/en/customers/story/1698365434338807911-ipg-azure-ai-customer-story" TargetMode="External"/><Relationship Id="rId7" Type="http://schemas.openxmlformats.org/officeDocument/2006/relationships/image" Target="../media/image34.png"/><Relationship Id="rId2" Type="http://schemas.openxmlformats.org/officeDocument/2006/relationships/hyperlink" Target="https://learn.microsoft.com/en-us/industry/manufacturing/factory-operations-agent-azure/overview-factory-operations-agent-azure" TargetMode="External"/><Relationship Id="rId1" Type="http://schemas.openxmlformats.org/officeDocument/2006/relationships/slideLayout" Target="../slideLayouts/slideLayout8.xml"/><Relationship Id="rId6" Type="http://schemas.openxmlformats.org/officeDocument/2006/relationships/image" Target="../media/image37.svg"/><Relationship Id="rId5" Type="http://schemas.openxmlformats.org/officeDocument/2006/relationships/image" Target="../media/image32.png"/><Relationship Id="rId4" Type="http://schemas.openxmlformats.org/officeDocument/2006/relationships/hyperlink" Target="https://learn.microsoft.com/en-us/industry/manufacturing/factory-operations-agent-copilot-studio/overview-factory-operations-agent-copilot-studio" TargetMode="External"/><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youtu.be/8YkrlEUXYrI" TargetMode="External"/><Relationship Id="rId7" Type="http://schemas.openxmlformats.org/officeDocument/2006/relationships/image" Target="../media/image35.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7.sv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hyperlink" Target="https://www.microsoft.com/en/customers/story/1703594261178267318-bayer-microsoft-copilot-germany" TargetMode="External"/><Relationship Id="rId7" Type="http://schemas.openxmlformats.org/officeDocument/2006/relationships/image" Target="../media/image34.png"/><Relationship Id="rId12" Type="http://schemas.openxmlformats.org/officeDocument/2006/relationships/image" Target="../media/image42.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41.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hyperlink" Target="https://copilot.cloud.microsoft/prompts/ac2bda0c-58a7-47e1-8f10-c9149f0a4e41?ocid=CopilotLab_Web_SS_CopyLink" TargetMode="External"/><Relationship Id="rId9" Type="http://schemas.openxmlformats.org/officeDocument/2006/relationships/hyperlink" Target="https://support.microsoft.com/en-us/topic/overview-of-microsoft-365-chat-preview-5b00a52d-7296-48ee-b938-b95b7209f737" TargetMode="External"/><Relationship Id="rId14"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hyperlink" Target="https://www.microsoft.com/en/customers/story/1703594261178267318-bayer-microsoft-copilot-germany" TargetMode="External"/><Relationship Id="rId7" Type="http://schemas.openxmlformats.org/officeDocument/2006/relationships/image" Target="../media/image34.png"/><Relationship Id="rId12" Type="http://schemas.openxmlformats.org/officeDocument/2006/relationships/image" Target="../media/image42.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41.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hyperlink" Target="https://copilot.cloud.microsoft/prompts/ac2bda0c-58a7-47e1-8f10-c9149f0a4e41?ocid=CopilotLab_Web_SS_CopyLink" TargetMode="External"/><Relationship Id="rId9" Type="http://schemas.openxmlformats.org/officeDocument/2006/relationships/hyperlink" Target="https://support.microsoft.com/en-us/topic/overview-of-microsoft-365-chat-preview-5b00a52d-7296-48ee-b938-b95b7209f737" TargetMode="External"/><Relationship Id="rId1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hyperlink" Target="https://www.microsoft.com/en/customers/story/1703594261178267318-bayer-microsoft-copilot-germany" TargetMode="External"/><Relationship Id="rId1" Type="http://schemas.openxmlformats.org/officeDocument/2006/relationships/slideLayout" Target="../slideLayouts/slideLayout8.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microsoft.com/en/customers/story/1558909662014453187-fashable-retail-azure?msockid=37bfc8b260486a8122a0dde861396b98" TargetMode="External"/><Relationship Id="rId7" Type="http://schemas.openxmlformats.org/officeDocument/2006/relationships/image" Target="../media/image35.svg"/><Relationship Id="rId2" Type="http://schemas.openxmlformats.org/officeDocument/2006/relationships/hyperlink" Target="https://www.microsoft.com/en/customers/story/1403555873105018969-dow-chemicals-azure-en-united-states" TargetMode="Externa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7.sv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hyperlink" Target="https://www.youtube.com/embed/VAKlPhmJNYQ?si=zjEoOQ9AsR392nCs" TargetMode="External"/><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44.png"/></Relationships>
</file>

<file path=ppt/slides/_rels/slide3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svg"/><Relationship Id="rId7" Type="http://schemas.openxmlformats.org/officeDocument/2006/relationships/image" Target="../media/image35.svg"/><Relationship Id="rId12"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45.png"/><Relationship Id="rId5" Type="http://schemas.openxmlformats.org/officeDocument/2006/relationships/image" Target="../media/image37.sv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hyperlink" Target="https://support.microsoft.com/en-us/topic/overview-of-microsoft-365-chat-preview-5b00a52d-7296-48ee-b938-b95b7209f737"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3" Type="http://schemas.openxmlformats.org/officeDocument/2006/relationships/image" Target="../media/image37.svg"/><Relationship Id="rId7" Type="http://schemas.openxmlformats.org/officeDocument/2006/relationships/image" Target="../media/image48.svg"/><Relationship Id="rId12" Type="http://schemas.openxmlformats.org/officeDocument/2006/relationships/image" Target="../media/image44.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36.png"/><Relationship Id="rId5" Type="http://schemas.openxmlformats.org/officeDocument/2006/relationships/image" Target="../media/image35.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4.png"/><Relationship Id="rId9" Type="http://schemas.openxmlformats.org/officeDocument/2006/relationships/image" Target="../media/image42.svg"/><Relationship Id="rId14" Type="http://schemas.openxmlformats.org/officeDocument/2006/relationships/image" Target="../media/image46.svg"/></Relationships>
</file>

<file path=ppt/slides/_rels/slide35.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hyperlink" Target="https://copilot.cloud.microsoft/prompts/37ead114-969e-474e-ae26-821e698da037?ocid=CopilotLab_Web_SS_CopyLink" TargetMode="External"/><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8.png"/><Relationship Id="rId10" Type="http://schemas.openxmlformats.org/officeDocument/2006/relationships/image" Target="../media/image54.svg"/><Relationship Id="rId4" Type="http://schemas.openxmlformats.org/officeDocument/2006/relationships/hyperlink" Target="https://copilot.cloud.microsoft/prompts/ef17e7e4-2dc5-447e-b657-732c1aced129?ocid=CopilotLab_Web_SS_CopyLink" TargetMode="External"/><Relationship Id="rId9" Type="http://schemas.openxmlformats.org/officeDocument/2006/relationships/image" Target="../media/image53.png"/><Relationship Id="rId1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16.xml"/><Relationship Id="rId18" Type="http://schemas.openxmlformats.org/officeDocument/2006/relationships/slide" Target="slide26.xml"/><Relationship Id="rId3" Type="http://schemas.openxmlformats.org/officeDocument/2006/relationships/image" Target="../media/image22.jpeg"/><Relationship Id="rId21" Type="http://schemas.openxmlformats.org/officeDocument/2006/relationships/slide" Target="slide18.xml"/><Relationship Id="rId7" Type="http://schemas.openxmlformats.org/officeDocument/2006/relationships/slide" Target="slide17.xml"/><Relationship Id="rId12" Type="http://schemas.openxmlformats.org/officeDocument/2006/relationships/slide" Target="slide19.xml"/><Relationship Id="rId17" Type="http://schemas.openxmlformats.org/officeDocument/2006/relationships/slide" Target="slide23.xml"/><Relationship Id="rId25" Type="http://schemas.openxmlformats.org/officeDocument/2006/relationships/slide" Target="slide31.xml"/><Relationship Id="rId2" Type="http://schemas.openxmlformats.org/officeDocument/2006/relationships/notesSlide" Target="../notesSlides/notesSlide4.xml"/><Relationship Id="rId16" Type="http://schemas.openxmlformats.org/officeDocument/2006/relationships/slide" Target="slide20.xml"/><Relationship Id="rId20" Type="http://schemas.openxmlformats.org/officeDocument/2006/relationships/slide" Target="slide22.xml"/><Relationship Id="rId1" Type="http://schemas.openxmlformats.org/officeDocument/2006/relationships/slideLayout" Target="../slideLayouts/slideLayout4.xml"/><Relationship Id="rId6" Type="http://schemas.openxmlformats.org/officeDocument/2006/relationships/image" Target="../media/image25.jpeg"/><Relationship Id="rId11" Type="http://schemas.openxmlformats.org/officeDocument/2006/relationships/slide" Target="slide21.xml"/><Relationship Id="rId24" Type="http://schemas.openxmlformats.org/officeDocument/2006/relationships/slide" Target="slide30.xml"/><Relationship Id="rId5" Type="http://schemas.openxmlformats.org/officeDocument/2006/relationships/image" Target="../media/image24.jpeg"/><Relationship Id="rId15" Type="http://schemas.openxmlformats.org/officeDocument/2006/relationships/slide" Target="slide24.xml"/><Relationship Id="rId23" Type="http://schemas.openxmlformats.org/officeDocument/2006/relationships/slide" Target="slide29.xml"/><Relationship Id="rId10" Type="http://schemas.openxmlformats.org/officeDocument/2006/relationships/slide" Target="slide25.xml"/><Relationship Id="rId19" Type="http://schemas.openxmlformats.org/officeDocument/2006/relationships/slide" Target="slide27.xml"/><Relationship Id="rId4" Type="http://schemas.openxmlformats.org/officeDocument/2006/relationships/image" Target="../media/image23.jpeg"/><Relationship Id="rId9" Type="http://schemas.openxmlformats.org/officeDocument/2006/relationships/slide" Target="slide34.xml"/><Relationship Id="rId14" Type="http://schemas.openxmlformats.org/officeDocument/2006/relationships/slide" Target="slide33.xml"/><Relationship Id="rId22" Type="http://schemas.openxmlformats.org/officeDocument/2006/relationships/slide" Target="slide28.xml"/></Relationships>
</file>

<file path=ppt/slides/_rels/slide8.xml.rels><?xml version="1.0" encoding="UTF-8" standalone="yes"?>
<Relationships xmlns="http://schemas.openxmlformats.org/package/2006/relationships"><Relationship Id="rId8" Type="http://schemas.openxmlformats.org/officeDocument/2006/relationships/hyperlink" Target="https://www.microsoft.com/en-us/worklab/ai-impact-at-dow-copilot-identifies-millions-in-cost-savings" TargetMode="External"/><Relationship Id="rId3" Type="http://schemas.openxmlformats.org/officeDocument/2006/relationships/slide" Target="slide32.xml"/><Relationship Id="rId7" Type="http://schemas.openxmlformats.org/officeDocument/2006/relationships/slide" Target="slide19.xml"/><Relationship Id="rId2" Type="http://schemas.openxmlformats.org/officeDocument/2006/relationships/slide" Target="slide17.xml"/><Relationship Id="rId1" Type="http://schemas.openxmlformats.org/officeDocument/2006/relationships/slideLayout" Target="../slideLayouts/slideLayout4.xml"/><Relationship Id="rId6" Type="http://schemas.openxmlformats.org/officeDocument/2006/relationships/slide" Target="slide21.xml"/><Relationship Id="rId11" Type="http://schemas.openxmlformats.org/officeDocument/2006/relationships/hyperlink" Target="https://www.microsoft.com/en/customers/story/1703814256939529124-volvo-group-automotive-azure-ai-services" TargetMode="External"/><Relationship Id="rId5" Type="http://schemas.openxmlformats.org/officeDocument/2006/relationships/slide" Target="slide25.xml"/><Relationship Id="rId10" Type="http://schemas.openxmlformats.org/officeDocument/2006/relationships/image" Target="../media/image27.png"/><Relationship Id="rId4" Type="http://schemas.openxmlformats.org/officeDocument/2006/relationships/slide" Target="slide34.xml"/><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28.png"/><Relationship Id="rId3" Type="http://schemas.openxmlformats.org/officeDocument/2006/relationships/hyperlink" Target="https://www.microsoft.com/en/customers/story/19736-siemens-ag-germany-dynamics-365-field-service" TargetMode="External"/><Relationship Id="rId7" Type="http://schemas.openxmlformats.org/officeDocument/2006/relationships/slide" Target="slide24.xml"/><Relationship Id="rId12" Type="http://schemas.openxmlformats.org/officeDocument/2006/relationships/slide" Target="slide22.xml"/><Relationship Id="rId2" Type="http://schemas.openxmlformats.org/officeDocument/2006/relationships/hyperlink" Target="https://www.microsoft.com/en/customers/story/1703499442875711080-siemens-digital-industries-software-microsoft-azure-ai-germany" TargetMode="External"/><Relationship Id="rId1" Type="http://schemas.openxmlformats.org/officeDocument/2006/relationships/slideLayout" Target="../slideLayouts/slideLayout4.xml"/><Relationship Id="rId6" Type="http://schemas.openxmlformats.org/officeDocument/2006/relationships/slide" Target="slide33.xml"/><Relationship Id="rId11" Type="http://schemas.openxmlformats.org/officeDocument/2006/relationships/slide" Target="slide27.xml"/><Relationship Id="rId5" Type="http://schemas.openxmlformats.org/officeDocument/2006/relationships/slide" Target="slide16.xml"/><Relationship Id="rId10" Type="http://schemas.openxmlformats.org/officeDocument/2006/relationships/slide" Target="slide26.xml"/><Relationship Id="rId4" Type="http://schemas.openxmlformats.org/officeDocument/2006/relationships/hyperlink" Target="https://www.microsoft.com/en/customers/story/1349423518578860629-dow-chemicals-azure-video-analyzer" TargetMode="External"/><Relationship Id="rId9" Type="http://schemas.openxmlformats.org/officeDocument/2006/relationships/slide" Target="slide23.xml"/><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588263" y="2917984"/>
            <a:ext cx="4607851" cy="615553"/>
          </a:xfrm>
        </p:spPr>
        <p:txBody>
          <a:bodyPr/>
          <a:lstStyle/>
          <a:p>
            <a:r>
              <a:rPr lang="en-US" sz="4400" noProof="0" dirty="0">
                <a:gradFill>
                  <a:gsLst>
                    <a:gs pos="0">
                      <a:schemeClr val="tx1"/>
                    </a:gs>
                    <a:gs pos="100000">
                      <a:schemeClr val="tx1"/>
                    </a:gs>
                  </a:gsLst>
                  <a:lin ang="5400000" scaled="1"/>
                </a:gradFill>
                <a:cs typeface="Segoe UI"/>
              </a:rPr>
              <a:t>Microsoft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582042" y="3962400"/>
            <a:ext cx="7752752" cy="307777"/>
          </a:xfrm>
        </p:spPr>
        <p:txBody>
          <a:bodyPr vert="horz" wrap="square" lIns="0" tIns="0" rIns="0" bIns="0" rtlCol="0" anchor="t">
            <a:spAutoFit/>
          </a:bodyPr>
          <a:lstStyle/>
          <a:p>
            <a:r>
              <a:rPr lang="en-US" sz="2000" noProof="0" dirty="0">
                <a:gradFill>
                  <a:gsLst>
                    <a:gs pos="0">
                      <a:schemeClr val="tx1"/>
                    </a:gs>
                    <a:gs pos="100000">
                      <a:schemeClr val="tx1"/>
                    </a:gs>
                  </a:gsLst>
                  <a:lin ang="5400000" scaled="1"/>
                </a:gradFill>
                <a:cs typeface="Segoe UI"/>
              </a:rPr>
              <a:t>Discover industry and role-based use cases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2BE17-9B61-CE9E-0AB7-104425379F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20A751-C910-1F10-DF11-0A2209305E56}"/>
              </a:ext>
            </a:extLst>
          </p:cNvPr>
          <p:cNvSpPr>
            <a:spLocks noGrp="1"/>
          </p:cNvSpPr>
          <p:nvPr>
            <p:ph type="title"/>
          </p:nvPr>
        </p:nvSpPr>
        <p:spPr>
          <a:xfrm>
            <a:off x="586740" y="328664"/>
            <a:ext cx="10619976" cy="430887"/>
          </a:xfrm>
        </p:spPr>
        <p:txBody>
          <a:bodyPr/>
          <a:lstStyle/>
          <a:p>
            <a:r>
              <a:rPr lang="en-US" sz="2800" dirty="0"/>
              <a:t>Accelerate product development and engineering</a:t>
            </a:r>
            <a:endParaRPr lang="en-US" sz="2800" noProof="0" dirty="0"/>
          </a:p>
        </p:txBody>
      </p:sp>
      <p:sp>
        <p:nvSpPr>
          <p:cNvPr id="11" name="Rounded Rectangle 53">
            <a:extLst>
              <a:ext uri="{FF2B5EF4-FFF2-40B4-BE49-F238E27FC236}">
                <a16:creationId xmlns:a16="http://schemas.microsoft.com/office/drawing/2014/main" id="{34E1F825-5C2A-BE17-6CE0-66610DF46795}"/>
              </a:ext>
            </a:extLst>
          </p:cNvPr>
          <p:cNvSpPr>
            <a:spLocks/>
          </p:cNvSpPr>
          <p:nvPr/>
        </p:nvSpPr>
        <p:spPr bwMode="auto">
          <a:xfrm>
            <a:off x="588263" y="1475916"/>
            <a:ext cx="10950215" cy="1223010"/>
          </a:xfrm>
          <a:prstGeom prst="roundRect">
            <a:avLst>
              <a:gd name="adj" fmla="val 610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582780">
              <a:spcBef>
                <a:spcPct val="0"/>
              </a:spcBef>
              <a:spcAft>
                <a:spcPts val="300"/>
              </a:spcAft>
            </a:pPr>
            <a:r>
              <a:rPr lang="en-US" sz="1200" dirty="0">
                <a:solidFill>
                  <a:srgbClr val="000000"/>
                </a:solidFill>
                <a:latin typeface="Segoe UI"/>
                <a:cs typeface="Segoe UI Semilight"/>
              </a:rPr>
              <a:t>Product teams spend substantial time refining and optimizing product designs to meet performance, cost, and production requirements. With AI, they can enhance innovation, research, and design with AI support across the entire innovation lifecycle. This support includes using AI to provide ideas, feedback, and intelligently mine customer behavior and interactions for new products. Once products are released companies are increasingly turning to AI for assistance with product support including AI product assistants.</a:t>
            </a:r>
          </a:p>
        </p:txBody>
      </p:sp>
      <p:sp>
        <p:nvSpPr>
          <p:cNvPr id="15" name="Rectangle: Top Corners Rounded 14">
            <a:extLst>
              <a:ext uri="{FF2B5EF4-FFF2-40B4-BE49-F238E27FC236}">
                <a16:creationId xmlns:a16="http://schemas.microsoft.com/office/drawing/2014/main" id="{830D5CB1-D0A1-CB08-ED00-0CC19B9031A7}"/>
              </a:ext>
            </a:extLst>
          </p:cNvPr>
          <p:cNvSpPr/>
          <p:nvPr/>
        </p:nvSpPr>
        <p:spPr bwMode="auto">
          <a:xfrm flipH="1">
            <a:off x="5185591" y="2686640"/>
            <a:ext cx="6338638"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rPr>
              <a:t>Use Cases</a:t>
            </a:r>
          </a:p>
        </p:txBody>
      </p:sp>
      <p:graphicFrame>
        <p:nvGraphicFramePr>
          <p:cNvPr id="17" name="Table 16">
            <a:extLst>
              <a:ext uri="{FF2B5EF4-FFF2-40B4-BE49-F238E27FC236}">
                <a16:creationId xmlns:a16="http://schemas.microsoft.com/office/drawing/2014/main" id="{EC4F441D-B71E-189E-F4BA-C77DF49F8FFF}"/>
              </a:ext>
            </a:extLst>
          </p:cNvPr>
          <p:cNvGraphicFramePr>
            <a:graphicFrameLocks noGrp="1"/>
          </p:cNvGraphicFramePr>
          <p:nvPr>
            <p:extLst>
              <p:ext uri="{D42A27DB-BD31-4B8C-83A1-F6EECF244321}">
                <p14:modId xmlns:p14="http://schemas.microsoft.com/office/powerpoint/2010/main" val="1220256246"/>
              </p:ext>
            </p:extLst>
          </p:nvPr>
        </p:nvGraphicFramePr>
        <p:xfrm>
          <a:off x="5185591" y="2994615"/>
          <a:ext cx="6338635" cy="2611120"/>
        </p:xfrm>
        <a:graphic>
          <a:graphicData uri="http://schemas.openxmlformats.org/drawingml/2006/table">
            <a:tbl>
              <a:tblPr firstRow="1" bandRow="1">
                <a:tableStyleId>{5C22544A-7EE6-4342-B048-85BDC9FD1C3A}</a:tableStyleId>
              </a:tblPr>
              <a:tblGrid>
                <a:gridCol w="1331082">
                  <a:extLst>
                    <a:ext uri="{9D8B030D-6E8A-4147-A177-3AD203B41FA5}">
                      <a16:colId xmlns:a16="http://schemas.microsoft.com/office/drawing/2014/main" val="541573232"/>
                    </a:ext>
                  </a:extLst>
                </a:gridCol>
                <a:gridCol w="1678510">
                  <a:extLst>
                    <a:ext uri="{9D8B030D-6E8A-4147-A177-3AD203B41FA5}">
                      <a16:colId xmlns:a16="http://schemas.microsoft.com/office/drawing/2014/main" val="213537445"/>
                    </a:ext>
                  </a:extLst>
                </a:gridCol>
                <a:gridCol w="1688435">
                  <a:extLst>
                    <a:ext uri="{9D8B030D-6E8A-4147-A177-3AD203B41FA5}">
                      <a16:colId xmlns:a16="http://schemas.microsoft.com/office/drawing/2014/main" val="4253899296"/>
                    </a:ext>
                  </a:extLst>
                </a:gridCol>
                <a:gridCol w="1640608">
                  <a:extLst>
                    <a:ext uri="{9D8B030D-6E8A-4147-A177-3AD203B41FA5}">
                      <a16:colId xmlns:a16="http://schemas.microsoft.com/office/drawing/2014/main" val="3573951510"/>
                    </a:ext>
                  </a:extLst>
                </a:gridCol>
              </a:tblGrid>
              <a:tr h="148205">
                <a:tc>
                  <a:txBody>
                    <a:bodyPr/>
                    <a:lstStyle/>
                    <a:p>
                      <a:pPr>
                        <a:lnSpc>
                          <a:spcPct val="100000"/>
                        </a:lnSpc>
                      </a:pPr>
                      <a:r>
                        <a:rPr lang="en-US" sz="1000" b="0" kern="1200" spc="0" noProof="0" dirty="0">
                          <a:solidFill>
                            <a:schemeClr val="accent3"/>
                          </a:solidFill>
                          <a:latin typeface="+mj-lt"/>
                          <a:ea typeface="+mn-ea"/>
                          <a:cs typeface="+mn-cs"/>
                        </a:rPr>
                        <a:t>Start</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kern="1200" spc="0" noProof="0">
                          <a:solidFill>
                            <a:schemeClr val="accent3"/>
                          </a:solidFill>
                          <a:latin typeface="+mj-lt"/>
                          <a:ea typeface="+mn-ea"/>
                          <a:cs typeface="+mn-cs"/>
                        </a:rPr>
                        <a:t>Buy</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kern="1200" spc="0" noProof="0">
                          <a:solidFill>
                            <a:schemeClr val="accent3"/>
                          </a:solidFill>
                          <a:latin typeface="+mj-lt"/>
                          <a:ea typeface="+mn-ea"/>
                          <a:cs typeface="+mn-cs"/>
                        </a:rPr>
                        <a:t>Extend</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kern="1200" spc="0" noProof="0">
                          <a:solidFill>
                            <a:schemeClr val="accent3"/>
                          </a:solidFill>
                          <a:latin typeface="+mj-lt"/>
                          <a:ea typeface="+mn-ea"/>
                          <a:cs typeface="+mn-cs"/>
                        </a:rPr>
                        <a:t>Build</a:t>
                      </a:r>
                    </a:p>
                  </a:txBody>
                  <a:tcPr marL="45720" marR="45720">
                    <a:lnL w="6350" cap="flat" cmpd="sng" algn="ctr">
                      <a:solidFill>
                        <a:schemeClr val="bg1">
                          <a:lumMod val="85000"/>
                        </a:schemeClr>
                      </a:solidFill>
                      <a:prstDash val="solid"/>
                      <a:round/>
                      <a:headEnd type="none" w="med" len="med"/>
                      <a:tailEnd type="none" w="med" len="med"/>
                    </a:lnL>
                    <a:lnR w="12700" cmpd="sng">
                      <a:noFill/>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387161"/>
                  </a:ext>
                </a:extLst>
              </a:tr>
              <a:tr h="681742">
                <a:tc>
                  <a:txBody>
                    <a:bodyPr/>
                    <a:lstStyle/>
                    <a:p>
                      <a:pPr>
                        <a:lnSpc>
                          <a:spcPct val="100000"/>
                        </a:lnSpc>
                      </a:pPr>
                      <a:r>
                        <a:rPr lang="en-US" sz="1000" spc="0" noProof="0">
                          <a:solidFill>
                            <a:schemeClr val="tx1"/>
                          </a:solidFill>
                        </a:rPr>
                        <a:t>Use Copilot Chat to search for information, generate ideas, and summarize documents and analyze data.</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spc="0" noProof="0">
                          <a:solidFill>
                            <a:schemeClr val="tx1"/>
                          </a:solidFill>
                        </a:rPr>
                        <a:t>Use Microsoft 365 Copilot in the flow of work as a meeting assistant, to draft documents and emails, perform complex data analysis and provide guidance on completing tasks.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spc="0" noProof="0">
                          <a:solidFill>
                            <a:schemeClr val="tx1"/>
                          </a:solidFill>
                        </a:rPr>
                        <a:t>Create agents that can serve as knowledge experts, both internally and with customers, and perform automated tasks. Interact with line of business applications through standard connectors and APIs.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spc="0" noProof="0">
                          <a:solidFill>
                            <a:schemeClr val="tx1"/>
                          </a:solidFill>
                        </a:rPr>
                        <a:t>Create agents and apps that use AI and purpose-built LLMs to support automated process flows using custom integrations with line of business applications and databases.</a:t>
                      </a:r>
                    </a:p>
                  </a:txBody>
                  <a:tcPr marL="45720" marR="45720">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934551"/>
                  </a:ext>
                </a:extLst>
              </a:tr>
              <a:tr h="676802">
                <a:tc>
                  <a:txBody>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b="0" noProof="0" dirty="0">
                          <a:latin typeface="+mn-lt"/>
                          <a:hlinkClick r:id="rId2" action="ppaction://hlinksldjump"/>
                        </a:rPr>
                        <a:t>Generate new product ideas</a:t>
                      </a:r>
                      <a:endParaRPr lang="en-US" sz="1000" b="0" noProof="0" dirty="0">
                        <a:latin typeface="+mn-lt"/>
                      </a:endParaRPr>
                    </a:p>
                    <a:p>
                      <a:pPr marL="0" marR="0" lvl="0" indent="0" algn="l" defTabSz="932742"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1000" b="0" spc="0" noProof="0" dirty="0">
                        <a:solidFill>
                          <a:srgbClr val="0078D4"/>
                        </a:solidFill>
                        <a:latin typeface="+mn-lt"/>
                      </a:endParaRP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78D4"/>
                          </a:solidFill>
                          <a:effectLst/>
                          <a:uLnTx/>
                          <a:uFillTx/>
                          <a:latin typeface="+mn-lt"/>
                          <a:ea typeface="+mn-ea"/>
                          <a:cs typeface="Segoe UI"/>
                          <a:hlinkClick r:id="rId3" action="ppaction://hlinksldjump"/>
                        </a:rPr>
                        <a:t>New product ideation and research</a:t>
                      </a:r>
                      <a:endParaRPr kumimoji="0" lang="en-US" sz="1000" b="0" i="0" u="none" strike="noStrike" kern="1200" cap="none" spc="0" normalizeH="0" baseline="0" noProof="0" dirty="0">
                        <a:ln>
                          <a:noFill/>
                        </a:ln>
                        <a:solidFill>
                          <a:srgbClr val="0078D4"/>
                        </a:solidFill>
                        <a:effectLst/>
                        <a:uLnTx/>
                        <a:uFillTx/>
                        <a:latin typeface="+mn-lt"/>
                        <a:ea typeface="+mn-ea"/>
                        <a:cs typeface="Segoe UI"/>
                      </a:endParaRP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b="0" noProof="0" dirty="0">
                          <a:latin typeface="+mn-lt"/>
                          <a:hlinkClick r:id="rId4" action="ppaction://hlinksldjump"/>
                        </a:rPr>
                        <a:t>Product modeling agent</a:t>
                      </a:r>
                      <a:endParaRPr lang="en-US" sz="1000" b="0" noProof="0" dirty="0">
                        <a:latin typeface="+mn-lt"/>
                      </a:endParaRPr>
                    </a:p>
                    <a:p>
                      <a:pPr marL="171450" indent="-171450">
                        <a:lnSpc>
                          <a:spcPct val="100000"/>
                        </a:lnSpc>
                        <a:spcAft>
                          <a:spcPts val="300"/>
                        </a:spcAft>
                        <a:buFont typeface="Arial" panose="020B0604020202020204" pitchFamily="34" charset="0"/>
                        <a:buChar char="•"/>
                      </a:pPr>
                      <a:endParaRPr lang="en-US" sz="1000" b="0" spc="0" noProof="0" dirty="0">
                        <a:solidFill>
                          <a:schemeClr val="tx1"/>
                        </a:solidFill>
                        <a:latin typeface="+mn-lt"/>
                      </a:endParaRP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5" action="ppaction://hlinksldjump"/>
                        </a:rPr>
                        <a:t>Customer-led product design</a:t>
                      </a:r>
                      <a:endParaRPr lang="en-US" sz="1000" b="0" noProof="0" dirty="0">
                        <a:solidFill>
                          <a:srgbClr val="8661C5"/>
                        </a:solidFill>
                        <a:latin typeface="+mn-lt"/>
                      </a:endParaRPr>
                    </a:p>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6" action="ppaction://hlinksldjump"/>
                        </a:rPr>
                        <a:t>Product predictive capabilities</a:t>
                      </a:r>
                      <a:endParaRPr lang="en-US" sz="1000" b="0" noProof="0" dirty="0">
                        <a:solidFill>
                          <a:srgbClr val="8661C5"/>
                        </a:solidFill>
                        <a:latin typeface="+mn-lt"/>
                      </a:endParaRPr>
                    </a:p>
                    <a:p>
                      <a:pPr marL="0" marR="0" lvl="0" indent="0" algn="l" defTabSz="932742"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chemeClr val="tx1"/>
                        </a:solidFill>
                        <a:effectLst/>
                        <a:highlight>
                          <a:srgbClr val="FFFF00"/>
                        </a:highlight>
                        <a:uLnTx/>
                        <a:uFillTx/>
                        <a:latin typeface="+mn-lt"/>
                        <a:ea typeface="+mn-ea"/>
                        <a:cs typeface="Segoe UI"/>
                      </a:endParaRPr>
                    </a:p>
                  </a:txBody>
                  <a:tcPr marL="45720" marR="45720">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1546431"/>
                  </a:ext>
                </a:extLst>
              </a:tr>
            </a:tbl>
          </a:graphicData>
        </a:graphic>
      </p:graphicFrame>
      <p:sp>
        <p:nvSpPr>
          <p:cNvPr id="21" name="Rectangle: Top Corners Rounded 20">
            <a:extLst>
              <a:ext uri="{FF2B5EF4-FFF2-40B4-BE49-F238E27FC236}">
                <a16:creationId xmlns:a16="http://schemas.microsoft.com/office/drawing/2014/main" id="{8C40A3EC-CED8-D228-6E76-D678A9985143}"/>
              </a:ext>
            </a:extLst>
          </p:cNvPr>
          <p:cNvSpPr/>
          <p:nvPr/>
        </p:nvSpPr>
        <p:spPr bwMode="auto">
          <a:xfrm flipH="1">
            <a:off x="588263" y="2673131"/>
            <a:ext cx="4195182"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Customer stories</a:t>
            </a:r>
          </a:p>
        </p:txBody>
      </p:sp>
      <p:sp>
        <p:nvSpPr>
          <p:cNvPr id="22" name="Rectangle: Top Corners Rounded 21">
            <a:extLst>
              <a:ext uri="{FF2B5EF4-FFF2-40B4-BE49-F238E27FC236}">
                <a16:creationId xmlns:a16="http://schemas.microsoft.com/office/drawing/2014/main" id="{487DD088-1888-74F4-8D0A-04379071F0DD}"/>
              </a:ext>
            </a:extLst>
          </p:cNvPr>
          <p:cNvSpPr/>
          <p:nvPr/>
        </p:nvSpPr>
        <p:spPr bwMode="auto">
          <a:xfrm flipH="1">
            <a:off x="588263" y="1209733"/>
            <a:ext cx="10950215"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Description</a:t>
            </a:r>
          </a:p>
        </p:txBody>
      </p:sp>
      <p:sp>
        <p:nvSpPr>
          <p:cNvPr id="25" name="Rectangle: Top Corners Rounded 24">
            <a:extLst>
              <a:ext uri="{FF2B5EF4-FFF2-40B4-BE49-F238E27FC236}">
                <a16:creationId xmlns:a16="http://schemas.microsoft.com/office/drawing/2014/main" id="{B4AF1BB9-BD82-4EA9-C2BA-892F01C914B9}"/>
              </a:ext>
            </a:extLst>
          </p:cNvPr>
          <p:cNvSpPr/>
          <p:nvPr/>
        </p:nvSpPr>
        <p:spPr bwMode="auto">
          <a:xfrm flipH="1">
            <a:off x="588261" y="4814428"/>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KPIs impacted</a:t>
            </a:r>
          </a:p>
        </p:txBody>
      </p:sp>
      <p:sp>
        <p:nvSpPr>
          <p:cNvPr id="27" name="TextBox 26">
            <a:extLst>
              <a:ext uri="{FF2B5EF4-FFF2-40B4-BE49-F238E27FC236}">
                <a16:creationId xmlns:a16="http://schemas.microsoft.com/office/drawing/2014/main" id="{66F4D6D8-8EE6-2E42-C9DF-5329916BFEF7}"/>
              </a:ext>
            </a:extLst>
          </p:cNvPr>
          <p:cNvSpPr txBox="1"/>
          <p:nvPr/>
        </p:nvSpPr>
        <p:spPr>
          <a:xfrm>
            <a:off x="503230" y="5120712"/>
            <a:ext cx="1941795" cy="630942"/>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Product time to market</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Revenue from new products</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Customer satisfaction</a:t>
            </a:r>
          </a:p>
        </p:txBody>
      </p:sp>
      <p:sp>
        <p:nvSpPr>
          <p:cNvPr id="29" name="TextBox 28">
            <a:extLst>
              <a:ext uri="{FF2B5EF4-FFF2-40B4-BE49-F238E27FC236}">
                <a16:creationId xmlns:a16="http://schemas.microsoft.com/office/drawing/2014/main" id="{2DB1C28C-51D6-79B9-7B53-D28489ACDA2E}"/>
              </a:ext>
            </a:extLst>
          </p:cNvPr>
          <p:cNvSpPr txBox="1"/>
          <p:nvPr/>
        </p:nvSpPr>
        <p:spPr>
          <a:xfrm>
            <a:off x="2837229" y="5120712"/>
            <a:ext cx="1856763" cy="438582"/>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Product Designer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Developer</a:t>
            </a:r>
          </a:p>
        </p:txBody>
      </p:sp>
      <p:sp>
        <p:nvSpPr>
          <p:cNvPr id="30" name="Rectangle: Top Corners Rounded 29">
            <a:extLst>
              <a:ext uri="{FF2B5EF4-FFF2-40B4-BE49-F238E27FC236}">
                <a16:creationId xmlns:a16="http://schemas.microsoft.com/office/drawing/2014/main" id="{B4C9F78B-F067-F49A-DB78-33A6FF6935DD}"/>
              </a:ext>
            </a:extLst>
          </p:cNvPr>
          <p:cNvSpPr/>
          <p:nvPr/>
        </p:nvSpPr>
        <p:spPr bwMode="auto">
          <a:xfrm flipH="1">
            <a:off x="2926682" y="4808450"/>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Roles impacted</a:t>
            </a:r>
          </a:p>
        </p:txBody>
      </p:sp>
      <p:sp>
        <p:nvSpPr>
          <p:cNvPr id="31" name="TextBox 30">
            <a:extLst>
              <a:ext uri="{FF2B5EF4-FFF2-40B4-BE49-F238E27FC236}">
                <a16:creationId xmlns:a16="http://schemas.microsoft.com/office/drawing/2014/main" id="{1DA4DAB1-DC1B-5222-1BA2-56731131222B}"/>
              </a:ext>
            </a:extLst>
          </p:cNvPr>
          <p:cNvSpPr txBox="1">
            <a:spLocks/>
          </p:cNvSpPr>
          <p:nvPr/>
        </p:nvSpPr>
        <p:spPr>
          <a:xfrm>
            <a:off x="3009788" y="4411638"/>
            <a:ext cx="1856763" cy="307777"/>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661C5"/>
                </a:solidFill>
                <a:effectLst/>
                <a:uLnTx/>
                <a:uFillTx/>
                <a:latin typeface="Segoe UI"/>
                <a:ea typeface="+mn-ea"/>
                <a:cs typeface="+mn-cs"/>
                <a:hlinkClick r:id="rId7">
                  <a:extLst>
                    <a:ext uri="{A12FA001-AC4F-418D-AE19-62706E023703}">
                      <ahyp:hlinkClr xmlns:ahyp="http://schemas.microsoft.com/office/drawing/2018/hyperlinkcolor" val="tx"/>
                    </a:ext>
                  </a:extLst>
                </a:hlinkClick>
              </a:rPr>
              <a:t>Dow Inc. uses AI to create </a:t>
            </a:r>
            <a:br>
              <a:rPr kumimoji="0" lang="en-US" sz="1000" b="0" i="0" u="none" strike="noStrike" kern="1200" cap="none" spc="0" normalizeH="0" baseline="0" noProof="0" dirty="0">
                <a:ln>
                  <a:noFill/>
                </a:ln>
                <a:solidFill>
                  <a:srgbClr val="8661C5"/>
                </a:solidFill>
                <a:effectLst/>
                <a:uLnTx/>
                <a:uFillTx/>
                <a:latin typeface="Segoe UI"/>
                <a:ea typeface="+mn-ea"/>
                <a:cs typeface="+mn-cs"/>
                <a:hlinkClick r:id="rId7">
                  <a:extLst>
                    <a:ext uri="{A12FA001-AC4F-418D-AE19-62706E023703}">
                      <ahyp:hlinkClr xmlns:ahyp="http://schemas.microsoft.com/office/drawing/2018/hyperlinkcolor" val="tx"/>
                    </a:ext>
                  </a:extLst>
                </a:hlinkClick>
              </a:rPr>
            </a:br>
            <a:r>
              <a:rPr kumimoji="0" lang="en-US" sz="1000" b="0" i="0" u="none" strike="noStrike" kern="1200" cap="none" spc="0" normalizeH="0" baseline="0" noProof="0" dirty="0">
                <a:ln>
                  <a:noFill/>
                </a:ln>
                <a:solidFill>
                  <a:srgbClr val="8661C5"/>
                </a:solidFill>
                <a:effectLst/>
                <a:uLnTx/>
                <a:uFillTx/>
                <a:latin typeface="Segoe UI"/>
                <a:ea typeface="+mn-ea"/>
                <a:cs typeface="+mn-cs"/>
                <a:hlinkClick r:id="rId7">
                  <a:extLst>
                    <a:ext uri="{A12FA001-AC4F-418D-AE19-62706E023703}">
                      <ahyp:hlinkClr xmlns:ahyp="http://schemas.microsoft.com/office/drawing/2018/hyperlinkcolor" val="tx"/>
                    </a:ext>
                  </a:extLst>
                </a:hlinkClick>
              </a:rPr>
              <a:t>new products</a:t>
            </a:r>
            <a:endParaRPr kumimoji="0" lang="en-US" sz="1000" b="0" i="0" u="none" strike="noStrike" kern="1200" cap="none" spc="0" normalizeH="0" baseline="0" noProof="0" dirty="0">
              <a:ln>
                <a:noFill/>
              </a:ln>
              <a:solidFill>
                <a:srgbClr val="8661C5"/>
              </a:solidFill>
              <a:effectLst/>
              <a:uLnTx/>
              <a:uFillTx/>
              <a:latin typeface="Segoe UI"/>
              <a:ea typeface="+mn-ea"/>
              <a:cs typeface="+mn-cs"/>
            </a:endParaRPr>
          </a:p>
        </p:txBody>
      </p:sp>
      <p:sp>
        <p:nvSpPr>
          <p:cNvPr id="32" name="TextBox 31">
            <a:extLst>
              <a:ext uri="{FF2B5EF4-FFF2-40B4-BE49-F238E27FC236}">
                <a16:creationId xmlns:a16="http://schemas.microsoft.com/office/drawing/2014/main" id="{04AD0F75-2B9F-FDCA-4654-843E2533954B}"/>
              </a:ext>
            </a:extLst>
          </p:cNvPr>
          <p:cNvSpPr txBox="1">
            <a:spLocks/>
          </p:cNvSpPr>
          <p:nvPr/>
        </p:nvSpPr>
        <p:spPr>
          <a:xfrm>
            <a:off x="584303" y="3747470"/>
            <a:ext cx="1856763" cy="615553"/>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hlinkClick r:id="rId8"/>
              </a:rPr>
              <a:t>Bayer employees are using Microsoft 365 Copilot to help feed a growing global population</a:t>
            </a:r>
            <a:endParaRPr kumimoji="0" lang="en-US" sz="10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33" name="TextBox 32">
            <a:extLst>
              <a:ext uri="{FF2B5EF4-FFF2-40B4-BE49-F238E27FC236}">
                <a16:creationId xmlns:a16="http://schemas.microsoft.com/office/drawing/2014/main" id="{9D7A969B-7F57-6017-0D27-F949AAF6BB59}"/>
              </a:ext>
            </a:extLst>
          </p:cNvPr>
          <p:cNvSpPr txBox="1">
            <a:spLocks/>
          </p:cNvSpPr>
          <p:nvPr/>
        </p:nvSpPr>
        <p:spPr>
          <a:xfrm>
            <a:off x="3045948" y="3420363"/>
            <a:ext cx="1856764"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661C5"/>
                </a:solidFill>
                <a:effectLst/>
                <a:uLnTx/>
                <a:uFillTx/>
                <a:latin typeface="Segoe UI"/>
                <a:ea typeface="+mn-ea"/>
                <a:cs typeface="+mn-cs"/>
                <a:hlinkClick r:id="rId9">
                  <a:extLst>
                    <a:ext uri="{A12FA001-AC4F-418D-AE19-62706E023703}">
                      <ahyp:hlinkClr xmlns:ahyp="http://schemas.microsoft.com/office/drawing/2018/hyperlinkcolor" val="tx"/>
                    </a:ext>
                  </a:extLst>
                </a:hlinkClick>
              </a:rPr>
              <a:t>Legrand uses AI for </a:t>
            </a:r>
            <a:br>
              <a:rPr kumimoji="0" lang="en-US" sz="1000" b="0" i="0" u="none" strike="noStrike" kern="1200" cap="none" spc="0" normalizeH="0" baseline="0" noProof="0" dirty="0">
                <a:ln>
                  <a:noFill/>
                </a:ln>
                <a:solidFill>
                  <a:srgbClr val="8661C5"/>
                </a:solidFill>
                <a:effectLst/>
                <a:uLnTx/>
                <a:uFillTx/>
                <a:latin typeface="Segoe UI"/>
                <a:ea typeface="+mn-ea"/>
                <a:cs typeface="+mn-cs"/>
                <a:hlinkClick r:id="rId9">
                  <a:extLst>
                    <a:ext uri="{A12FA001-AC4F-418D-AE19-62706E023703}">
                      <ahyp:hlinkClr xmlns:ahyp="http://schemas.microsoft.com/office/drawing/2018/hyperlinkcolor" val="tx"/>
                    </a:ext>
                  </a:extLst>
                </a:hlinkClick>
              </a:rPr>
            </a:br>
            <a:r>
              <a:rPr kumimoji="0" lang="en-US" sz="1000" b="0" i="0" u="none" strike="noStrike" kern="1200" cap="none" spc="0" normalizeH="0" baseline="0" noProof="0" dirty="0">
                <a:ln>
                  <a:noFill/>
                </a:ln>
                <a:solidFill>
                  <a:srgbClr val="8661C5"/>
                </a:solidFill>
                <a:effectLst/>
                <a:uLnTx/>
                <a:uFillTx/>
                <a:latin typeface="Segoe UI"/>
                <a:ea typeface="+mn-ea"/>
                <a:cs typeface="+mn-cs"/>
                <a:hlinkClick r:id="rId9">
                  <a:extLst>
                    <a:ext uri="{A12FA001-AC4F-418D-AE19-62706E023703}">
                      <ahyp:hlinkClr xmlns:ahyp="http://schemas.microsoft.com/office/drawing/2018/hyperlinkcolor" val="tx"/>
                    </a:ext>
                  </a:extLst>
                </a:hlinkClick>
              </a:rPr>
              <a:t>product support</a:t>
            </a:r>
            <a:endParaRPr kumimoji="0" lang="en-US" sz="1000" b="0" i="0" u="none" strike="noStrike" kern="1200" cap="none" spc="0" normalizeH="0" baseline="0" noProof="0" dirty="0">
              <a:ln>
                <a:noFill/>
              </a:ln>
              <a:solidFill>
                <a:srgbClr val="8661C5"/>
              </a:solidFill>
              <a:effectLst/>
              <a:uLnTx/>
              <a:uFillTx/>
              <a:latin typeface="Segoe UI"/>
              <a:ea typeface="+mn-ea"/>
              <a:cs typeface="+mn-cs"/>
            </a:endParaRPr>
          </a:p>
        </p:txBody>
      </p:sp>
      <p:pic>
        <p:nvPicPr>
          <p:cNvPr id="34" name="Picture 2" descr="Legrand – Concept Store">
            <a:extLst>
              <a:ext uri="{FF2B5EF4-FFF2-40B4-BE49-F238E27FC236}">
                <a16:creationId xmlns:a16="http://schemas.microsoft.com/office/drawing/2014/main" id="{6F2057C4-9513-213D-B2A0-2E301165D5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3083" y="3069292"/>
            <a:ext cx="1057806" cy="26445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Logo Bayer – Logos PNG">
            <a:extLst>
              <a:ext uri="{FF2B5EF4-FFF2-40B4-BE49-F238E27FC236}">
                <a16:creationId xmlns:a16="http://schemas.microsoft.com/office/drawing/2014/main" id="{079FF4DA-978A-BD6B-F2C2-C99F812FAC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4531" y="3092877"/>
            <a:ext cx="516306" cy="51630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Dow Logo PNG Image - PurePNG | Free transparent CC0 PNG Image Library">
            <a:extLst>
              <a:ext uri="{FF2B5EF4-FFF2-40B4-BE49-F238E27FC236}">
                <a16:creationId xmlns:a16="http://schemas.microsoft.com/office/drawing/2014/main" id="{AE228B43-F6E9-8042-C3E2-2F965316D24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8067" y="3954893"/>
            <a:ext cx="1022822" cy="36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56559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2C35D-2684-E56E-7A09-5318B50132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B389B7-492A-DAAE-D8B7-F2701626C11E}"/>
              </a:ext>
            </a:extLst>
          </p:cNvPr>
          <p:cNvSpPr>
            <a:spLocks noGrp="1"/>
          </p:cNvSpPr>
          <p:nvPr>
            <p:ph type="title"/>
          </p:nvPr>
        </p:nvSpPr>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Production downtime</a:t>
            </a:r>
          </a:p>
        </p:txBody>
      </p:sp>
      <p:sp>
        <p:nvSpPr>
          <p:cNvPr id="7" name="Rectangle: Rounded Corners 81">
            <a:extLst>
              <a:ext uri="{FF2B5EF4-FFF2-40B4-BE49-F238E27FC236}">
                <a16:creationId xmlns:a16="http://schemas.microsoft.com/office/drawing/2014/main" id="{BD0125B7-01A2-F185-8BD5-B7A9B770E8EF}"/>
              </a:ext>
              <a:ext uri="{C183D7F6-B498-43B3-948B-1728B52AA6E4}">
                <adec:decorative xmlns:adec="http://schemas.microsoft.com/office/drawing/2017/decorative" val="1"/>
              </a:ext>
            </a:extLst>
          </p:cNvPr>
          <p:cNvSpPr>
            <a:spLocks/>
          </p:cNvSpPr>
          <p:nvPr/>
        </p:nvSpPr>
        <p:spPr bwMode="auto">
          <a:xfrm>
            <a:off x="571500" y="1187448"/>
            <a:ext cx="11017250" cy="5161779"/>
          </a:xfrm>
          <a:prstGeom prst="roundRect">
            <a:avLst>
              <a:gd name="adj" fmla="val 3245"/>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8" name="Rounded Rectangle 53">
            <a:extLst>
              <a:ext uri="{FF2B5EF4-FFF2-40B4-BE49-F238E27FC236}">
                <a16:creationId xmlns:a16="http://schemas.microsoft.com/office/drawing/2014/main" id="{805BA81D-CFBB-2016-F9A6-AE6085584268}"/>
              </a:ext>
            </a:extLst>
          </p:cNvPr>
          <p:cNvSpPr>
            <a:spLocks/>
          </p:cNvSpPr>
          <p:nvPr/>
        </p:nvSpPr>
        <p:spPr bwMode="auto">
          <a:xfrm>
            <a:off x="662940" y="4061815"/>
            <a:ext cx="5670614" cy="2195972"/>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w="3175">
                  <a:noFill/>
                </a:ln>
                <a:gradFill flip="none" rotWithShape="1">
                  <a:gsLst>
                    <a:gs pos="51000">
                      <a:srgbClr val="0078D4"/>
                    </a:gs>
                    <a:gs pos="0">
                      <a:srgbClr val="C03BC4"/>
                    </a:gs>
                  </a:gsLst>
                  <a:lin ang="13500000" scaled="1"/>
                  <a:tileRect/>
                </a:gradFill>
                <a:effectLst/>
                <a:uLnTx/>
                <a:uFillTx/>
                <a:latin typeface="Segoe UI Semibold"/>
                <a:ea typeface="+mn-ea"/>
                <a:cs typeface="Segoe UI" pitchFamily="34" charset="0"/>
              </a:rPr>
              <a:t>How AI can help minimize production downtime</a:t>
            </a:r>
          </a:p>
        </p:txBody>
      </p:sp>
      <p:sp>
        <p:nvSpPr>
          <p:cNvPr id="9" name="Rectangle: Rounded Corners 8">
            <a:extLst>
              <a:ext uri="{FF2B5EF4-FFF2-40B4-BE49-F238E27FC236}">
                <a16:creationId xmlns:a16="http://schemas.microsoft.com/office/drawing/2014/main" id="{9DD7351A-1F1B-62DA-5F86-120076CBFEEB}"/>
              </a:ext>
            </a:extLst>
          </p:cNvPr>
          <p:cNvSpPr/>
          <p:nvPr/>
        </p:nvSpPr>
        <p:spPr bwMode="auto">
          <a:xfrm>
            <a:off x="763523"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Speed problem resolution​</a:t>
            </a:r>
          </a:p>
        </p:txBody>
      </p:sp>
      <p:sp>
        <p:nvSpPr>
          <p:cNvPr id="10" name="Rectangle: Rounded Corners 9">
            <a:extLst>
              <a:ext uri="{FF2B5EF4-FFF2-40B4-BE49-F238E27FC236}">
                <a16:creationId xmlns:a16="http://schemas.microsoft.com/office/drawing/2014/main" id="{FD119FDB-8E84-5E01-4AFB-7783B6413FCD}"/>
              </a:ext>
            </a:extLst>
          </p:cNvPr>
          <p:cNvSpPr/>
          <p:nvPr/>
        </p:nvSpPr>
        <p:spPr bwMode="auto">
          <a:xfrm>
            <a:off x="3629282"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Speed data analysis and reporting​</a:t>
            </a:r>
          </a:p>
        </p:txBody>
      </p:sp>
      <p:pic>
        <p:nvPicPr>
          <p:cNvPr id="12" name="Picture 11" descr="Photo of sales meeting">
            <a:extLst>
              <a:ext uri="{FF2B5EF4-FFF2-40B4-BE49-F238E27FC236}">
                <a16:creationId xmlns:a16="http://schemas.microsoft.com/office/drawing/2014/main" id="{41F50CF7-D619-5793-7E86-AA28CEC246E3}"/>
              </a:ext>
            </a:extLst>
          </p:cNvPr>
          <p:cNvPicPr>
            <a:picLocks/>
          </p:cNvPicPr>
          <p:nvPr/>
        </p:nvPicPr>
        <p:blipFill rotWithShape="1">
          <a:blip r:embed="rId2" cstate="screen">
            <a:extLst>
              <a:ext uri="{28A0092B-C50C-407E-A947-70E740481C1C}">
                <a14:useLocalDpi xmlns:a14="http://schemas.microsoft.com/office/drawing/2010/main"/>
              </a:ext>
            </a:extLst>
          </a:blip>
          <a:srcRect l="19173" r="10691"/>
          <a:stretch/>
        </p:blipFill>
        <p:spPr>
          <a:xfrm>
            <a:off x="662939" y="1278888"/>
            <a:ext cx="5670614" cy="1908701"/>
          </a:xfrm>
          <a:prstGeom prst="roundRect">
            <a:avLst>
              <a:gd name="adj" fmla="val 5305"/>
            </a:avLst>
          </a:prstGeom>
          <a:solidFill>
            <a:schemeClr val="bg1">
              <a:alpha val="70000"/>
            </a:schemeClr>
          </a:solidFill>
          <a:ln w="6350">
            <a:solidFill>
              <a:schemeClr val="bg1">
                <a:lumMod val="95000"/>
              </a:schemeClr>
            </a:solidFill>
          </a:ln>
          <a:effectLst/>
        </p:spPr>
      </p:pic>
      <p:sp>
        <p:nvSpPr>
          <p:cNvPr id="13" name="Text Placeholder 33">
            <a:extLst>
              <a:ext uri="{FF2B5EF4-FFF2-40B4-BE49-F238E27FC236}">
                <a16:creationId xmlns:a16="http://schemas.microsoft.com/office/drawing/2014/main" id="{EC84E191-88D0-4157-6225-3994B30C4E9E}"/>
              </a:ext>
            </a:extLst>
          </p:cNvPr>
          <p:cNvSpPr txBox="1">
            <a:spLocks/>
          </p:cNvSpPr>
          <p:nvPr/>
        </p:nvSpPr>
        <p:spPr>
          <a:xfrm>
            <a:off x="662939" y="3274895"/>
            <a:ext cx="5670614" cy="5539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can help manufacturers avoid production issues through predictive maintenance based on equipment monitoring and providing real-time alerts. AI can also analyze production data to identify inefficiencies and quality issues.</a:t>
            </a:r>
          </a:p>
        </p:txBody>
      </p:sp>
      <p:sp>
        <p:nvSpPr>
          <p:cNvPr id="14" name="TextBox 13">
            <a:extLst>
              <a:ext uri="{FF2B5EF4-FFF2-40B4-BE49-F238E27FC236}">
                <a16:creationId xmlns:a16="http://schemas.microsoft.com/office/drawing/2014/main" id="{D14BB1E2-C5AE-3B0C-75F3-8E0A91BE8AD2}"/>
              </a:ext>
            </a:extLst>
          </p:cNvPr>
          <p:cNvSpPr txBox="1"/>
          <p:nvPr/>
        </p:nvSpPr>
        <p:spPr>
          <a:xfrm>
            <a:off x="763523" y="4959950"/>
            <a:ext cx="2603689" cy="1077218"/>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Rapidly find information​</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Diagnose problems faster​</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Check for similar issues and resolutions​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Quickly send follow-up communications</a:t>
            </a:r>
          </a:p>
        </p:txBody>
      </p:sp>
      <p:sp>
        <p:nvSpPr>
          <p:cNvPr id="15" name="TextBox 14">
            <a:extLst>
              <a:ext uri="{FF2B5EF4-FFF2-40B4-BE49-F238E27FC236}">
                <a16:creationId xmlns:a16="http://schemas.microsoft.com/office/drawing/2014/main" id="{DB88D77B-DBF6-4FB5-BAD4-7D1A5F407CDB}"/>
              </a:ext>
            </a:extLst>
          </p:cNvPr>
          <p:cNvSpPr txBox="1"/>
          <p:nvPr/>
        </p:nvSpPr>
        <p:spPr>
          <a:xfrm>
            <a:off x="3629282" y="4959950"/>
            <a:ext cx="2603689" cy="661720"/>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Quickly analyze trends​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Generate informative charts​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strategy presentations ​</a:t>
            </a:r>
          </a:p>
        </p:txBody>
      </p:sp>
      <p:sp>
        <p:nvSpPr>
          <p:cNvPr id="20" name="Rounded Rectangle 53">
            <a:extLst>
              <a:ext uri="{FF2B5EF4-FFF2-40B4-BE49-F238E27FC236}">
                <a16:creationId xmlns:a16="http://schemas.microsoft.com/office/drawing/2014/main" id="{E600BE7E-DB4B-CCAF-6F50-0D25F77B01C1}"/>
              </a:ext>
            </a:extLst>
          </p:cNvPr>
          <p:cNvSpPr>
            <a:spLocks/>
          </p:cNvSpPr>
          <p:nvPr/>
        </p:nvSpPr>
        <p:spPr bwMode="auto">
          <a:xfrm>
            <a:off x="6424994" y="1278888"/>
            <a:ext cx="5072316" cy="4978899"/>
          </a:xfrm>
          <a:prstGeom prst="roundRect">
            <a:avLst>
              <a:gd name="adj" fmla="val 2006"/>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endParaRPr>
          </a:p>
        </p:txBody>
      </p:sp>
      <p:sp>
        <p:nvSpPr>
          <p:cNvPr id="21" name="Rectangle: Rounded Corners 20">
            <a:extLst>
              <a:ext uri="{FF2B5EF4-FFF2-40B4-BE49-F238E27FC236}">
                <a16:creationId xmlns:a16="http://schemas.microsoft.com/office/drawing/2014/main" id="{A29F7C08-1B14-582A-9D64-7A1E5982E6E0}"/>
              </a:ext>
            </a:extLst>
          </p:cNvPr>
          <p:cNvSpPr>
            <a:spLocks/>
          </p:cNvSpPr>
          <p:nvPr/>
        </p:nvSpPr>
        <p:spPr bwMode="auto">
          <a:xfrm>
            <a:off x="6527800" y="1370328"/>
            <a:ext cx="4866704" cy="401322"/>
          </a:xfrm>
          <a:prstGeom prst="roundRect">
            <a:avLst>
              <a:gd name="adj" fmla="val 2072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gradFill flip="none" rotWithShape="1">
                  <a:gsLst>
                    <a:gs pos="0">
                      <a:srgbClr val="C03BC4"/>
                    </a:gs>
                    <a:gs pos="56000">
                      <a:srgbClr val="0078D4"/>
                    </a:gs>
                  </a:gsLst>
                  <a:lin ang="13500000" scaled="1"/>
                  <a:tileRect/>
                </a:gradFill>
                <a:effectLst/>
                <a:uLnTx/>
                <a:uFillTx/>
                <a:latin typeface="Segoe UI Semibold"/>
                <a:ea typeface="+mn-ea"/>
                <a:cs typeface="Segoe UI Semilight"/>
              </a:rPr>
              <a:t>Value Calculation</a:t>
            </a:r>
          </a:p>
        </p:txBody>
      </p:sp>
      <p:sp>
        <p:nvSpPr>
          <p:cNvPr id="22" name="TextBox 21">
            <a:extLst>
              <a:ext uri="{FF2B5EF4-FFF2-40B4-BE49-F238E27FC236}">
                <a16:creationId xmlns:a16="http://schemas.microsoft.com/office/drawing/2014/main" id="{F7D11501-7B4F-19C4-BB77-79069F89F9C3}"/>
              </a:ext>
            </a:extLst>
          </p:cNvPr>
          <p:cNvSpPr txBox="1">
            <a:spLocks/>
          </p:cNvSpPr>
          <p:nvPr/>
        </p:nvSpPr>
        <p:spPr>
          <a:xfrm>
            <a:off x="6528482" y="1924744"/>
            <a:ext cx="4865340" cy="4001095"/>
          </a:xfrm>
          <a:prstGeom prst="rect">
            <a:avLst/>
          </a:prstGeom>
          <a:noFill/>
        </p:spPr>
        <p:txBody>
          <a:bodyPr wrap="square" lIns="0" tIns="0" rIns="0" bIns="0">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mn-cs"/>
              </a:rPr>
              <a:t>Determine the hours of downtime</a:t>
            </a:r>
            <a:r>
              <a:rPr kumimoji="0" lang="en-US" sz="1100" b="0" i="0" u="none" strike="noStrike" kern="1200" cap="none" spc="0" normalizeH="0" baseline="0" noProof="0">
                <a:ln>
                  <a:noFill/>
                </a:ln>
                <a:solidFill>
                  <a:srgbClr val="000000"/>
                </a:solidFill>
                <a:effectLst/>
                <a:uLnTx/>
                <a:uFillTx/>
                <a:latin typeface="Segoe UI"/>
                <a:ea typeface="+mn-ea"/>
                <a:cs typeface="+mn-cs"/>
              </a:rPr>
              <a:t>: Subtract the actual operating time of the machine from the planned operating time. This will give you the total hours of downtime.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mn-cs"/>
              </a:rPr>
              <a:t>Calculate the average production rate per hour</a:t>
            </a:r>
            <a:r>
              <a:rPr kumimoji="0" lang="en-US" sz="1100" b="0" i="0" u="none" strike="noStrike" kern="1200" cap="none" spc="0" normalizeH="0" baseline="0" noProof="0">
                <a:ln>
                  <a:noFill/>
                </a:ln>
                <a:solidFill>
                  <a:srgbClr val="000000"/>
                </a:solidFill>
                <a:effectLst/>
                <a:uLnTx/>
                <a:uFillTx/>
                <a:latin typeface="Segoe UI"/>
                <a:ea typeface="+mn-ea"/>
                <a:cs typeface="+mn-cs"/>
              </a:rPr>
              <a:t>: Divide the total number of units produced by the planned operating time. This will give you the average production rate per hour.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mn-cs"/>
              </a:rPr>
              <a:t>Determine the number of units not produced</a:t>
            </a:r>
            <a:r>
              <a:rPr kumimoji="0" lang="en-US" sz="1100" b="0" i="0" u="none" strike="noStrike" kern="1200" cap="none" spc="0" normalizeH="0" baseline="0" noProof="0">
                <a:ln>
                  <a:noFill/>
                </a:ln>
                <a:solidFill>
                  <a:srgbClr val="000000"/>
                </a:solidFill>
                <a:effectLst/>
                <a:uLnTx/>
                <a:uFillTx/>
                <a:latin typeface="Segoe UI"/>
                <a:ea typeface="+mn-ea"/>
                <a:cs typeface="+mn-cs"/>
              </a:rPr>
              <a:t>: Multiply the hours of downtime by the average production rate per hour. This will give you the number of units that were not produced due to downtime.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mn-cs"/>
              </a:rPr>
              <a:t>Calculate the total gross losses</a:t>
            </a:r>
            <a:r>
              <a:rPr kumimoji="0" lang="en-US" sz="1100" b="0" i="0" u="none" strike="noStrike" kern="1200" cap="none" spc="0" normalizeH="0" baseline="0" noProof="0">
                <a:ln>
                  <a:noFill/>
                </a:ln>
                <a:solidFill>
                  <a:srgbClr val="000000"/>
                </a:solidFill>
                <a:effectLst/>
                <a:uLnTx/>
                <a:uFillTx/>
                <a:latin typeface="Segoe UI"/>
                <a:ea typeface="+mn-ea"/>
                <a:cs typeface="+mn-cs"/>
              </a:rPr>
              <a:t>: Multiply the number of units not produced by the gross profit per unit. This will give you the total gross losses incurred due to downtime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To calculate the real cost of downtime, you should also include the cost of materials, labor, and equipment.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mn-cs"/>
              </a:rPr>
              <a:t>Example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You can use AI to avoid 2 hours of downtime a week. Each hour of downtime causes a loss of 100 units worth $50 in profit each.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The AI solution will save you 2 hours per week * 52 weeks per year * 100 units/hour * $50 per unit = $520,000 per year in production plus the costs of materials and labor that are lost during the outage.</a:t>
            </a:r>
          </a:p>
        </p:txBody>
      </p:sp>
      <p:sp>
        <p:nvSpPr>
          <p:cNvPr id="23" name="Graphic 40">
            <a:extLst>
              <a:ext uri="{FF2B5EF4-FFF2-40B4-BE49-F238E27FC236}">
                <a16:creationId xmlns:a16="http://schemas.microsoft.com/office/drawing/2014/main" id="{A5DD2768-E5F4-54E4-9A67-929A757F16D6}"/>
              </a:ext>
            </a:extLst>
          </p:cNvPr>
          <p:cNvSpPr/>
          <p:nvPr/>
        </p:nvSpPr>
        <p:spPr>
          <a:xfrm>
            <a:off x="6610350" y="1476092"/>
            <a:ext cx="210860" cy="189794"/>
          </a:xfrm>
          <a:custGeom>
            <a:avLst/>
            <a:gdLst>
              <a:gd name="connsiteX0" fmla="*/ 152390 w 190480"/>
              <a:gd name="connsiteY0" fmla="*/ 0 h 171450"/>
              <a:gd name="connsiteX1" fmla="*/ 158153 w 190480"/>
              <a:gd name="connsiteY1" fmla="*/ 2915 h 171450"/>
              <a:gd name="connsiteX2" fmla="*/ 158677 w 190480"/>
              <a:gd name="connsiteY2" fmla="*/ 3743 h 171450"/>
              <a:gd name="connsiteX3" fmla="*/ 189757 w 190480"/>
              <a:gd name="connsiteY3" fmla="*/ 61160 h 171450"/>
              <a:gd name="connsiteX4" fmla="*/ 190119 w 190480"/>
              <a:gd name="connsiteY4" fmla="*/ 62046 h 171450"/>
              <a:gd name="connsiteX5" fmla="*/ 190233 w 190480"/>
              <a:gd name="connsiteY5" fmla="*/ 62427 h 171450"/>
              <a:gd name="connsiteX6" fmla="*/ 190424 w 190480"/>
              <a:gd name="connsiteY6" fmla="*/ 63398 h 171450"/>
              <a:gd name="connsiteX7" fmla="*/ 190481 w 190480"/>
              <a:gd name="connsiteY7" fmla="*/ 64294 h 171450"/>
              <a:gd name="connsiteX8" fmla="*/ 190224 w 190480"/>
              <a:gd name="connsiteY8" fmla="*/ 66199 h 171450"/>
              <a:gd name="connsiteX9" fmla="*/ 189776 w 190480"/>
              <a:gd name="connsiteY9" fmla="*/ 67389 h 171450"/>
              <a:gd name="connsiteX10" fmla="*/ 189414 w 190480"/>
              <a:gd name="connsiteY10" fmla="*/ 68047 h 171450"/>
              <a:gd name="connsiteX11" fmla="*/ 188700 w 190480"/>
              <a:gd name="connsiteY11" fmla="*/ 69018 h 171450"/>
              <a:gd name="connsiteX12" fmla="*/ 189271 w 190480"/>
              <a:gd name="connsiteY12" fmla="*/ 68275 h 171450"/>
              <a:gd name="connsiteX13" fmla="*/ 189033 w 190480"/>
              <a:gd name="connsiteY13" fmla="*/ 68609 h 171450"/>
              <a:gd name="connsiteX14" fmla="*/ 100927 w 190480"/>
              <a:gd name="connsiteY14" fmla="*/ 168669 h 171450"/>
              <a:gd name="connsiteX15" fmla="*/ 98098 w 190480"/>
              <a:gd name="connsiteY15" fmla="*/ 170879 h 171450"/>
              <a:gd name="connsiteX16" fmla="*/ 97165 w 190480"/>
              <a:gd name="connsiteY16" fmla="*/ 171193 h 171450"/>
              <a:gd name="connsiteX17" fmla="*/ 96422 w 190480"/>
              <a:gd name="connsiteY17" fmla="*/ 171355 h 171450"/>
              <a:gd name="connsiteX18" fmla="*/ 95250 w 190480"/>
              <a:gd name="connsiteY18" fmla="*/ 171450 h 171450"/>
              <a:gd name="connsiteX19" fmla="*/ 94298 w 190480"/>
              <a:gd name="connsiteY19" fmla="*/ 171393 h 171450"/>
              <a:gd name="connsiteX20" fmla="*/ 93174 w 190480"/>
              <a:gd name="connsiteY20" fmla="*/ 171145 h 171450"/>
              <a:gd name="connsiteX21" fmla="*/ 91516 w 190480"/>
              <a:gd name="connsiteY21" fmla="*/ 170421 h 171450"/>
              <a:gd name="connsiteX22" fmla="*/ 91430 w 190480"/>
              <a:gd name="connsiteY22" fmla="*/ 170355 h 171450"/>
              <a:gd name="connsiteX23" fmla="*/ 90192 w 190480"/>
              <a:gd name="connsiteY23" fmla="*/ 169364 h 171450"/>
              <a:gd name="connsiteX24" fmla="*/ 1705 w 190480"/>
              <a:gd name="connsiteY24" fmla="*/ 68913 h 171450"/>
              <a:gd name="connsiteX25" fmla="*/ 1457 w 190480"/>
              <a:gd name="connsiteY25" fmla="*/ 68609 h 171450"/>
              <a:gd name="connsiteX26" fmla="*/ 1076 w 190480"/>
              <a:gd name="connsiteY26" fmla="*/ 68047 h 171450"/>
              <a:gd name="connsiteX27" fmla="*/ 67 w 190480"/>
              <a:gd name="connsiteY27" fmla="*/ 65180 h 171450"/>
              <a:gd name="connsiteX28" fmla="*/ 0 w 190480"/>
              <a:gd name="connsiteY28" fmla="*/ 64294 h 171450"/>
              <a:gd name="connsiteX29" fmla="*/ 29 w 190480"/>
              <a:gd name="connsiteY29" fmla="*/ 63665 h 171450"/>
              <a:gd name="connsiteX30" fmla="*/ 152 w 190480"/>
              <a:gd name="connsiteY30" fmla="*/ 62817 h 171450"/>
              <a:gd name="connsiteX31" fmla="*/ 381 w 190480"/>
              <a:gd name="connsiteY31" fmla="*/ 61998 h 171450"/>
              <a:gd name="connsiteX32" fmla="*/ 591 w 190480"/>
              <a:gd name="connsiteY32" fmla="*/ 61436 h 171450"/>
              <a:gd name="connsiteX33" fmla="*/ 857 w 190480"/>
              <a:gd name="connsiteY33" fmla="*/ 60893 h 171450"/>
              <a:gd name="connsiteX34" fmla="*/ 31814 w 190480"/>
              <a:gd name="connsiteY34" fmla="*/ 3743 h 171450"/>
              <a:gd name="connsiteX35" fmla="*/ 37119 w 190480"/>
              <a:gd name="connsiteY35" fmla="*/ 67 h 171450"/>
              <a:gd name="connsiteX36" fmla="*/ 38090 w 190480"/>
              <a:gd name="connsiteY36" fmla="*/ 0 h 171450"/>
              <a:gd name="connsiteX37" fmla="*/ 152390 w 190480"/>
              <a:gd name="connsiteY37" fmla="*/ 0 h 171450"/>
              <a:gd name="connsiteX38" fmla="*/ 123796 w 190480"/>
              <a:gd name="connsiteY38" fmla="*/ 71438 h 171450"/>
              <a:gd name="connsiteX39" fmla="*/ 66656 w 190480"/>
              <a:gd name="connsiteY39" fmla="*/ 71438 h 171450"/>
              <a:gd name="connsiteX40" fmla="*/ 95231 w 190480"/>
              <a:gd name="connsiteY40" fmla="*/ 144656 h 171450"/>
              <a:gd name="connsiteX41" fmla="*/ 123796 w 190480"/>
              <a:gd name="connsiteY41" fmla="*/ 71438 h 171450"/>
              <a:gd name="connsiteX42" fmla="*/ 51330 w 190480"/>
              <a:gd name="connsiteY42" fmla="*/ 71438 h 171450"/>
              <a:gd name="connsiteX43" fmla="*/ 22946 w 190480"/>
              <a:gd name="connsiteY43" fmla="*/ 71438 h 171450"/>
              <a:gd name="connsiteX44" fmla="*/ 73914 w 190480"/>
              <a:gd name="connsiteY44" fmla="*/ 129292 h 171450"/>
              <a:gd name="connsiteX45" fmla="*/ 51330 w 190480"/>
              <a:gd name="connsiteY45" fmla="*/ 71438 h 171450"/>
              <a:gd name="connsiteX46" fmla="*/ 167516 w 190480"/>
              <a:gd name="connsiteY46" fmla="*/ 71438 h 171450"/>
              <a:gd name="connsiteX47" fmla="*/ 139141 w 190480"/>
              <a:gd name="connsiteY47" fmla="*/ 71438 h 171450"/>
              <a:gd name="connsiteX48" fmla="*/ 116586 w 190480"/>
              <a:gd name="connsiteY48" fmla="*/ 129254 h 171450"/>
              <a:gd name="connsiteX49" fmla="*/ 167516 w 190480"/>
              <a:gd name="connsiteY49" fmla="*/ 71438 h 171450"/>
              <a:gd name="connsiteX50" fmla="*/ 66399 w 190480"/>
              <a:gd name="connsiteY50" fmla="*/ 14288 h 171450"/>
              <a:gd name="connsiteX51" fmla="*/ 42339 w 190480"/>
              <a:gd name="connsiteY51" fmla="*/ 14288 h 171450"/>
              <a:gd name="connsiteX52" fmla="*/ 19117 w 190480"/>
              <a:gd name="connsiteY52" fmla="*/ 57150 h 171450"/>
              <a:gd name="connsiteX53" fmla="*/ 52683 w 190480"/>
              <a:gd name="connsiteY53" fmla="*/ 57150 h 171450"/>
              <a:gd name="connsiteX54" fmla="*/ 66399 w 190480"/>
              <a:gd name="connsiteY54" fmla="*/ 14288 h 171450"/>
              <a:gd name="connsiteX55" fmla="*/ 109071 w 190480"/>
              <a:gd name="connsiteY55" fmla="*/ 14288 h 171450"/>
              <a:gd name="connsiteX56" fmla="*/ 81401 w 190480"/>
              <a:gd name="connsiteY56" fmla="*/ 14288 h 171450"/>
              <a:gd name="connsiteX57" fmla="*/ 67675 w 190480"/>
              <a:gd name="connsiteY57" fmla="*/ 57150 h 171450"/>
              <a:gd name="connsiteX58" fmla="*/ 122777 w 190480"/>
              <a:gd name="connsiteY58" fmla="*/ 57150 h 171450"/>
              <a:gd name="connsiteX59" fmla="*/ 109061 w 190480"/>
              <a:gd name="connsiteY59" fmla="*/ 14288 h 171450"/>
              <a:gd name="connsiteX60" fmla="*/ 148123 w 190480"/>
              <a:gd name="connsiteY60" fmla="*/ 14288 h 171450"/>
              <a:gd name="connsiteX61" fmla="*/ 124073 w 190480"/>
              <a:gd name="connsiteY61" fmla="*/ 14288 h 171450"/>
              <a:gd name="connsiteX62" fmla="*/ 137789 w 190480"/>
              <a:gd name="connsiteY62" fmla="*/ 57150 h 171450"/>
              <a:gd name="connsiteX63" fmla="*/ 171336 w 190480"/>
              <a:gd name="connsiteY63" fmla="*/ 57150 h 171450"/>
              <a:gd name="connsiteX64" fmla="*/ 148133 w 190480"/>
              <a:gd name="connsiteY64"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480" h="171450">
                <a:moveTo>
                  <a:pt x="152390" y="0"/>
                </a:moveTo>
                <a:cubicBezTo>
                  <a:pt x="154666" y="-2"/>
                  <a:pt x="156806" y="1081"/>
                  <a:pt x="158153" y="2915"/>
                </a:cubicBezTo>
                <a:lnTo>
                  <a:pt x="158677" y="3743"/>
                </a:lnTo>
                <a:lnTo>
                  <a:pt x="189757" y="61160"/>
                </a:lnTo>
                <a:lnTo>
                  <a:pt x="190119" y="62046"/>
                </a:lnTo>
                <a:lnTo>
                  <a:pt x="190233" y="62427"/>
                </a:lnTo>
                <a:lnTo>
                  <a:pt x="190424" y="63398"/>
                </a:lnTo>
                <a:lnTo>
                  <a:pt x="190481" y="64294"/>
                </a:lnTo>
                <a:cubicBezTo>
                  <a:pt x="190482" y="64937"/>
                  <a:pt x="190395" y="65578"/>
                  <a:pt x="190224" y="66199"/>
                </a:cubicBezTo>
                <a:lnTo>
                  <a:pt x="189776" y="67389"/>
                </a:lnTo>
                <a:lnTo>
                  <a:pt x="189414" y="68047"/>
                </a:lnTo>
                <a:cubicBezTo>
                  <a:pt x="189204" y="68390"/>
                  <a:pt x="188965" y="68715"/>
                  <a:pt x="188700" y="69018"/>
                </a:cubicBezTo>
                <a:lnTo>
                  <a:pt x="189271" y="68275"/>
                </a:lnTo>
                <a:lnTo>
                  <a:pt x="189033" y="68609"/>
                </a:lnTo>
                <a:lnTo>
                  <a:pt x="100927" y="168669"/>
                </a:lnTo>
                <a:cubicBezTo>
                  <a:pt x="100195" y="169642"/>
                  <a:pt x="99219" y="170404"/>
                  <a:pt x="98098" y="170879"/>
                </a:cubicBezTo>
                <a:lnTo>
                  <a:pt x="97165" y="171193"/>
                </a:lnTo>
                <a:lnTo>
                  <a:pt x="96422" y="171355"/>
                </a:lnTo>
                <a:lnTo>
                  <a:pt x="95250" y="171450"/>
                </a:lnTo>
                <a:lnTo>
                  <a:pt x="94298" y="171393"/>
                </a:lnTo>
                <a:lnTo>
                  <a:pt x="93174" y="171145"/>
                </a:lnTo>
                <a:cubicBezTo>
                  <a:pt x="92592" y="170979"/>
                  <a:pt x="92034" y="170735"/>
                  <a:pt x="91516" y="170421"/>
                </a:cubicBezTo>
                <a:lnTo>
                  <a:pt x="91430" y="170355"/>
                </a:lnTo>
                <a:cubicBezTo>
                  <a:pt x="90978" y="170077"/>
                  <a:pt x="90563" y="169744"/>
                  <a:pt x="90192" y="169364"/>
                </a:cubicBezTo>
                <a:lnTo>
                  <a:pt x="1705" y="68913"/>
                </a:lnTo>
                <a:lnTo>
                  <a:pt x="1457" y="68609"/>
                </a:lnTo>
                <a:lnTo>
                  <a:pt x="1076" y="68047"/>
                </a:lnTo>
                <a:cubicBezTo>
                  <a:pt x="537" y="67175"/>
                  <a:pt x="192" y="66197"/>
                  <a:pt x="67" y="65180"/>
                </a:cubicBezTo>
                <a:lnTo>
                  <a:pt x="0" y="64294"/>
                </a:lnTo>
                <a:lnTo>
                  <a:pt x="29" y="63665"/>
                </a:lnTo>
                <a:lnTo>
                  <a:pt x="152" y="62817"/>
                </a:lnTo>
                <a:cubicBezTo>
                  <a:pt x="212" y="62540"/>
                  <a:pt x="288" y="62266"/>
                  <a:pt x="381" y="61998"/>
                </a:cubicBezTo>
                <a:lnTo>
                  <a:pt x="591" y="61436"/>
                </a:lnTo>
                <a:lnTo>
                  <a:pt x="857" y="60893"/>
                </a:lnTo>
                <a:lnTo>
                  <a:pt x="31814" y="3743"/>
                </a:lnTo>
                <a:cubicBezTo>
                  <a:pt x="32896" y="1743"/>
                  <a:pt x="34866" y="378"/>
                  <a:pt x="37119" y="67"/>
                </a:cubicBezTo>
                <a:lnTo>
                  <a:pt x="38090" y="0"/>
                </a:lnTo>
                <a:lnTo>
                  <a:pt x="152390" y="0"/>
                </a:lnTo>
                <a:close/>
                <a:moveTo>
                  <a:pt x="123796" y="71438"/>
                </a:moveTo>
                <a:lnTo>
                  <a:pt x="66656" y="71438"/>
                </a:lnTo>
                <a:lnTo>
                  <a:pt x="95231" y="144656"/>
                </a:lnTo>
                <a:lnTo>
                  <a:pt x="123796" y="71438"/>
                </a:lnTo>
                <a:close/>
                <a:moveTo>
                  <a:pt x="51330" y="71438"/>
                </a:moveTo>
                <a:lnTo>
                  <a:pt x="22946" y="71438"/>
                </a:lnTo>
                <a:lnTo>
                  <a:pt x="73914" y="129292"/>
                </a:lnTo>
                <a:lnTo>
                  <a:pt x="51330" y="71438"/>
                </a:lnTo>
                <a:close/>
                <a:moveTo>
                  <a:pt x="167516" y="71438"/>
                </a:moveTo>
                <a:lnTo>
                  <a:pt x="139141" y="71438"/>
                </a:lnTo>
                <a:lnTo>
                  <a:pt x="116586" y="129254"/>
                </a:lnTo>
                <a:lnTo>
                  <a:pt x="167516" y="71438"/>
                </a:lnTo>
                <a:close/>
                <a:moveTo>
                  <a:pt x="66399" y="14288"/>
                </a:moveTo>
                <a:lnTo>
                  <a:pt x="42339" y="14288"/>
                </a:lnTo>
                <a:lnTo>
                  <a:pt x="19117" y="57150"/>
                </a:lnTo>
                <a:lnTo>
                  <a:pt x="52683" y="57150"/>
                </a:lnTo>
                <a:lnTo>
                  <a:pt x="66399" y="14288"/>
                </a:lnTo>
                <a:close/>
                <a:moveTo>
                  <a:pt x="109071" y="14288"/>
                </a:moveTo>
                <a:lnTo>
                  <a:pt x="81401" y="14288"/>
                </a:lnTo>
                <a:lnTo>
                  <a:pt x="67675" y="57150"/>
                </a:lnTo>
                <a:lnTo>
                  <a:pt x="122777" y="57150"/>
                </a:lnTo>
                <a:lnTo>
                  <a:pt x="109061" y="14288"/>
                </a:lnTo>
                <a:close/>
                <a:moveTo>
                  <a:pt x="148123" y="14288"/>
                </a:moveTo>
                <a:lnTo>
                  <a:pt x="124073" y="14288"/>
                </a:lnTo>
                <a:lnTo>
                  <a:pt x="137789" y="57150"/>
                </a:lnTo>
                <a:lnTo>
                  <a:pt x="171336" y="57150"/>
                </a:lnTo>
                <a:lnTo>
                  <a:pt x="148133"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5" name="Graphic 99" descr="Icon of a puzzle piece">
            <a:extLst>
              <a:ext uri="{FF2B5EF4-FFF2-40B4-BE49-F238E27FC236}">
                <a16:creationId xmlns:a16="http://schemas.microsoft.com/office/drawing/2014/main" id="{889F8841-830D-DF46-A2D9-4AC739590A78}"/>
              </a:ext>
            </a:extLst>
          </p:cNvPr>
          <p:cNvSpPr/>
          <p:nvPr/>
        </p:nvSpPr>
        <p:spPr>
          <a:xfrm>
            <a:off x="855010" y="4599639"/>
            <a:ext cx="159404" cy="187616"/>
          </a:xfrm>
          <a:custGeom>
            <a:avLst/>
            <a:gdLst>
              <a:gd name="connsiteX0" fmla="*/ 151509 w 257696"/>
              <a:gd name="connsiteY0" fmla="*/ 0 h 303303"/>
              <a:gd name="connsiteX1" fmla="*/ 196928 w 257696"/>
              <a:gd name="connsiteY1" fmla="*/ 42764 h 303303"/>
              <a:gd name="connsiteX2" fmla="*/ 197003 w 257696"/>
              <a:gd name="connsiteY2" fmla="*/ 45429 h 303303"/>
              <a:gd name="connsiteX3" fmla="*/ 231149 w 257696"/>
              <a:gd name="connsiteY3" fmla="*/ 45444 h 303303"/>
              <a:gd name="connsiteX4" fmla="*/ 257330 w 257696"/>
              <a:gd name="connsiteY4" fmla="*/ 67570 h 303303"/>
              <a:gd name="connsiteX5" fmla="*/ 257608 w 257696"/>
              <a:gd name="connsiteY5" fmla="*/ 69816 h 303303"/>
              <a:gd name="connsiteX6" fmla="*/ 257696 w 257696"/>
              <a:gd name="connsiteY6" fmla="*/ 71994 h 303303"/>
              <a:gd name="connsiteX7" fmla="*/ 257682 w 257696"/>
              <a:gd name="connsiteY7" fmla="*/ 128896 h 303303"/>
              <a:gd name="connsiteX8" fmla="*/ 227380 w 257696"/>
              <a:gd name="connsiteY8" fmla="*/ 128897 h 303303"/>
              <a:gd name="connsiteX9" fmla="*/ 204930 w 257696"/>
              <a:gd name="connsiteY9" fmla="*/ 147692 h 303303"/>
              <a:gd name="connsiteX10" fmla="*/ 204698 w 257696"/>
              <a:gd name="connsiteY10" fmla="*/ 149698 h 303303"/>
              <a:gd name="connsiteX11" fmla="*/ 204625 w 257696"/>
              <a:gd name="connsiteY11" fmla="*/ 151652 h 303303"/>
              <a:gd name="connsiteX12" fmla="*/ 223422 w 257696"/>
              <a:gd name="connsiteY12" fmla="*/ 174101 h 303303"/>
              <a:gd name="connsiteX13" fmla="*/ 225426 w 257696"/>
              <a:gd name="connsiteY13" fmla="*/ 174333 h 303303"/>
              <a:gd name="connsiteX14" fmla="*/ 227380 w 257696"/>
              <a:gd name="connsiteY14" fmla="*/ 174406 h 303303"/>
              <a:gd name="connsiteX15" fmla="*/ 257682 w 257696"/>
              <a:gd name="connsiteY15" fmla="*/ 174405 h 303303"/>
              <a:gd name="connsiteX16" fmla="*/ 257696 w 257696"/>
              <a:gd name="connsiteY16" fmla="*/ 231312 h 303303"/>
              <a:gd name="connsiteX17" fmla="*/ 233326 w 257696"/>
              <a:gd name="connsiteY17" fmla="*/ 257771 h 303303"/>
              <a:gd name="connsiteX18" fmla="*/ 231149 w 257696"/>
              <a:gd name="connsiteY18" fmla="*/ 257859 h 303303"/>
              <a:gd name="connsiteX19" fmla="*/ 197003 w 257696"/>
              <a:gd name="connsiteY19" fmla="*/ 257849 h 303303"/>
              <a:gd name="connsiteX20" fmla="*/ 196942 w 257696"/>
              <a:gd name="connsiteY20" fmla="*/ 260468 h 303303"/>
              <a:gd name="connsiteX21" fmla="*/ 156921 w 257696"/>
              <a:gd name="connsiteY21" fmla="*/ 302985 h 303303"/>
              <a:gd name="connsiteX22" fmla="*/ 154183 w 257696"/>
              <a:gd name="connsiteY22" fmla="*/ 303226 h 303303"/>
              <a:gd name="connsiteX23" fmla="*/ 151509 w 257696"/>
              <a:gd name="connsiteY23" fmla="*/ 303304 h 303303"/>
              <a:gd name="connsiteX24" fmla="*/ 106078 w 257696"/>
              <a:gd name="connsiteY24" fmla="*/ 260518 h 303303"/>
              <a:gd name="connsiteX25" fmla="*/ 106001 w 257696"/>
              <a:gd name="connsiteY25" fmla="*/ 257849 h 303303"/>
              <a:gd name="connsiteX26" fmla="*/ 71869 w 257696"/>
              <a:gd name="connsiteY26" fmla="*/ 257859 h 303303"/>
              <a:gd name="connsiteX27" fmla="*/ 45689 w 257696"/>
              <a:gd name="connsiteY27" fmla="*/ 235737 h 303303"/>
              <a:gd name="connsiteX28" fmla="*/ 45411 w 257696"/>
              <a:gd name="connsiteY28" fmla="*/ 233492 h 303303"/>
              <a:gd name="connsiteX29" fmla="*/ 45323 w 257696"/>
              <a:gd name="connsiteY29" fmla="*/ 231315 h 303303"/>
              <a:gd name="connsiteX30" fmla="*/ 45307 w 257696"/>
              <a:gd name="connsiteY30" fmla="*/ 197156 h 303303"/>
              <a:gd name="connsiteX31" fmla="*/ 42835 w 257696"/>
              <a:gd name="connsiteY31" fmla="*/ 197083 h 303303"/>
              <a:gd name="connsiteX32" fmla="*/ 318 w 257696"/>
              <a:gd name="connsiteY32" fmla="*/ 157063 h 303303"/>
              <a:gd name="connsiteX33" fmla="*/ 77 w 257696"/>
              <a:gd name="connsiteY33" fmla="*/ 154326 h 303303"/>
              <a:gd name="connsiteX34" fmla="*/ 0 w 257696"/>
              <a:gd name="connsiteY34" fmla="*/ 151652 h 303303"/>
              <a:gd name="connsiteX35" fmla="*/ 42834 w 257696"/>
              <a:gd name="connsiteY35" fmla="*/ 106220 h 303303"/>
              <a:gd name="connsiteX36" fmla="*/ 45307 w 257696"/>
              <a:gd name="connsiteY36" fmla="*/ 106138 h 303303"/>
              <a:gd name="connsiteX37" fmla="*/ 45323 w 257696"/>
              <a:gd name="connsiteY37" fmla="*/ 71991 h 303303"/>
              <a:gd name="connsiteX38" fmla="*/ 67445 w 257696"/>
              <a:gd name="connsiteY38" fmla="*/ 45811 h 303303"/>
              <a:gd name="connsiteX39" fmla="*/ 69690 w 257696"/>
              <a:gd name="connsiteY39" fmla="*/ 45532 h 303303"/>
              <a:gd name="connsiteX40" fmla="*/ 71867 w 257696"/>
              <a:gd name="connsiteY40" fmla="*/ 45444 h 303303"/>
              <a:gd name="connsiteX41" fmla="*/ 105986 w 257696"/>
              <a:gd name="connsiteY41" fmla="*/ 45429 h 303303"/>
              <a:gd name="connsiteX42" fmla="*/ 106078 w 257696"/>
              <a:gd name="connsiteY42" fmla="*/ 42835 h 303303"/>
              <a:gd name="connsiteX43" fmla="*/ 146098 w 257696"/>
              <a:gd name="connsiteY43" fmla="*/ 318 h 303303"/>
              <a:gd name="connsiteX44" fmla="*/ 148836 w 257696"/>
              <a:gd name="connsiteY44" fmla="*/ 77 h 303303"/>
              <a:gd name="connsiteX45" fmla="*/ 151509 w 257696"/>
              <a:gd name="connsiteY45" fmla="*/ 0 h 303303"/>
              <a:gd name="connsiteX46" fmla="*/ 151509 w 257696"/>
              <a:gd name="connsiteY46" fmla="*/ 22754 h 303303"/>
              <a:gd name="connsiteX47" fmla="*/ 128859 w 257696"/>
              <a:gd name="connsiteY47" fmla="*/ 43327 h 303303"/>
              <a:gd name="connsiteX48" fmla="*/ 128755 w 257696"/>
              <a:gd name="connsiteY48" fmla="*/ 45520 h 303303"/>
              <a:gd name="connsiteX49" fmla="*/ 128733 w 257696"/>
              <a:gd name="connsiteY49" fmla="*/ 68184 h 303303"/>
              <a:gd name="connsiteX50" fmla="*/ 71869 w 257696"/>
              <a:gd name="connsiteY50" fmla="*/ 68199 h 303303"/>
              <a:gd name="connsiteX51" fmla="*/ 68177 w 257696"/>
              <a:gd name="connsiteY51" fmla="*/ 71123 h 303303"/>
              <a:gd name="connsiteX52" fmla="*/ 68077 w 257696"/>
              <a:gd name="connsiteY52" fmla="*/ 71994 h 303303"/>
              <a:gd name="connsiteX53" fmla="*/ 68063 w 257696"/>
              <a:gd name="connsiteY53" fmla="*/ 128894 h 303303"/>
              <a:gd name="connsiteX54" fmla="*/ 45509 w 257696"/>
              <a:gd name="connsiteY54" fmla="*/ 128897 h 303303"/>
              <a:gd name="connsiteX55" fmla="*/ 22754 w 257696"/>
              <a:gd name="connsiteY55" fmla="*/ 151652 h 303303"/>
              <a:gd name="connsiteX56" fmla="*/ 43316 w 257696"/>
              <a:gd name="connsiteY56" fmla="*/ 174301 h 303303"/>
              <a:gd name="connsiteX57" fmla="*/ 45508 w 257696"/>
              <a:gd name="connsiteY57" fmla="*/ 174406 h 303303"/>
              <a:gd name="connsiteX58" fmla="*/ 68063 w 257696"/>
              <a:gd name="connsiteY58" fmla="*/ 174403 h 303303"/>
              <a:gd name="connsiteX59" fmla="*/ 68077 w 257696"/>
              <a:gd name="connsiteY59" fmla="*/ 231312 h 303303"/>
              <a:gd name="connsiteX60" fmla="*/ 70999 w 257696"/>
              <a:gd name="connsiteY60" fmla="*/ 235004 h 303303"/>
              <a:gd name="connsiteX61" fmla="*/ 71868 w 257696"/>
              <a:gd name="connsiteY61" fmla="*/ 235104 h 303303"/>
              <a:gd name="connsiteX62" fmla="*/ 128733 w 257696"/>
              <a:gd name="connsiteY62" fmla="*/ 235097 h 303303"/>
              <a:gd name="connsiteX63" fmla="*/ 128755 w 257696"/>
              <a:gd name="connsiteY63" fmla="*/ 257795 h 303303"/>
              <a:gd name="connsiteX64" fmla="*/ 151509 w 257696"/>
              <a:gd name="connsiteY64" fmla="*/ 280549 h 303303"/>
              <a:gd name="connsiteX65" fmla="*/ 174160 w 257696"/>
              <a:gd name="connsiteY65" fmla="*/ 259994 h 303303"/>
              <a:gd name="connsiteX66" fmla="*/ 174263 w 257696"/>
              <a:gd name="connsiteY66" fmla="*/ 257805 h 303303"/>
              <a:gd name="connsiteX67" fmla="*/ 174242 w 257696"/>
              <a:gd name="connsiteY67" fmla="*/ 235097 h 303303"/>
              <a:gd name="connsiteX68" fmla="*/ 231149 w 257696"/>
              <a:gd name="connsiteY68" fmla="*/ 235104 h 303303"/>
              <a:gd name="connsiteX69" fmla="*/ 234842 w 257696"/>
              <a:gd name="connsiteY69" fmla="*/ 232182 h 303303"/>
              <a:gd name="connsiteX70" fmla="*/ 234942 w 257696"/>
              <a:gd name="connsiteY70" fmla="*/ 231315 h 303303"/>
              <a:gd name="connsiteX71" fmla="*/ 234926 w 257696"/>
              <a:gd name="connsiteY71" fmla="*/ 197141 h 303303"/>
              <a:gd name="connsiteX72" fmla="*/ 226997 w 257696"/>
              <a:gd name="connsiteY72" fmla="*/ 197154 h 303303"/>
              <a:gd name="connsiteX73" fmla="*/ 224276 w 257696"/>
              <a:gd name="connsiteY73" fmla="*/ 197056 h 303303"/>
              <a:gd name="connsiteX74" fmla="*/ 181953 w 257696"/>
              <a:gd name="connsiteY74" fmla="*/ 153956 h 303303"/>
              <a:gd name="connsiteX75" fmla="*/ 181877 w 257696"/>
              <a:gd name="connsiteY75" fmla="*/ 151268 h 303303"/>
              <a:gd name="connsiteX76" fmla="*/ 181976 w 257696"/>
              <a:gd name="connsiteY76" fmla="*/ 148546 h 303303"/>
              <a:gd name="connsiteX77" fmla="*/ 224733 w 257696"/>
              <a:gd name="connsiteY77" fmla="*/ 106218 h 303303"/>
              <a:gd name="connsiteX78" fmla="*/ 227380 w 257696"/>
              <a:gd name="connsiteY78" fmla="*/ 106143 h 303303"/>
              <a:gd name="connsiteX79" fmla="*/ 234926 w 257696"/>
              <a:gd name="connsiteY79" fmla="*/ 106138 h 303303"/>
              <a:gd name="connsiteX80" fmla="*/ 234942 w 257696"/>
              <a:gd name="connsiteY80" fmla="*/ 71991 h 303303"/>
              <a:gd name="connsiteX81" fmla="*/ 232967 w 257696"/>
              <a:gd name="connsiteY81" fmla="*/ 68661 h 303303"/>
              <a:gd name="connsiteX82" fmla="*/ 232018 w 257696"/>
              <a:gd name="connsiteY82" fmla="*/ 68299 h 303303"/>
              <a:gd name="connsiteX83" fmla="*/ 231148 w 257696"/>
              <a:gd name="connsiteY83" fmla="*/ 68199 h 303303"/>
              <a:gd name="connsiteX84" fmla="*/ 174242 w 257696"/>
              <a:gd name="connsiteY84" fmla="*/ 68184 h 303303"/>
              <a:gd name="connsiteX85" fmla="*/ 174263 w 257696"/>
              <a:gd name="connsiteY85" fmla="*/ 45509 h 303303"/>
              <a:gd name="connsiteX86" fmla="*/ 151509 w 257696"/>
              <a:gd name="connsiteY86" fmla="*/ 22754 h 30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7696" h="303303">
                <a:moveTo>
                  <a:pt x="151509" y="0"/>
                </a:moveTo>
                <a:cubicBezTo>
                  <a:pt x="175745" y="0"/>
                  <a:pt x="195557" y="18946"/>
                  <a:pt x="196928" y="42764"/>
                </a:cubicBezTo>
                <a:lnTo>
                  <a:pt x="197003" y="45429"/>
                </a:lnTo>
                <a:lnTo>
                  <a:pt x="231149" y="45444"/>
                </a:lnTo>
                <a:cubicBezTo>
                  <a:pt x="244304" y="45444"/>
                  <a:pt x="255225" y="55012"/>
                  <a:pt x="257330" y="67570"/>
                </a:cubicBezTo>
                <a:lnTo>
                  <a:pt x="257608" y="69816"/>
                </a:lnTo>
                <a:lnTo>
                  <a:pt x="257696" y="71994"/>
                </a:lnTo>
                <a:lnTo>
                  <a:pt x="257682" y="128896"/>
                </a:lnTo>
                <a:lnTo>
                  <a:pt x="227380" y="128897"/>
                </a:lnTo>
                <a:cubicBezTo>
                  <a:pt x="216100" y="128897"/>
                  <a:pt x="206655" y="137137"/>
                  <a:pt x="204930" y="147692"/>
                </a:cubicBezTo>
                <a:lnTo>
                  <a:pt x="204698" y="149698"/>
                </a:lnTo>
                <a:lnTo>
                  <a:pt x="204625" y="151652"/>
                </a:lnTo>
                <a:cubicBezTo>
                  <a:pt x="204625" y="162932"/>
                  <a:pt x="212865" y="172376"/>
                  <a:pt x="223422" y="174101"/>
                </a:cubicBezTo>
                <a:lnTo>
                  <a:pt x="225426" y="174333"/>
                </a:lnTo>
                <a:lnTo>
                  <a:pt x="227380" y="174406"/>
                </a:lnTo>
                <a:lnTo>
                  <a:pt x="257682" y="174405"/>
                </a:lnTo>
                <a:lnTo>
                  <a:pt x="257696" y="231312"/>
                </a:lnTo>
                <a:cubicBezTo>
                  <a:pt x="257696" y="245240"/>
                  <a:pt x="246970" y="256663"/>
                  <a:pt x="233326" y="257771"/>
                </a:cubicBezTo>
                <a:lnTo>
                  <a:pt x="231149" y="257859"/>
                </a:lnTo>
                <a:lnTo>
                  <a:pt x="197003" y="257849"/>
                </a:lnTo>
                <a:lnTo>
                  <a:pt x="196942" y="260468"/>
                </a:lnTo>
                <a:cubicBezTo>
                  <a:pt x="195662" y="282552"/>
                  <a:pt x="178634" y="300412"/>
                  <a:pt x="156921" y="302985"/>
                </a:cubicBezTo>
                <a:lnTo>
                  <a:pt x="154183" y="303226"/>
                </a:lnTo>
                <a:lnTo>
                  <a:pt x="151509" y="303304"/>
                </a:lnTo>
                <a:cubicBezTo>
                  <a:pt x="127274" y="303304"/>
                  <a:pt x="107463" y="284357"/>
                  <a:pt x="106078" y="260518"/>
                </a:cubicBezTo>
                <a:lnTo>
                  <a:pt x="106001" y="257849"/>
                </a:lnTo>
                <a:lnTo>
                  <a:pt x="71869" y="257859"/>
                </a:lnTo>
                <a:cubicBezTo>
                  <a:pt x="58715" y="257859"/>
                  <a:pt x="47795" y="248291"/>
                  <a:pt x="45689" y="235737"/>
                </a:cubicBezTo>
                <a:lnTo>
                  <a:pt x="45411" y="233492"/>
                </a:lnTo>
                <a:lnTo>
                  <a:pt x="45323" y="231315"/>
                </a:lnTo>
                <a:lnTo>
                  <a:pt x="45307" y="197156"/>
                </a:lnTo>
                <a:lnTo>
                  <a:pt x="42835" y="197083"/>
                </a:lnTo>
                <a:cubicBezTo>
                  <a:pt x="20750" y="195803"/>
                  <a:pt x="2891" y="178776"/>
                  <a:pt x="318" y="157063"/>
                </a:cubicBezTo>
                <a:lnTo>
                  <a:pt x="77" y="154326"/>
                </a:lnTo>
                <a:lnTo>
                  <a:pt x="0" y="151652"/>
                </a:lnTo>
                <a:cubicBezTo>
                  <a:pt x="0" y="127415"/>
                  <a:pt x="18946" y="107604"/>
                  <a:pt x="42834" y="106220"/>
                </a:cubicBezTo>
                <a:lnTo>
                  <a:pt x="45307" y="106138"/>
                </a:lnTo>
                <a:lnTo>
                  <a:pt x="45323" y="71991"/>
                </a:lnTo>
                <a:cubicBezTo>
                  <a:pt x="45323" y="58837"/>
                  <a:pt x="54890" y="47917"/>
                  <a:pt x="67445" y="45811"/>
                </a:cubicBezTo>
                <a:lnTo>
                  <a:pt x="69690" y="45532"/>
                </a:lnTo>
                <a:lnTo>
                  <a:pt x="71867" y="45444"/>
                </a:lnTo>
                <a:lnTo>
                  <a:pt x="105986" y="45429"/>
                </a:lnTo>
                <a:lnTo>
                  <a:pt x="106078" y="42835"/>
                </a:lnTo>
                <a:cubicBezTo>
                  <a:pt x="107358" y="20750"/>
                  <a:pt x="124386" y="2891"/>
                  <a:pt x="146098" y="318"/>
                </a:cubicBezTo>
                <a:lnTo>
                  <a:pt x="148836" y="77"/>
                </a:lnTo>
                <a:lnTo>
                  <a:pt x="151509" y="0"/>
                </a:lnTo>
                <a:close/>
                <a:moveTo>
                  <a:pt x="151509" y="22754"/>
                </a:moveTo>
                <a:cubicBezTo>
                  <a:pt x="139683" y="22754"/>
                  <a:pt x="129962" y="31778"/>
                  <a:pt x="128859" y="43327"/>
                </a:cubicBezTo>
                <a:lnTo>
                  <a:pt x="128755" y="45520"/>
                </a:lnTo>
                <a:lnTo>
                  <a:pt x="128733" y="68184"/>
                </a:lnTo>
                <a:lnTo>
                  <a:pt x="71869" y="68199"/>
                </a:lnTo>
                <a:cubicBezTo>
                  <a:pt x="70074" y="68199"/>
                  <a:pt x="68570" y="69446"/>
                  <a:pt x="68177" y="71123"/>
                </a:cubicBezTo>
                <a:lnTo>
                  <a:pt x="68077" y="71994"/>
                </a:lnTo>
                <a:lnTo>
                  <a:pt x="68063" y="128894"/>
                </a:lnTo>
                <a:lnTo>
                  <a:pt x="45509" y="128897"/>
                </a:lnTo>
                <a:cubicBezTo>
                  <a:pt x="32942" y="128897"/>
                  <a:pt x="22754" y="139085"/>
                  <a:pt x="22754" y="151652"/>
                </a:cubicBezTo>
                <a:cubicBezTo>
                  <a:pt x="22754" y="163479"/>
                  <a:pt x="31779" y="173199"/>
                  <a:pt x="43316" y="174301"/>
                </a:cubicBezTo>
                <a:lnTo>
                  <a:pt x="45508" y="174406"/>
                </a:lnTo>
                <a:lnTo>
                  <a:pt x="68063" y="174403"/>
                </a:lnTo>
                <a:lnTo>
                  <a:pt x="68077" y="231312"/>
                </a:lnTo>
                <a:cubicBezTo>
                  <a:pt x="68077" y="233106"/>
                  <a:pt x="69324" y="234611"/>
                  <a:pt x="70999" y="235004"/>
                </a:cubicBezTo>
                <a:lnTo>
                  <a:pt x="71868" y="235104"/>
                </a:lnTo>
                <a:lnTo>
                  <a:pt x="128733" y="235097"/>
                </a:lnTo>
                <a:lnTo>
                  <a:pt x="128755" y="257795"/>
                </a:lnTo>
                <a:cubicBezTo>
                  <a:pt x="128755" y="270361"/>
                  <a:pt x="138942" y="280549"/>
                  <a:pt x="151509" y="280549"/>
                </a:cubicBezTo>
                <a:cubicBezTo>
                  <a:pt x="163337" y="280549"/>
                  <a:pt x="173057" y="271525"/>
                  <a:pt x="174160" y="259994"/>
                </a:cubicBezTo>
                <a:lnTo>
                  <a:pt x="174263" y="257805"/>
                </a:lnTo>
                <a:lnTo>
                  <a:pt x="174242" y="235097"/>
                </a:lnTo>
                <a:lnTo>
                  <a:pt x="231149" y="235104"/>
                </a:lnTo>
                <a:cubicBezTo>
                  <a:pt x="232945" y="235104"/>
                  <a:pt x="234449" y="233857"/>
                  <a:pt x="234842" y="232182"/>
                </a:cubicBezTo>
                <a:lnTo>
                  <a:pt x="234942" y="231315"/>
                </a:lnTo>
                <a:lnTo>
                  <a:pt x="234926" y="197141"/>
                </a:lnTo>
                <a:lnTo>
                  <a:pt x="226997" y="197154"/>
                </a:lnTo>
                <a:lnTo>
                  <a:pt x="224276" y="197056"/>
                </a:lnTo>
                <a:cubicBezTo>
                  <a:pt x="201350" y="195505"/>
                  <a:pt x="183256" y="177070"/>
                  <a:pt x="181953" y="153956"/>
                </a:cubicBezTo>
                <a:lnTo>
                  <a:pt x="181877" y="151268"/>
                </a:lnTo>
                <a:lnTo>
                  <a:pt x="181976" y="148546"/>
                </a:lnTo>
                <a:cubicBezTo>
                  <a:pt x="183526" y="125621"/>
                  <a:pt x="201961" y="107527"/>
                  <a:pt x="224733" y="106218"/>
                </a:cubicBezTo>
                <a:lnTo>
                  <a:pt x="227380" y="106143"/>
                </a:lnTo>
                <a:lnTo>
                  <a:pt x="234926" y="106138"/>
                </a:lnTo>
                <a:lnTo>
                  <a:pt x="234942" y="71991"/>
                </a:lnTo>
                <a:cubicBezTo>
                  <a:pt x="234942" y="70555"/>
                  <a:pt x="234144" y="69305"/>
                  <a:pt x="232967" y="68661"/>
                </a:cubicBezTo>
                <a:lnTo>
                  <a:pt x="232018" y="68299"/>
                </a:lnTo>
                <a:lnTo>
                  <a:pt x="231148" y="68199"/>
                </a:lnTo>
                <a:lnTo>
                  <a:pt x="174242" y="68184"/>
                </a:lnTo>
                <a:lnTo>
                  <a:pt x="174263" y="45509"/>
                </a:lnTo>
                <a:cubicBezTo>
                  <a:pt x="174263" y="32942"/>
                  <a:pt x="164077" y="22754"/>
                  <a:pt x="151509" y="2275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Graphic 43" descr="Icon of a document with a lifeline">
            <a:extLst>
              <a:ext uri="{FF2B5EF4-FFF2-40B4-BE49-F238E27FC236}">
                <a16:creationId xmlns:a16="http://schemas.microsoft.com/office/drawing/2014/main" id="{F6DE393F-0EF6-F4A6-99AB-15996E57A0B5}"/>
              </a:ext>
            </a:extLst>
          </p:cNvPr>
          <p:cNvSpPr/>
          <p:nvPr/>
        </p:nvSpPr>
        <p:spPr>
          <a:xfrm>
            <a:off x="3716426" y="4608080"/>
            <a:ext cx="156772" cy="174190"/>
          </a:xfrm>
          <a:custGeom>
            <a:avLst/>
            <a:gdLst>
              <a:gd name="connsiteX0" fmla="*/ 274357 w 308652"/>
              <a:gd name="connsiteY0" fmla="*/ 317226 h 342946"/>
              <a:gd name="connsiteX1" fmla="*/ 282931 w 308652"/>
              <a:gd name="connsiteY1" fmla="*/ 308652 h 342946"/>
              <a:gd name="connsiteX2" fmla="*/ 282931 w 308652"/>
              <a:gd name="connsiteY2" fmla="*/ 137179 h 342946"/>
              <a:gd name="connsiteX3" fmla="*/ 205768 w 308652"/>
              <a:gd name="connsiteY3" fmla="*/ 137179 h 342946"/>
              <a:gd name="connsiteX4" fmla="*/ 171473 w 308652"/>
              <a:gd name="connsiteY4" fmla="*/ 102884 h 342946"/>
              <a:gd name="connsiteX5" fmla="*/ 171473 w 308652"/>
              <a:gd name="connsiteY5" fmla="*/ 25721 h 342946"/>
              <a:gd name="connsiteX6" fmla="*/ 68589 w 308652"/>
              <a:gd name="connsiteY6" fmla="*/ 25721 h 342946"/>
              <a:gd name="connsiteX7" fmla="*/ 60016 w 308652"/>
              <a:gd name="connsiteY7" fmla="*/ 34295 h 342946"/>
              <a:gd name="connsiteX8" fmla="*/ 60016 w 308652"/>
              <a:gd name="connsiteY8" fmla="*/ 124318 h 342946"/>
              <a:gd name="connsiteX9" fmla="*/ 47155 w 308652"/>
              <a:gd name="connsiteY9" fmla="*/ 137179 h 342946"/>
              <a:gd name="connsiteX10" fmla="*/ 34295 w 308652"/>
              <a:gd name="connsiteY10" fmla="*/ 124318 h 342946"/>
              <a:gd name="connsiteX11" fmla="*/ 34295 w 308652"/>
              <a:gd name="connsiteY11" fmla="*/ 34295 h 342946"/>
              <a:gd name="connsiteX12" fmla="*/ 68589 w 308652"/>
              <a:gd name="connsiteY12" fmla="*/ 0 h 342946"/>
              <a:gd name="connsiteX13" fmla="*/ 174423 w 308652"/>
              <a:gd name="connsiteY13" fmla="*/ 0 h 342946"/>
              <a:gd name="connsiteX14" fmla="*/ 175832 w 308652"/>
              <a:gd name="connsiteY14" fmla="*/ 127 h 342946"/>
              <a:gd name="connsiteX15" fmla="*/ 176840 w 308652"/>
              <a:gd name="connsiteY15" fmla="*/ 240 h 342946"/>
              <a:gd name="connsiteX16" fmla="*/ 187540 w 308652"/>
              <a:gd name="connsiteY16" fmla="*/ 2606 h 342946"/>
              <a:gd name="connsiteX17" fmla="*/ 190387 w 308652"/>
              <a:gd name="connsiteY17" fmla="*/ 4104 h 342946"/>
              <a:gd name="connsiteX18" fmla="*/ 191244 w 308652"/>
              <a:gd name="connsiteY18" fmla="*/ 4595 h 342946"/>
              <a:gd name="connsiteX19" fmla="*/ 192059 w 308652"/>
              <a:gd name="connsiteY19" fmla="*/ 5008 h 342946"/>
              <a:gd name="connsiteX20" fmla="*/ 193439 w 308652"/>
              <a:gd name="connsiteY20" fmla="*/ 5762 h 342946"/>
              <a:gd name="connsiteX21" fmla="*/ 197194 w 308652"/>
              <a:gd name="connsiteY21" fmla="*/ 8848 h 342946"/>
              <a:gd name="connsiteX22" fmla="*/ 197817 w 308652"/>
              <a:gd name="connsiteY22" fmla="*/ 9349 h 342946"/>
              <a:gd name="connsiteX23" fmla="*/ 198652 w 308652"/>
              <a:gd name="connsiteY23" fmla="*/ 10048 h 342946"/>
              <a:gd name="connsiteX24" fmla="*/ 298604 w 308652"/>
              <a:gd name="connsiteY24" fmla="*/ 109983 h 342946"/>
              <a:gd name="connsiteX25" fmla="*/ 308652 w 308652"/>
              <a:gd name="connsiteY25" fmla="*/ 134229 h 342946"/>
              <a:gd name="connsiteX26" fmla="*/ 308652 w 308652"/>
              <a:gd name="connsiteY26" fmla="*/ 308652 h 342946"/>
              <a:gd name="connsiteX27" fmla="*/ 274357 w 308652"/>
              <a:gd name="connsiteY27" fmla="*/ 342947 h 342946"/>
              <a:gd name="connsiteX28" fmla="*/ 68589 w 308652"/>
              <a:gd name="connsiteY28" fmla="*/ 342947 h 342946"/>
              <a:gd name="connsiteX29" fmla="*/ 34295 w 308652"/>
              <a:gd name="connsiteY29" fmla="*/ 308652 h 342946"/>
              <a:gd name="connsiteX30" fmla="*/ 34295 w 308652"/>
              <a:gd name="connsiteY30" fmla="*/ 244350 h 342946"/>
              <a:gd name="connsiteX31" fmla="*/ 47155 w 308652"/>
              <a:gd name="connsiteY31" fmla="*/ 231489 h 342946"/>
              <a:gd name="connsiteX32" fmla="*/ 60016 w 308652"/>
              <a:gd name="connsiteY32" fmla="*/ 244350 h 342946"/>
              <a:gd name="connsiteX33" fmla="*/ 60016 w 308652"/>
              <a:gd name="connsiteY33" fmla="*/ 308652 h 342946"/>
              <a:gd name="connsiteX34" fmla="*/ 68589 w 308652"/>
              <a:gd name="connsiteY34" fmla="*/ 317226 h 342946"/>
              <a:gd name="connsiteX35" fmla="*/ 274357 w 308652"/>
              <a:gd name="connsiteY35" fmla="*/ 317226 h 342946"/>
              <a:gd name="connsiteX36" fmla="*/ 263692 w 308652"/>
              <a:gd name="connsiteY36" fmla="*/ 111458 h 342946"/>
              <a:gd name="connsiteX37" fmla="*/ 197194 w 308652"/>
              <a:gd name="connsiteY37" fmla="*/ 44943 h 342946"/>
              <a:gd name="connsiteX38" fmla="*/ 197194 w 308652"/>
              <a:gd name="connsiteY38" fmla="*/ 102884 h 342946"/>
              <a:gd name="connsiteX39" fmla="*/ 205768 w 308652"/>
              <a:gd name="connsiteY39" fmla="*/ 111458 h 342946"/>
              <a:gd name="connsiteX40" fmla="*/ 263692 w 308652"/>
              <a:gd name="connsiteY40" fmla="*/ 111458 h 342946"/>
              <a:gd name="connsiteX41" fmla="*/ 12861 w 308652"/>
              <a:gd name="connsiteY41" fmla="*/ 188621 h 342946"/>
              <a:gd name="connsiteX42" fmla="*/ 55816 w 308652"/>
              <a:gd name="connsiteY42" fmla="*/ 188621 h 342946"/>
              <a:gd name="connsiteX43" fmla="*/ 82509 w 308652"/>
              <a:gd name="connsiteY43" fmla="*/ 127729 h 342946"/>
              <a:gd name="connsiteX44" fmla="*/ 105265 w 308652"/>
              <a:gd name="connsiteY44" fmla="*/ 126170 h 342946"/>
              <a:gd name="connsiteX45" fmla="*/ 105363 w 308652"/>
              <a:gd name="connsiteY45" fmla="*/ 126333 h 342946"/>
              <a:gd name="connsiteX46" fmla="*/ 106226 w 308652"/>
              <a:gd name="connsiteY46" fmla="*/ 128111 h 342946"/>
              <a:gd name="connsiteX47" fmla="*/ 147606 w 308652"/>
              <a:gd name="connsiteY47" fmla="*/ 231450 h 342946"/>
              <a:gd name="connsiteX48" fmla="*/ 172070 w 308652"/>
              <a:gd name="connsiteY48" fmla="*/ 195444 h 342946"/>
              <a:gd name="connsiteX49" fmla="*/ 181422 w 308652"/>
              <a:gd name="connsiteY49" fmla="*/ 188777 h 342946"/>
              <a:gd name="connsiteX50" fmla="*/ 181606 w 308652"/>
              <a:gd name="connsiteY50" fmla="*/ 188748 h 342946"/>
              <a:gd name="connsiteX51" fmla="*/ 183427 w 308652"/>
              <a:gd name="connsiteY51" fmla="*/ 188619 h 342946"/>
              <a:gd name="connsiteX52" fmla="*/ 217720 w 308652"/>
              <a:gd name="connsiteY52" fmla="*/ 188619 h 342946"/>
              <a:gd name="connsiteX53" fmla="*/ 230580 w 308652"/>
              <a:gd name="connsiteY53" fmla="*/ 201479 h 342946"/>
              <a:gd name="connsiteX54" fmla="*/ 219659 w 308652"/>
              <a:gd name="connsiteY54" fmla="*/ 214196 h 342946"/>
              <a:gd name="connsiteX55" fmla="*/ 219482 w 308652"/>
              <a:gd name="connsiteY55" fmla="*/ 214222 h 342946"/>
              <a:gd name="connsiteX56" fmla="*/ 217720 w 308652"/>
              <a:gd name="connsiteY56" fmla="*/ 214340 h 342946"/>
              <a:gd name="connsiteX57" fmla="*/ 191069 w 308652"/>
              <a:gd name="connsiteY57" fmla="*/ 214340 h 342946"/>
              <a:gd name="connsiteX58" fmla="*/ 157140 w 308652"/>
              <a:gd name="connsiteY58" fmla="*/ 267390 h 342946"/>
              <a:gd name="connsiteX59" fmla="*/ 134747 w 308652"/>
              <a:gd name="connsiteY59" fmla="*/ 268088 h 342946"/>
              <a:gd name="connsiteX60" fmla="*/ 134651 w 308652"/>
              <a:gd name="connsiteY60" fmla="*/ 267929 h 342946"/>
              <a:gd name="connsiteX61" fmla="*/ 133814 w 308652"/>
              <a:gd name="connsiteY61" fmla="*/ 266195 h 342946"/>
              <a:gd name="connsiteX62" fmla="*/ 93751 w 308652"/>
              <a:gd name="connsiteY62" fmla="*/ 166147 h 342946"/>
              <a:gd name="connsiteX63" fmla="*/ 75999 w 308652"/>
              <a:gd name="connsiteY63" fmla="*/ 206644 h 342946"/>
              <a:gd name="connsiteX64" fmla="*/ 67108 w 308652"/>
              <a:gd name="connsiteY64" fmla="*/ 214014 h 342946"/>
              <a:gd name="connsiteX65" fmla="*/ 66319 w 308652"/>
              <a:gd name="connsiteY65" fmla="*/ 214170 h 342946"/>
              <a:gd name="connsiteX66" fmla="*/ 66128 w 308652"/>
              <a:gd name="connsiteY66" fmla="*/ 214201 h 342946"/>
              <a:gd name="connsiteX67" fmla="*/ 64220 w 308652"/>
              <a:gd name="connsiteY67" fmla="*/ 214342 h 342946"/>
              <a:gd name="connsiteX68" fmla="*/ 12861 w 308652"/>
              <a:gd name="connsiteY68" fmla="*/ 214342 h 342946"/>
              <a:gd name="connsiteX69" fmla="*/ 0 w 308652"/>
              <a:gd name="connsiteY69" fmla="*/ 201481 h 342946"/>
              <a:gd name="connsiteX70" fmla="*/ 10921 w 308652"/>
              <a:gd name="connsiteY70" fmla="*/ 188766 h 342946"/>
              <a:gd name="connsiteX71" fmla="*/ 11097 w 308652"/>
              <a:gd name="connsiteY71" fmla="*/ 188739 h 342946"/>
              <a:gd name="connsiteX72" fmla="*/ 12861 w 308652"/>
              <a:gd name="connsiteY72" fmla="*/ 188621 h 3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08652" h="342946">
                <a:moveTo>
                  <a:pt x="274357" y="317226"/>
                </a:moveTo>
                <a:cubicBezTo>
                  <a:pt x="279090" y="317226"/>
                  <a:pt x="282931" y="313368"/>
                  <a:pt x="282931" y="308652"/>
                </a:cubicBezTo>
                <a:lnTo>
                  <a:pt x="282931" y="137179"/>
                </a:lnTo>
                <a:lnTo>
                  <a:pt x="205768" y="137179"/>
                </a:lnTo>
                <a:cubicBezTo>
                  <a:pt x="186837" y="137179"/>
                  <a:pt x="171473" y="121815"/>
                  <a:pt x="171473" y="102884"/>
                </a:cubicBezTo>
                <a:lnTo>
                  <a:pt x="171473" y="25721"/>
                </a:lnTo>
                <a:lnTo>
                  <a:pt x="68589" y="25721"/>
                </a:lnTo>
                <a:cubicBezTo>
                  <a:pt x="63857" y="25721"/>
                  <a:pt x="60016" y="29579"/>
                  <a:pt x="60016" y="34295"/>
                </a:cubicBezTo>
                <a:lnTo>
                  <a:pt x="60016" y="124318"/>
                </a:lnTo>
                <a:cubicBezTo>
                  <a:pt x="60016" y="131421"/>
                  <a:pt x="54258" y="137179"/>
                  <a:pt x="47155" y="137179"/>
                </a:cubicBezTo>
                <a:cubicBezTo>
                  <a:pt x="40053" y="137179"/>
                  <a:pt x="34295" y="131421"/>
                  <a:pt x="34295" y="124318"/>
                </a:cubicBezTo>
                <a:lnTo>
                  <a:pt x="34295" y="34295"/>
                </a:lnTo>
                <a:cubicBezTo>
                  <a:pt x="34295" y="15364"/>
                  <a:pt x="49659" y="0"/>
                  <a:pt x="68589" y="0"/>
                </a:cubicBezTo>
                <a:lnTo>
                  <a:pt x="174423" y="0"/>
                </a:lnTo>
                <a:cubicBezTo>
                  <a:pt x="174901" y="0"/>
                  <a:pt x="175368" y="64"/>
                  <a:pt x="175832" y="127"/>
                </a:cubicBezTo>
                <a:cubicBezTo>
                  <a:pt x="176168" y="173"/>
                  <a:pt x="176503" y="218"/>
                  <a:pt x="176840" y="240"/>
                </a:cubicBezTo>
                <a:cubicBezTo>
                  <a:pt x="180527" y="497"/>
                  <a:pt x="184162" y="1200"/>
                  <a:pt x="187540" y="2606"/>
                </a:cubicBezTo>
                <a:cubicBezTo>
                  <a:pt x="188525" y="3026"/>
                  <a:pt x="189457" y="3566"/>
                  <a:pt x="190387" y="4104"/>
                </a:cubicBezTo>
                <a:cubicBezTo>
                  <a:pt x="190673" y="4269"/>
                  <a:pt x="190958" y="4434"/>
                  <a:pt x="191244" y="4595"/>
                </a:cubicBezTo>
                <a:cubicBezTo>
                  <a:pt x="191510" y="4741"/>
                  <a:pt x="191784" y="4874"/>
                  <a:pt x="192059" y="5008"/>
                </a:cubicBezTo>
                <a:cubicBezTo>
                  <a:pt x="192532" y="5238"/>
                  <a:pt x="193005" y="5469"/>
                  <a:pt x="193439" y="5762"/>
                </a:cubicBezTo>
                <a:cubicBezTo>
                  <a:pt x="194777" y="6670"/>
                  <a:pt x="195977" y="7751"/>
                  <a:pt x="197194" y="8848"/>
                </a:cubicBezTo>
                <a:cubicBezTo>
                  <a:pt x="197392" y="9023"/>
                  <a:pt x="197602" y="9185"/>
                  <a:pt x="197817" y="9349"/>
                </a:cubicBezTo>
                <a:cubicBezTo>
                  <a:pt x="198105" y="9570"/>
                  <a:pt x="198395" y="9792"/>
                  <a:pt x="198652" y="10048"/>
                </a:cubicBezTo>
                <a:lnTo>
                  <a:pt x="298604" y="109983"/>
                </a:lnTo>
                <a:cubicBezTo>
                  <a:pt x="305034" y="116413"/>
                  <a:pt x="308652" y="125141"/>
                  <a:pt x="308652" y="134229"/>
                </a:cubicBezTo>
                <a:lnTo>
                  <a:pt x="308652" y="308652"/>
                </a:lnTo>
                <a:cubicBezTo>
                  <a:pt x="308652" y="327583"/>
                  <a:pt x="293288" y="342947"/>
                  <a:pt x="274357" y="342947"/>
                </a:cubicBezTo>
                <a:lnTo>
                  <a:pt x="68589" y="342947"/>
                </a:lnTo>
                <a:cubicBezTo>
                  <a:pt x="49659" y="342947"/>
                  <a:pt x="34295" y="327583"/>
                  <a:pt x="34295" y="308652"/>
                </a:cubicBezTo>
                <a:lnTo>
                  <a:pt x="34295" y="244350"/>
                </a:lnTo>
                <a:cubicBezTo>
                  <a:pt x="34295" y="237247"/>
                  <a:pt x="40053" y="231489"/>
                  <a:pt x="47155" y="231489"/>
                </a:cubicBezTo>
                <a:cubicBezTo>
                  <a:pt x="54258" y="231489"/>
                  <a:pt x="60016" y="237247"/>
                  <a:pt x="60016" y="244350"/>
                </a:cubicBezTo>
                <a:lnTo>
                  <a:pt x="60016" y="308652"/>
                </a:lnTo>
                <a:cubicBezTo>
                  <a:pt x="60016" y="313368"/>
                  <a:pt x="63857" y="317226"/>
                  <a:pt x="68589" y="317226"/>
                </a:cubicBezTo>
                <a:lnTo>
                  <a:pt x="274357" y="317226"/>
                </a:lnTo>
                <a:close/>
                <a:moveTo>
                  <a:pt x="263692" y="111458"/>
                </a:moveTo>
                <a:lnTo>
                  <a:pt x="197194" y="44943"/>
                </a:lnTo>
                <a:lnTo>
                  <a:pt x="197194" y="102884"/>
                </a:lnTo>
                <a:cubicBezTo>
                  <a:pt x="197194" y="107600"/>
                  <a:pt x="201035" y="111458"/>
                  <a:pt x="205768" y="111458"/>
                </a:cubicBezTo>
                <a:lnTo>
                  <a:pt x="263692" y="111458"/>
                </a:lnTo>
                <a:close/>
                <a:moveTo>
                  <a:pt x="12861" y="188621"/>
                </a:moveTo>
                <a:lnTo>
                  <a:pt x="55816" y="188621"/>
                </a:lnTo>
                <a:lnTo>
                  <a:pt x="82509" y="127729"/>
                </a:lnTo>
                <a:cubicBezTo>
                  <a:pt x="86773" y="118001"/>
                  <a:pt x="100063" y="117507"/>
                  <a:pt x="105265" y="126170"/>
                </a:cubicBezTo>
                <a:lnTo>
                  <a:pt x="105363" y="126333"/>
                </a:lnTo>
                <a:lnTo>
                  <a:pt x="106226" y="128111"/>
                </a:lnTo>
                <a:lnTo>
                  <a:pt x="147606" y="231450"/>
                </a:lnTo>
                <a:lnTo>
                  <a:pt x="172070" y="195444"/>
                </a:lnTo>
                <a:cubicBezTo>
                  <a:pt x="173980" y="191848"/>
                  <a:pt x="177463" y="189399"/>
                  <a:pt x="181422" y="188777"/>
                </a:cubicBezTo>
                <a:lnTo>
                  <a:pt x="181606" y="188748"/>
                </a:lnTo>
                <a:lnTo>
                  <a:pt x="183427" y="188619"/>
                </a:lnTo>
                <a:lnTo>
                  <a:pt x="217720" y="188619"/>
                </a:lnTo>
                <a:cubicBezTo>
                  <a:pt x="224822" y="188619"/>
                  <a:pt x="230580" y="194377"/>
                  <a:pt x="230580" y="201479"/>
                </a:cubicBezTo>
                <a:cubicBezTo>
                  <a:pt x="230580" y="207920"/>
                  <a:pt x="225844" y="213260"/>
                  <a:pt x="219659" y="214196"/>
                </a:cubicBezTo>
                <a:lnTo>
                  <a:pt x="219482" y="214222"/>
                </a:lnTo>
                <a:lnTo>
                  <a:pt x="217720" y="214340"/>
                </a:lnTo>
                <a:lnTo>
                  <a:pt x="191069" y="214340"/>
                </a:lnTo>
                <a:lnTo>
                  <a:pt x="157140" y="267390"/>
                </a:lnTo>
                <a:cubicBezTo>
                  <a:pt x="152421" y="276415"/>
                  <a:pt x="139749" y="276484"/>
                  <a:pt x="134747" y="268088"/>
                </a:cubicBezTo>
                <a:lnTo>
                  <a:pt x="134651" y="267929"/>
                </a:lnTo>
                <a:lnTo>
                  <a:pt x="133814" y="266195"/>
                </a:lnTo>
                <a:lnTo>
                  <a:pt x="93751" y="166147"/>
                </a:lnTo>
                <a:lnTo>
                  <a:pt x="75999" y="206644"/>
                </a:lnTo>
                <a:cubicBezTo>
                  <a:pt x="74345" y="210418"/>
                  <a:pt x="71015" y="213114"/>
                  <a:pt x="67108" y="214014"/>
                </a:cubicBezTo>
                <a:cubicBezTo>
                  <a:pt x="66847" y="214074"/>
                  <a:pt x="66584" y="214126"/>
                  <a:pt x="66319" y="214170"/>
                </a:cubicBezTo>
                <a:lnTo>
                  <a:pt x="66128" y="214201"/>
                </a:lnTo>
                <a:lnTo>
                  <a:pt x="64220" y="214342"/>
                </a:lnTo>
                <a:lnTo>
                  <a:pt x="12861" y="214342"/>
                </a:lnTo>
                <a:cubicBezTo>
                  <a:pt x="5758" y="214342"/>
                  <a:pt x="0" y="208584"/>
                  <a:pt x="0" y="201481"/>
                </a:cubicBezTo>
                <a:cubicBezTo>
                  <a:pt x="0" y="195041"/>
                  <a:pt x="4736" y="189701"/>
                  <a:pt x="10921" y="188766"/>
                </a:cubicBezTo>
                <a:lnTo>
                  <a:pt x="11097" y="188739"/>
                </a:lnTo>
                <a:lnTo>
                  <a:pt x="12861" y="188621"/>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251656548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3C33F-608C-10DB-B193-B38879C091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080AF-DE23-7596-0B46-8D0CA3716605}"/>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Materials costs</a:t>
            </a:r>
          </a:p>
        </p:txBody>
      </p:sp>
      <p:sp>
        <p:nvSpPr>
          <p:cNvPr id="6" name="Rectangle: Rounded Corners 81">
            <a:extLst>
              <a:ext uri="{FF2B5EF4-FFF2-40B4-BE49-F238E27FC236}">
                <a16:creationId xmlns:a16="http://schemas.microsoft.com/office/drawing/2014/main" id="{58B29177-4DDF-32D9-5BE7-F21447D21D5E}"/>
              </a:ext>
              <a:ext uri="{C183D7F6-B498-43B3-948B-1728B52AA6E4}">
                <adec:decorative xmlns:adec="http://schemas.microsoft.com/office/drawing/2017/decorative" val="1"/>
              </a:ext>
            </a:extLst>
          </p:cNvPr>
          <p:cNvSpPr>
            <a:spLocks/>
          </p:cNvSpPr>
          <p:nvPr/>
        </p:nvSpPr>
        <p:spPr bwMode="auto">
          <a:xfrm>
            <a:off x="571500" y="1187448"/>
            <a:ext cx="11017250" cy="5161779"/>
          </a:xfrm>
          <a:prstGeom prst="roundRect">
            <a:avLst>
              <a:gd name="adj" fmla="val 3245"/>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7" name="Rounded Rectangle 53">
            <a:extLst>
              <a:ext uri="{FF2B5EF4-FFF2-40B4-BE49-F238E27FC236}">
                <a16:creationId xmlns:a16="http://schemas.microsoft.com/office/drawing/2014/main" id="{C8962F53-2D62-3804-BA05-BEA4B6EFE5BA}"/>
              </a:ext>
            </a:extLst>
          </p:cNvPr>
          <p:cNvSpPr>
            <a:spLocks/>
          </p:cNvSpPr>
          <p:nvPr/>
        </p:nvSpPr>
        <p:spPr bwMode="auto">
          <a:xfrm>
            <a:off x="662940" y="4061815"/>
            <a:ext cx="5670614" cy="2195972"/>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w="3175">
                  <a:noFill/>
                </a:ln>
                <a:gradFill flip="none" rotWithShape="1">
                  <a:gsLst>
                    <a:gs pos="51000">
                      <a:srgbClr val="0078D4"/>
                    </a:gs>
                    <a:gs pos="0">
                      <a:srgbClr val="C03BC4"/>
                    </a:gs>
                  </a:gsLst>
                  <a:lin ang="13500000" scaled="1"/>
                  <a:tileRect/>
                </a:gradFill>
                <a:effectLst/>
                <a:uLnTx/>
                <a:uFillTx/>
                <a:latin typeface="Segoe UI Semibold"/>
                <a:ea typeface="+mn-ea"/>
                <a:cs typeface="Segoe UI" pitchFamily="34" charset="0"/>
              </a:rPr>
              <a:t>How AI can help reduce materials costs</a:t>
            </a:r>
          </a:p>
        </p:txBody>
      </p:sp>
      <p:sp>
        <p:nvSpPr>
          <p:cNvPr id="8" name="Rectangle: Rounded Corners 7">
            <a:extLst>
              <a:ext uri="{FF2B5EF4-FFF2-40B4-BE49-F238E27FC236}">
                <a16:creationId xmlns:a16="http://schemas.microsoft.com/office/drawing/2014/main" id="{E8209DE5-7527-F15E-B0D7-6889FADB79FF}"/>
              </a:ext>
            </a:extLst>
          </p:cNvPr>
          <p:cNvSpPr/>
          <p:nvPr/>
        </p:nvSpPr>
        <p:spPr bwMode="auto">
          <a:xfrm>
            <a:off x="763523"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contracts and invoicing</a:t>
            </a:r>
          </a:p>
        </p:txBody>
      </p:sp>
      <p:sp>
        <p:nvSpPr>
          <p:cNvPr id="9" name="Rectangle: Rounded Corners 8">
            <a:extLst>
              <a:ext uri="{FF2B5EF4-FFF2-40B4-BE49-F238E27FC236}">
                <a16:creationId xmlns:a16="http://schemas.microsoft.com/office/drawing/2014/main" id="{0CDFF931-17A8-E8F2-D409-ECA121CBE007}"/>
              </a:ext>
            </a:extLst>
          </p:cNvPr>
          <p:cNvSpPr/>
          <p:nvPr/>
        </p:nvSpPr>
        <p:spPr bwMode="auto">
          <a:xfrm>
            <a:off x="3629282"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Speed data analysis and reporting​</a:t>
            </a:r>
          </a:p>
        </p:txBody>
      </p:sp>
      <p:pic>
        <p:nvPicPr>
          <p:cNvPr id="10" name="Picture 9" descr="Photo of sales meeting">
            <a:extLst>
              <a:ext uri="{FF2B5EF4-FFF2-40B4-BE49-F238E27FC236}">
                <a16:creationId xmlns:a16="http://schemas.microsoft.com/office/drawing/2014/main" id="{C184B9E4-9F8E-348B-4430-67FBD05099E3}"/>
              </a:ext>
            </a:extLst>
          </p:cNvPr>
          <p:cNvPicPr>
            <a:picLocks/>
          </p:cNvPicPr>
          <p:nvPr/>
        </p:nvPicPr>
        <p:blipFill rotWithShape="1">
          <a:blip r:embed="rId2" cstate="screen">
            <a:extLst>
              <a:ext uri="{28A0092B-C50C-407E-A947-70E740481C1C}">
                <a14:useLocalDpi xmlns:a14="http://schemas.microsoft.com/office/drawing/2010/main"/>
              </a:ext>
            </a:extLst>
          </a:blip>
          <a:srcRect l="19173" r="10691"/>
          <a:stretch/>
        </p:blipFill>
        <p:spPr>
          <a:xfrm>
            <a:off x="662939" y="1278888"/>
            <a:ext cx="5670614" cy="1908701"/>
          </a:xfrm>
          <a:prstGeom prst="roundRect">
            <a:avLst>
              <a:gd name="adj" fmla="val 5305"/>
            </a:avLst>
          </a:prstGeom>
          <a:solidFill>
            <a:schemeClr val="bg1">
              <a:alpha val="70000"/>
            </a:schemeClr>
          </a:solidFill>
          <a:ln w="6350">
            <a:solidFill>
              <a:schemeClr val="bg1">
                <a:lumMod val="95000"/>
              </a:schemeClr>
            </a:solidFill>
          </a:ln>
          <a:effectLst/>
        </p:spPr>
      </p:pic>
      <p:sp>
        <p:nvSpPr>
          <p:cNvPr id="12" name="Text Placeholder 33">
            <a:extLst>
              <a:ext uri="{FF2B5EF4-FFF2-40B4-BE49-F238E27FC236}">
                <a16:creationId xmlns:a16="http://schemas.microsoft.com/office/drawing/2014/main" id="{BBF9BDE9-F9B8-C484-9CA3-91456A35A0AC}"/>
              </a:ext>
            </a:extLst>
          </p:cNvPr>
          <p:cNvSpPr txBox="1">
            <a:spLocks/>
          </p:cNvSpPr>
          <p:nvPr/>
        </p:nvSpPr>
        <p:spPr>
          <a:xfrm>
            <a:off x="662939" y="3274895"/>
            <a:ext cx="5670614" cy="5539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AI to generate evaluation criteria for new materials and suppliers. Review contracts to make the most effective deals and use AI analysis to evaluate supplier performance. Quickly identify quality issues by accessing and analyzing quality logs. </a:t>
            </a:r>
          </a:p>
        </p:txBody>
      </p:sp>
      <p:sp>
        <p:nvSpPr>
          <p:cNvPr id="13" name="TextBox 12">
            <a:extLst>
              <a:ext uri="{FF2B5EF4-FFF2-40B4-BE49-F238E27FC236}">
                <a16:creationId xmlns:a16="http://schemas.microsoft.com/office/drawing/2014/main" id="{E25915D6-A0B6-D442-2A74-75516DEFBD00}"/>
              </a:ext>
            </a:extLst>
          </p:cNvPr>
          <p:cNvSpPr txBox="1"/>
          <p:nvPr/>
        </p:nvSpPr>
        <p:spPr>
          <a:xfrm>
            <a:off x="763523" y="4959950"/>
            <a:ext cx="2603689" cy="661720"/>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Assess contract terms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Identity invoicing errors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Automate approval processes</a:t>
            </a:r>
          </a:p>
        </p:txBody>
      </p:sp>
      <p:sp>
        <p:nvSpPr>
          <p:cNvPr id="14" name="TextBox 13">
            <a:extLst>
              <a:ext uri="{FF2B5EF4-FFF2-40B4-BE49-F238E27FC236}">
                <a16:creationId xmlns:a16="http://schemas.microsoft.com/office/drawing/2014/main" id="{276BF8EE-0101-DEBD-955D-E9F9CBE87DC0}"/>
              </a:ext>
            </a:extLst>
          </p:cNvPr>
          <p:cNvSpPr txBox="1"/>
          <p:nvPr/>
        </p:nvSpPr>
        <p:spPr>
          <a:xfrm>
            <a:off x="3629282" y="4959950"/>
            <a:ext cx="2603689" cy="661720"/>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Quickly analyze trends​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Generate informative charts​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strategy presentations ​</a:t>
            </a:r>
          </a:p>
        </p:txBody>
      </p:sp>
      <p:sp>
        <p:nvSpPr>
          <p:cNvPr id="20" name="Rounded Rectangle 53">
            <a:extLst>
              <a:ext uri="{FF2B5EF4-FFF2-40B4-BE49-F238E27FC236}">
                <a16:creationId xmlns:a16="http://schemas.microsoft.com/office/drawing/2014/main" id="{87A8284E-EEAF-D3EA-5D91-2286CDBFDCC5}"/>
              </a:ext>
            </a:extLst>
          </p:cNvPr>
          <p:cNvSpPr>
            <a:spLocks/>
          </p:cNvSpPr>
          <p:nvPr/>
        </p:nvSpPr>
        <p:spPr bwMode="auto">
          <a:xfrm>
            <a:off x="6424994" y="1278888"/>
            <a:ext cx="5072316" cy="4978899"/>
          </a:xfrm>
          <a:prstGeom prst="roundRect">
            <a:avLst>
              <a:gd name="adj" fmla="val 2006"/>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endParaRPr>
          </a:p>
        </p:txBody>
      </p:sp>
      <p:sp>
        <p:nvSpPr>
          <p:cNvPr id="21" name="Rectangle: Rounded Corners 20">
            <a:extLst>
              <a:ext uri="{FF2B5EF4-FFF2-40B4-BE49-F238E27FC236}">
                <a16:creationId xmlns:a16="http://schemas.microsoft.com/office/drawing/2014/main" id="{C0ACCA6D-3EF8-5922-E8FA-DDFD91186875}"/>
              </a:ext>
            </a:extLst>
          </p:cNvPr>
          <p:cNvSpPr>
            <a:spLocks/>
          </p:cNvSpPr>
          <p:nvPr/>
        </p:nvSpPr>
        <p:spPr bwMode="auto">
          <a:xfrm>
            <a:off x="6527800" y="1370328"/>
            <a:ext cx="4866704" cy="401322"/>
          </a:xfrm>
          <a:prstGeom prst="roundRect">
            <a:avLst>
              <a:gd name="adj" fmla="val 2072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gradFill flip="none" rotWithShape="1">
                  <a:gsLst>
                    <a:gs pos="0">
                      <a:srgbClr val="C03BC4"/>
                    </a:gs>
                    <a:gs pos="56000">
                      <a:srgbClr val="0078D4"/>
                    </a:gs>
                  </a:gsLst>
                  <a:lin ang="13500000" scaled="1"/>
                  <a:tileRect/>
                </a:gradFill>
                <a:effectLst/>
                <a:uLnTx/>
                <a:uFillTx/>
                <a:latin typeface="Segoe UI Semibold"/>
                <a:ea typeface="+mn-ea"/>
                <a:cs typeface="Segoe UI Semilight"/>
              </a:rPr>
              <a:t>Value Calculation</a:t>
            </a:r>
          </a:p>
        </p:txBody>
      </p:sp>
      <p:sp>
        <p:nvSpPr>
          <p:cNvPr id="22" name="TextBox 21">
            <a:extLst>
              <a:ext uri="{FF2B5EF4-FFF2-40B4-BE49-F238E27FC236}">
                <a16:creationId xmlns:a16="http://schemas.microsoft.com/office/drawing/2014/main" id="{CA18B676-DB99-2169-9074-F44B0542DBA5}"/>
              </a:ext>
            </a:extLst>
          </p:cNvPr>
          <p:cNvSpPr txBox="1">
            <a:spLocks/>
          </p:cNvSpPr>
          <p:nvPr/>
        </p:nvSpPr>
        <p:spPr>
          <a:xfrm>
            <a:off x="6528482" y="1924744"/>
            <a:ext cx="4865340" cy="346248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This calculation could apply to lost of different areas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Total amount spent on materials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Total amount spent on shipping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Total amount spent on materials that cannot be used</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Total amount spend on materials that expire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Inventory carrying costs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mn-cs"/>
              </a:rPr>
              <a:t>Determine the amount spent on the item being impacted</a:t>
            </a:r>
            <a:r>
              <a:rPr kumimoji="0" lang="en-US" sz="1100" b="0" i="0" u="none" strike="noStrike" kern="1200" cap="none" spc="0" normalizeH="0" baseline="0" noProof="0">
                <a:ln>
                  <a:noFill/>
                </a:ln>
                <a:solidFill>
                  <a:srgbClr val="000000"/>
                </a:solidFill>
                <a:effectLst/>
                <a:uLnTx/>
                <a:uFillTx/>
                <a:latin typeface="Segoe UI"/>
                <a:ea typeface="+mn-ea"/>
                <a:cs typeface="+mn-cs"/>
              </a:rPr>
              <a:t>: Add up all of the costs for the item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mn-cs"/>
              </a:rPr>
              <a:t>Calculate the percentage savings</a:t>
            </a:r>
            <a:r>
              <a:rPr kumimoji="0" lang="en-US" sz="1100" b="0" i="0" u="none" strike="noStrike" kern="1200" cap="none" spc="0" normalizeH="0" baseline="0" noProof="0">
                <a:ln>
                  <a:noFill/>
                </a:ln>
                <a:solidFill>
                  <a:srgbClr val="000000"/>
                </a:solidFill>
                <a:effectLst/>
                <a:uLnTx/>
                <a:uFillTx/>
                <a:latin typeface="Segoe UI"/>
                <a:ea typeface="+mn-ea"/>
                <a:cs typeface="+mn-cs"/>
              </a:rPr>
              <a:t>: Reduction in cost divided by total cost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To calculate the real cost of downtime, you should also include the cost of materials, labor, and equipment.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mn-cs"/>
              </a:rPr>
              <a:t>Example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You are currently spending $1,000,000 on shipping costs per year. You can reduce your shipping costs by 10% using AI to reduce errors.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The AI solution will save you 10% of $1,000,000 or $100,000 per year.</a:t>
            </a:r>
          </a:p>
        </p:txBody>
      </p:sp>
      <p:sp>
        <p:nvSpPr>
          <p:cNvPr id="23" name="Graphic 40">
            <a:extLst>
              <a:ext uri="{FF2B5EF4-FFF2-40B4-BE49-F238E27FC236}">
                <a16:creationId xmlns:a16="http://schemas.microsoft.com/office/drawing/2014/main" id="{EFE09E21-632D-39D5-0E7A-A77C0AE1EEA9}"/>
              </a:ext>
            </a:extLst>
          </p:cNvPr>
          <p:cNvSpPr/>
          <p:nvPr/>
        </p:nvSpPr>
        <p:spPr>
          <a:xfrm>
            <a:off x="6610350" y="1476092"/>
            <a:ext cx="210860" cy="189794"/>
          </a:xfrm>
          <a:custGeom>
            <a:avLst/>
            <a:gdLst>
              <a:gd name="connsiteX0" fmla="*/ 152390 w 190480"/>
              <a:gd name="connsiteY0" fmla="*/ 0 h 171450"/>
              <a:gd name="connsiteX1" fmla="*/ 158153 w 190480"/>
              <a:gd name="connsiteY1" fmla="*/ 2915 h 171450"/>
              <a:gd name="connsiteX2" fmla="*/ 158677 w 190480"/>
              <a:gd name="connsiteY2" fmla="*/ 3743 h 171450"/>
              <a:gd name="connsiteX3" fmla="*/ 189757 w 190480"/>
              <a:gd name="connsiteY3" fmla="*/ 61160 h 171450"/>
              <a:gd name="connsiteX4" fmla="*/ 190119 w 190480"/>
              <a:gd name="connsiteY4" fmla="*/ 62046 h 171450"/>
              <a:gd name="connsiteX5" fmla="*/ 190233 w 190480"/>
              <a:gd name="connsiteY5" fmla="*/ 62427 h 171450"/>
              <a:gd name="connsiteX6" fmla="*/ 190424 w 190480"/>
              <a:gd name="connsiteY6" fmla="*/ 63398 h 171450"/>
              <a:gd name="connsiteX7" fmla="*/ 190481 w 190480"/>
              <a:gd name="connsiteY7" fmla="*/ 64294 h 171450"/>
              <a:gd name="connsiteX8" fmla="*/ 190224 w 190480"/>
              <a:gd name="connsiteY8" fmla="*/ 66199 h 171450"/>
              <a:gd name="connsiteX9" fmla="*/ 189776 w 190480"/>
              <a:gd name="connsiteY9" fmla="*/ 67389 h 171450"/>
              <a:gd name="connsiteX10" fmla="*/ 189414 w 190480"/>
              <a:gd name="connsiteY10" fmla="*/ 68047 h 171450"/>
              <a:gd name="connsiteX11" fmla="*/ 188700 w 190480"/>
              <a:gd name="connsiteY11" fmla="*/ 69018 h 171450"/>
              <a:gd name="connsiteX12" fmla="*/ 189271 w 190480"/>
              <a:gd name="connsiteY12" fmla="*/ 68275 h 171450"/>
              <a:gd name="connsiteX13" fmla="*/ 189033 w 190480"/>
              <a:gd name="connsiteY13" fmla="*/ 68609 h 171450"/>
              <a:gd name="connsiteX14" fmla="*/ 100927 w 190480"/>
              <a:gd name="connsiteY14" fmla="*/ 168669 h 171450"/>
              <a:gd name="connsiteX15" fmla="*/ 98098 w 190480"/>
              <a:gd name="connsiteY15" fmla="*/ 170879 h 171450"/>
              <a:gd name="connsiteX16" fmla="*/ 97165 w 190480"/>
              <a:gd name="connsiteY16" fmla="*/ 171193 h 171450"/>
              <a:gd name="connsiteX17" fmla="*/ 96422 w 190480"/>
              <a:gd name="connsiteY17" fmla="*/ 171355 h 171450"/>
              <a:gd name="connsiteX18" fmla="*/ 95250 w 190480"/>
              <a:gd name="connsiteY18" fmla="*/ 171450 h 171450"/>
              <a:gd name="connsiteX19" fmla="*/ 94298 w 190480"/>
              <a:gd name="connsiteY19" fmla="*/ 171393 h 171450"/>
              <a:gd name="connsiteX20" fmla="*/ 93174 w 190480"/>
              <a:gd name="connsiteY20" fmla="*/ 171145 h 171450"/>
              <a:gd name="connsiteX21" fmla="*/ 91516 w 190480"/>
              <a:gd name="connsiteY21" fmla="*/ 170421 h 171450"/>
              <a:gd name="connsiteX22" fmla="*/ 91430 w 190480"/>
              <a:gd name="connsiteY22" fmla="*/ 170355 h 171450"/>
              <a:gd name="connsiteX23" fmla="*/ 90192 w 190480"/>
              <a:gd name="connsiteY23" fmla="*/ 169364 h 171450"/>
              <a:gd name="connsiteX24" fmla="*/ 1705 w 190480"/>
              <a:gd name="connsiteY24" fmla="*/ 68913 h 171450"/>
              <a:gd name="connsiteX25" fmla="*/ 1457 w 190480"/>
              <a:gd name="connsiteY25" fmla="*/ 68609 h 171450"/>
              <a:gd name="connsiteX26" fmla="*/ 1076 w 190480"/>
              <a:gd name="connsiteY26" fmla="*/ 68047 h 171450"/>
              <a:gd name="connsiteX27" fmla="*/ 67 w 190480"/>
              <a:gd name="connsiteY27" fmla="*/ 65180 h 171450"/>
              <a:gd name="connsiteX28" fmla="*/ 0 w 190480"/>
              <a:gd name="connsiteY28" fmla="*/ 64294 h 171450"/>
              <a:gd name="connsiteX29" fmla="*/ 29 w 190480"/>
              <a:gd name="connsiteY29" fmla="*/ 63665 h 171450"/>
              <a:gd name="connsiteX30" fmla="*/ 152 w 190480"/>
              <a:gd name="connsiteY30" fmla="*/ 62817 h 171450"/>
              <a:gd name="connsiteX31" fmla="*/ 381 w 190480"/>
              <a:gd name="connsiteY31" fmla="*/ 61998 h 171450"/>
              <a:gd name="connsiteX32" fmla="*/ 591 w 190480"/>
              <a:gd name="connsiteY32" fmla="*/ 61436 h 171450"/>
              <a:gd name="connsiteX33" fmla="*/ 857 w 190480"/>
              <a:gd name="connsiteY33" fmla="*/ 60893 h 171450"/>
              <a:gd name="connsiteX34" fmla="*/ 31814 w 190480"/>
              <a:gd name="connsiteY34" fmla="*/ 3743 h 171450"/>
              <a:gd name="connsiteX35" fmla="*/ 37119 w 190480"/>
              <a:gd name="connsiteY35" fmla="*/ 67 h 171450"/>
              <a:gd name="connsiteX36" fmla="*/ 38090 w 190480"/>
              <a:gd name="connsiteY36" fmla="*/ 0 h 171450"/>
              <a:gd name="connsiteX37" fmla="*/ 152390 w 190480"/>
              <a:gd name="connsiteY37" fmla="*/ 0 h 171450"/>
              <a:gd name="connsiteX38" fmla="*/ 123796 w 190480"/>
              <a:gd name="connsiteY38" fmla="*/ 71438 h 171450"/>
              <a:gd name="connsiteX39" fmla="*/ 66656 w 190480"/>
              <a:gd name="connsiteY39" fmla="*/ 71438 h 171450"/>
              <a:gd name="connsiteX40" fmla="*/ 95231 w 190480"/>
              <a:gd name="connsiteY40" fmla="*/ 144656 h 171450"/>
              <a:gd name="connsiteX41" fmla="*/ 123796 w 190480"/>
              <a:gd name="connsiteY41" fmla="*/ 71438 h 171450"/>
              <a:gd name="connsiteX42" fmla="*/ 51330 w 190480"/>
              <a:gd name="connsiteY42" fmla="*/ 71438 h 171450"/>
              <a:gd name="connsiteX43" fmla="*/ 22946 w 190480"/>
              <a:gd name="connsiteY43" fmla="*/ 71438 h 171450"/>
              <a:gd name="connsiteX44" fmla="*/ 73914 w 190480"/>
              <a:gd name="connsiteY44" fmla="*/ 129292 h 171450"/>
              <a:gd name="connsiteX45" fmla="*/ 51330 w 190480"/>
              <a:gd name="connsiteY45" fmla="*/ 71438 h 171450"/>
              <a:gd name="connsiteX46" fmla="*/ 167516 w 190480"/>
              <a:gd name="connsiteY46" fmla="*/ 71438 h 171450"/>
              <a:gd name="connsiteX47" fmla="*/ 139141 w 190480"/>
              <a:gd name="connsiteY47" fmla="*/ 71438 h 171450"/>
              <a:gd name="connsiteX48" fmla="*/ 116586 w 190480"/>
              <a:gd name="connsiteY48" fmla="*/ 129254 h 171450"/>
              <a:gd name="connsiteX49" fmla="*/ 167516 w 190480"/>
              <a:gd name="connsiteY49" fmla="*/ 71438 h 171450"/>
              <a:gd name="connsiteX50" fmla="*/ 66399 w 190480"/>
              <a:gd name="connsiteY50" fmla="*/ 14288 h 171450"/>
              <a:gd name="connsiteX51" fmla="*/ 42339 w 190480"/>
              <a:gd name="connsiteY51" fmla="*/ 14288 h 171450"/>
              <a:gd name="connsiteX52" fmla="*/ 19117 w 190480"/>
              <a:gd name="connsiteY52" fmla="*/ 57150 h 171450"/>
              <a:gd name="connsiteX53" fmla="*/ 52683 w 190480"/>
              <a:gd name="connsiteY53" fmla="*/ 57150 h 171450"/>
              <a:gd name="connsiteX54" fmla="*/ 66399 w 190480"/>
              <a:gd name="connsiteY54" fmla="*/ 14288 h 171450"/>
              <a:gd name="connsiteX55" fmla="*/ 109071 w 190480"/>
              <a:gd name="connsiteY55" fmla="*/ 14288 h 171450"/>
              <a:gd name="connsiteX56" fmla="*/ 81401 w 190480"/>
              <a:gd name="connsiteY56" fmla="*/ 14288 h 171450"/>
              <a:gd name="connsiteX57" fmla="*/ 67675 w 190480"/>
              <a:gd name="connsiteY57" fmla="*/ 57150 h 171450"/>
              <a:gd name="connsiteX58" fmla="*/ 122777 w 190480"/>
              <a:gd name="connsiteY58" fmla="*/ 57150 h 171450"/>
              <a:gd name="connsiteX59" fmla="*/ 109061 w 190480"/>
              <a:gd name="connsiteY59" fmla="*/ 14288 h 171450"/>
              <a:gd name="connsiteX60" fmla="*/ 148123 w 190480"/>
              <a:gd name="connsiteY60" fmla="*/ 14288 h 171450"/>
              <a:gd name="connsiteX61" fmla="*/ 124073 w 190480"/>
              <a:gd name="connsiteY61" fmla="*/ 14288 h 171450"/>
              <a:gd name="connsiteX62" fmla="*/ 137789 w 190480"/>
              <a:gd name="connsiteY62" fmla="*/ 57150 h 171450"/>
              <a:gd name="connsiteX63" fmla="*/ 171336 w 190480"/>
              <a:gd name="connsiteY63" fmla="*/ 57150 h 171450"/>
              <a:gd name="connsiteX64" fmla="*/ 148133 w 190480"/>
              <a:gd name="connsiteY64"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480" h="171450">
                <a:moveTo>
                  <a:pt x="152390" y="0"/>
                </a:moveTo>
                <a:cubicBezTo>
                  <a:pt x="154666" y="-2"/>
                  <a:pt x="156806" y="1081"/>
                  <a:pt x="158153" y="2915"/>
                </a:cubicBezTo>
                <a:lnTo>
                  <a:pt x="158677" y="3743"/>
                </a:lnTo>
                <a:lnTo>
                  <a:pt x="189757" y="61160"/>
                </a:lnTo>
                <a:lnTo>
                  <a:pt x="190119" y="62046"/>
                </a:lnTo>
                <a:lnTo>
                  <a:pt x="190233" y="62427"/>
                </a:lnTo>
                <a:lnTo>
                  <a:pt x="190424" y="63398"/>
                </a:lnTo>
                <a:lnTo>
                  <a:pt x="190481" y="64294"/>
                </a:lnTo>
                <a:cubicBezTo>
                  <a:pt x="190482" y="64937"/>
                  <a:pt x="190395" y="65578"/>
                  <a:pt x="190224" y="66199"/>
                </a:cubicBezTo>
                <a:lnTo>
                  <a:pt x="189776" y="67389"/>
                </a:lnTo>
                <a:lnTo>
                  <a:pt x="189414" y="68047"/>
                </a:lnTo>
                <a:cubicBezTo>
                  <a:pt x="189204" y="68390"/>
                  <a:pt x="188965" y="68715"/>
                  <a:pt x="188700" y="69018"/>
                </a:cubicBezTo>
                <a:lnTo>
                  <a:pt x="189271" y="68275"/>
                </a:lnTo>
                <a:lnTo>
                  <a:pt x="189033" y="68609"/>
                </a:lnTo>
                <a:lnTo>
                  <a:pt x="100927" y="168669"/>
                </a:lnTo>
                <a:cubicBezTo>
                  <a:pt x="100195" y="169642"/>
                  <a:pt x="99219" y="170404"/>
                  <a:pt x="98098" y="170879"/>
                </a:cubicBezTo>
                <a:lnTo>
                  <a:pt x="97165" y="171193"/>
                </a:lnTo>
                <a:lnTo>
                  <a:pt x="96422" y="171355"/>
                </a:lnTo>
                <a:lnTo>
                  <a:pt x="95250" y="171450"/>
                </a:lnTo>
                <a:lnTo>
                  <a:pt x="94298" y="171393"/>
                </a:lnTo>
                <a:lnTo>
                  <a:pt x="93174" y="171145"/>
                </a:lnTo>
                <a:cubicBezTo>
                  <a:pt x="92592" y="170979"/>
                  <a:pt x="92034" y="170735"/>
                  <a:pt x="91516" y="170421"/>
                </a:cubicBezTo>
                <a:lnTo>
                  <a:pt x="91430" y="170355"/>
                </a:lnTo>
                <a:cubicBezTo>
                  <a:pt x="90978" y="170077"/>
                  <a:pt x="90563" y="169744"/>
                  <a:pt x="90192" y="169364"/>
                </a:cubicBezTo>
                <a:lnTo>
                  <a:pt x="1705" y="68913"/>
                </a:lnTo>
                <a:lnTo>
                  <a:pt x="1457" y="68609"/>
                </a:lnTo>
                <a:lnTo>
                  <a:pt x="1076" y="68047"/>
                </a:lnTo>
                <a:cubicBezTo>
                  <a:pt x="537" y="67175"/>
                  <a:pt x="192" y="66197"/>
                  <a:pt x="67" y="65180"/>
                </a:cubicBezTo>
                <a:lnTo>
                  <a:pt x="0" y="64294"/>
                </a:lnTo>
                <a:lnTo>
                  <a:pt x="29" y="63665"/>
                </a:lnTo>
                <a:lnTo>
                  <a:pt x="152" y="62817"/>
                </a:lnTo>
                <a:cubicBezTo>
                  <a:pt x="212" y="62540"/>
                  <a:pt x="288" y="62266"/>
                  <a:pt x="381" y="61998"/>
                </a:cubicBezTo>
                <a:lnTo>
                  <a:pt x="591" y="61436"/>
                </a:lnTo>
                <a:lnTo>
                  <a:pt x="857" y="60893"/>
                </a:lnTo>
                <a:lnTo>
                  <a:pt x="31814" y="3743"/>
                </a:lnTo>
                <a:cubicBezTo>
                  <a:pt x="32896" y="1743"/>
                  <a:pt x="34866" y="378"/>
                  <a:pt x="37119" y="67"/>
                </a:cubicBezTo>
                <a:lnTo>
                  <a:pt x="38090" y="0"/>
                </a:lnTo>
                <a:lnTo>
                  <a:pt x="152390" y="0"/>
                </a:lnTo>
                <a:close/>
                <a:moveTo>
                  <a:pt x="123796" y="71438"/>
                </a:moveTo>
                <a:lnTo>
                  <a:pt x="66656" y="71438"/>
                </a:lnTo>
                <a:lnTo>
                  <a:pt x="95231" y="144656"/>
                </a:lnTo>
                <a:lnTo>
                  <a:pt x="123796" y="71438"/>
                </a:lnTo>
                <a:close/>
                <a:moveTo>
                  <a:pt x="51330" y="71438"/>
                </a:moveTo>
                <a:lnTo>
                  <a:pt x="22946" y="71438"/>
                </a:lnTo>
                <a:lnTo>
                  <a:pt x="73914" y="129292"/>
                </a:lnTo>
                <a:lnTo>
                  <a:pt x="51330" y="71438"/>
                </a:lnTo>
                <a:close/>
                <a:moveTo>
                  <a:pt x="167516" y="71438"/>
                </a:moveTo>
                <a:lnTo>
                  <a:pt x="139141" y="71438"/>
                </a:lnTo>
                <a:lnTo>
                  <a:pt x="116586" y="129254"/>
                </a:lnTo>
                <a:lnTo>
                  <a:pt x="167516" y="71438"/>
                </a:lnTo>
                <a:close/>
                <a:moveTo>
                  <a:pt x="66399" y="14288"/>
                </a:moveTo>
                <a:lnTo>
                  <a:pt x="42339" y="14288"/>
                </a:lnTo>
                <a:lnTo>
                  <a:pt x="19117" y="57150"/>
                </a:lnTo>
                <a:lnTo>
                  <a:pt x="52683" y="57150"/>
                </a:lnTo>
                <a:lnTo>
                  <a:pt x="66399" y="14288"/>
                </a:lnTo>
                <a:close/>
                <a:moveTo>
                  <a:pt x="109071" y="14288"/>
                </a:moveTo>
                <a:lnTo>
                  <a:pt x="81401" y="14288"/>
                </a:lnTo>
                <a:lnTo>
                  <a:pt x="67675" y="57150"/>
                </a:lnTo>
                <a:lnTo>
                  <a:pt x="122777" y="57150"/>
                </a:lnTo>
                <a:lnTo>
                  <a:pt x="109061" y="14288"/>
                </a:lnTo>
                <a:close/>
                <a:moveTo>
                  <a:pt x="148123" y="14288"/>
                </a:moveTo>
                <a:lnTo>
                  <a:pt x="124073" y="14288"/>
                </a:lnTo>
                <a:lnTo>
                  <a:pt x="137789" y="57150"/>
                </a:lnTo>
                <a:lnTo>
                  <a:pt x="171336" y="57150"/>
                </a:lnTo>
                <a:lnTo>
                  <a:pt x="148133"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7" name="Graphic 27" descr="Icon of a Speedometer">
            <a:extLst>
              <a:ext uri="{FF2B5EF4-FFF2-40B4-BE49-F238E27FC236}">
                <a16:creationId xmlns:a16="http://schemas.microsoft.com/office/drawing/2014/main" id="{68CB025A-CBF9-4411-6854-14D768BD4AB2}"/>
              </a:ext>
            </a:extLst>
          </p:cNvPr>
          <p:cNvSpPr>
            <a:spLocks noChangeAspect="1"/>
          </p:cNvSpPr>
          <p:nvPr/>
        </p:nvSpPr>
        <p:spPr>
          <a:xfrm>
            <a:off x="3716426" y="4620703"/>
            <a:ext cx="165498" cy="148944"/>
          </a:xfrm>
          <a:custGeom>
            <a:avLst/>
            <a:gdLst>
              <a:gd name="connsiteX0" fmla="*/ 43274 w 190505"/>
              <a:gd name="connsiteY0" fmla="*/ 33171 h 171450"/>
              <a:gd name="connsiteX1" fmla="*/ 88106 w 190505"/>
              <a:gd name="connsiteY1" fmla="*/ 14598 h 171450"/>
              <a:gd name="connsiteX2" fmla="*/ 88106 w 190505"/>
              <a:gd name="connsiteY2" fmla="*/ 30956 h 171450"/>
              <a:gd name="connsiteX3" fmla="*/ 95250 w 190505"/>
              <a:gd name="connsiteY3" fmla="*/ 38100 h 171450"/>
              <a:gd name="connsiteX4" fmla="*/ 102394 w 190505"/>
              <a:gd name="connsiteY4" fmla="*/ 30956 h 171450"/>
              <a:gd name="connsiteX5" fmla="*/ 102394 w 190505"/>
              <a:gd name="connsiteY5" fmla="*/ 14598 h 171450"/>
              <a:gd name="connsiteX6" fmla="*/ 176074 w 190505"/>
              <a:gd name="connsiteY6" fmla="*/ 90488 h 171450"/>
              <a:gd name="connsiteX7" fmla="*/ 159544 w 190505"/>
              <a:gd name="connsiteY7" fmla="*/ 90488 h 171450"/>
              <a:gd name="connsiteX8" fmla="*/ 152400 w 190505"/>
              <a:gd name="connsiteY8" fmla="*/ 97631 h 171450"/>
              <a:gd name="connsiteX9" fmla="*/ 159544 w 190505"/>
              <a:gd name="connsiteY9" fmla="*/ 104775 h 171450"/>
              <a:gd name="connsiteX10" fmla="*/ 175683 w 190505"/>
              <a:gd name="connsiteY10" fmla="*/ 104775 h 171450"/>
              <a:gd name="connsiteX11" fmla="*/ 145509 w 190505"/>
              <a:gd name="connsiteY11" fmla="*/ 158766 h 171450"/>
              <a:gd name="connsiteX12" fmla="*/ 144478 w 190505"/>
              <a:gd name="connsiteY12" fmla="*/ 168816 h 171450"/>
              <a:gd name="connsiteX13" fmla="*/ 154529 w 190505"/>
              <a:gd name="connsiteY13" fmla="*/ 169847 h 171450"/>
              <a:gd name="connsiteX14" fmla="*/ 190447 w 190505"/>
              <a:gd name="connsiteY14" fmla="*/ 98558 h 171450"/>
              <a:gd name="connsiteX15" fmla="*/ 190506 w 190505"/>
              <a:gd name="connsiteY15" fmla="*/ 97631 h 171450"/>
              <a:gd name="connsiteX16" fmla="*/ 190484 w 190505"/>
              <a:gd name="connsiteY16" fmla="*/ 97066 h 171450"/>
              <a:gd name="connsiteX17" fmla="*/ 190500 w 190505"/>
              <a:gd name="connsiteY17" fmla="*/ 95250 h 171450"/>
              <a:gd name="connsiteX18" fmla="*/ 95250 w 190505"/>
              <a:gd name="connsiteY18" fmla="*/ 0 h 171450"/>
              <a:gd name="connsiteX19" fmla="*/ 0 w 190505"/>
              <a:gd name="connsiteY19" fmla="*/ 95250 h 171450"/>
              <a:gd name="connsiteX20" fmla="*/ 35908 w 190505"/>
              <a:gd name="connsiteY20" fmla="*/ 169795 h 171450"/>
              <a:gd name="connsiteX21" fmla="*/ 45969 w 190505"/>
              <a:gd name="connsiteY21" fmla="*/ 168879 h 171450"/>
              <a:gd name="connsiteX22" fmla="*/ 45055 w 190505"/>
              <a:gd name="connsiteY22" fmla="*/ 158818 h 171450"/>
              <a:gd name="connsiteX23" fmla="*/ 14837 w 190505"/>
              <a:gd name="connsiteY23" fmla="*/ 104775 h 171450"/>
              <a:gd name="connsiteX24" fmla="*/ 30953 w 190505"/>
              <a:gd name="connsiteY24" fmla="*/ 104775 h 171450"/>
              <a:gd name="connsiteX25" fmla="*/ 38096 w 190505"/>
              <a:gd name="connsiteY25" fmla="*/ 97631 h 171450"/>
              <a:gd name="connsiteX26" fmla="*/ 30953 w 190505"/>
              <a:gd name="connsiteY26" fmla="*/ 90488 h 171450"/>
              <a:gd name="connsiteX27" fmla="*/ 14425 w 190505"/>
              <a:gd name="connsiteY27" fmla="*/ 90488 h 171450"/>
              <a:gd name="connsiteX28" fmla="*/ 33171 w 190505"/>
              <a:gd name="connsiteY28" fmla="*/ 43274 h 171450"/>
              <a:gd name="connsiteX29" fmla="*/ 44955 w 190505"/>
              <a:gd name="connsiteY29" fmla="*/ 55058 h 171450"/>
              <a:gd name="connsiteX30" fmla="*/ 55058 w 190505"/>
              <a:gd name="connsiteY30" fmla="*/ 55058 h 171450"/>
              <a:gd name="connsiteX31" fmla="*/ 55058 w 190505"/>
              <a:gd name="connsiteY31" fmla="*/ 44955 h 171450"/>
              <a:gd name="connsiteX32" fmla="*/ 43274 w 190505"/>
              <a:gd name="connsiteY32" fmla="*/ 33171 h 171450"/>
              <a:gd name="connsiteX33" fmla="*/ 140579 w 190505"/>
              <a:gd name="connsiteY33" fmla="*/ 44140 h 171450"/>
              <a:gd name="connsiteX34" fmla="*/ 132889 w 190505"/>
              <a:gd name="connsiteY34" fmla="*/ 44285 h 171450"/>
              <a:gd name="connsiteX35" fmla="*/ 130820 w 190505"/>
              <a:gd name="connsiteY35" fmla="*/ 46022 h 171450"/>
              <a:gd name="connsiteX36" fmla="*/ 125338 w 190505"/>
              <a:gd name="connsiteY36" fmla="*/ 50636 h 171450"/>
              <a:gd name="connsiteX37" fmla="*/ 108419 w 190505"/>
              <a:gd name="connsiteY37" fmla="*/ 64988 h 171450"/>
              <a:gd name="connsiteX38" fmla="*/ 90675 w 190505"/>
              <a:gd name="connsiteY38" fmla="*/ 80342 h 171450"/>
              <a:gd name="connsiteX39" fmla="*/ 84115 w 190505"/>
              <a:gd name="connsiteY39" fmla="*/ 86255 h 171450"/>
              <a:gd name="connsiteX40" fmla="*/ 80117 w 190505"/>
              <a:gd name="connsiteY40" fmla="*/ 90285 h 171450"/>
              <a:gd name="connsiteX41" fmla="*/ 83090 w 190505"/>
              <a:gd name="connsiteY41" fmla="*/ 115231 h 171450"/>
              <a:gd name="connsiteX42" fmla="*/ 108587 w 190505"/>
              <a:gd name="connsiteY42" fmla="*/ 112322 h 171450"/>
              <a:gd name="connsiteX43" fmla="*/ 111676 w 190505"/>
              <a:gd name="connsiteY43" fmla="*/ 107588 h 171450"/>
              <a:gd name="connsiteX44" fmla="*/ 116048 w 190505"/>
              <a:gd name="connsiteY44" fmla="*/ 99981 h 171450"/>
              <a:gd name="connsiteX45" fmla="*/ 127240 w 190505"/>
              <a:gd name="connsiteY45" fmla="*/ 79555 h 171450"/>
              <a:gd name="connsiteX46" fmla="*/ 137623 w 190505"/>
              <a:gd name="connsiteY46" fmla="*/ 60144 h 171450"/>
              <a:gd name="connsiteX47" fmla="*/ 140951 w 190505"/>
              <a:gd name="connsiteY47" fmla="*/ 53863 h 171450"/>
              <a:gd name="connsiteX48" fmla="*/ 142203 w 190505"/>
              <a:gd name="connsiteY48" fmla="*/ 51494 h 171450"/>
              <a:gd name="connsiteX49" fmla="*/ 140579 w 190505"/>
              <a:gd name="connsiteY49" fmla="*/ 4414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90505" h="171450">
                <a:moveTo>
                  <a:pt x="43274" y="33171"/>
                </a:moveTo>
                <a:cubicBezTo>
                  <a:pt x="55626" y="22818"/>
                  <a:pt x="71114" y="16084"/>
                  <a:pt x="88106" y="14598"/>
                </a:cubicBezTo>
                <a:lnTo>
                  <a:pt x="88106" y="30956"/>
                </a:lnTo>
                <a:cubicBezTo>
                  <a:pt x="88106" y="34902"/>
                  <a:pt x="91305" y="38100"/>
                  <a:pt x="95250" y="38100"/>
                </a:cubicBezTo>
                <a:cubicBezTo>
                  <a:pt x="99195" y="38100"/>
                  <a:pt x="102394" y="34902"/>
                  <a:pt x="102394" y="30956"/>
                </a:cubicBezTo>
                <a:lnTo>
                  <a:pt x="102394" y="14598"/>
                </a:lnTo>
                <a:cubicBezTo>
                  <a:pt x="142199" y="18078"/>
                  <a:pt x="173747" y="50363"/>
                  <a:pt x="176074" y="90488"/>
                </a:cubicBezTo>
                <a:lnTo>
                  <a:pt x="159544" y="90488"/>
                </a:lnTo>
                <a:cubicBezTo>
                  <a:pt x="155599" y="90488"/>
                  <a:pt x="152400" y="93686"/>
                  <a:pt x="152400" y="97631"/>
                </a:cubicBezTo>
                <a:cubicBezTo>
                  <a:pt x="152400" y="101577"/>
                  <a:pt x="155599" y="104775"/>
                  <a:pt x="159544" y="104775"/>
                </a:cubicBezTo>
                <a:lnTo>
                  <a:pt x="175683" y="104775"/>
                </a:lnTo>
                <a:cubicBezTo>
                  <a:pt x="173200" y="126793"/>
                  <a:pt x="162126" y="145240"/>
                  <a:pt x="145509" y="158766"/>
                </a:cubicBezTo>
                <a:cubicBezTo>
                  <a:pt x="142449" y="161256"/>
                  <a:pt x="141987" y="165756"/>
                  <a:pt x="144478" y="168816"/>
                </a:cubicBezTo>
                <a:cubicBezTo>
                  <a:pt x="146969" y="171876"/>
                  <a:pt x="151468" y="172338"/>
                  <a:pt x="154529" y="169847"/>
                </a:cubicBezTo>
                <a:cubicBezTo>
                  <a:pt x="175736" y="152585"/>
                  <a:pt x="189487" y="127999"/>
                  <a:pt x="190447" y="98558"/>
                </a:cubicBezTo>
                <a:cubicBezTo>
                  <a:pt x="190486" y="98254"/>
                  <a:pt x="190506" y="97946"/>
                  <a:pt x="190506" y="97631"/>
                </a:cubicBezTo>
                <a:cubicBezTo>
                  <a:pt x="190506" y="97442"/>
                  <a:pt x="190498" y="97253"/>
                  <a:pt x="190484" y="97066"/>
                </a:cubicBezTo>
                <a:cubicBezTo>
                  <a:pt x="190494" y="96463"/>
                  <a:pt x="190500" y="95858"/>
                  <a:pt x="190500" y="95250"/>
                </a:cubicBezTo>
                <a:cubicBezTo>
                  <a:pt x="190500" y="42645"/>
                  <a:pt x="147855" y="0"/>
                  <a:pt x="95250" y="0"/>
                </a:cubicBezTo>
                <a:cubicBezTo>
                  <a:pt x="42645" y="0"/>
                  <a:pt x="0" y="42645"/>
                  <a:pt x="0" y="95250"/>
                </a:cubicBezTo>
                <a:cubicBezTo>
                  <a:pt x="0" y="126227"/>
                  <a:pt x="14507" y="151960"/>
                  <a:pt x="35908" y="169795"/>
                </a:cubicBezTo>
                <a:cubicBezTo>
                  <a:pt x="38939" y="172320"/>
                  <a:pt x="43443" y="171910"/>
                  <a:pt x="45969" y="168879"/>
                </a:cubicBezTo>
                <a:cubicBezTo>
                  <a:pt x="48495" y="165848"/>
                  <a:pt x="48086" y="161344"/>
                  <a:pt x="45055" y="158818"/>
                </a:cubicBezTo>
                <a:cubicBezTo>
                  <a:pt x="28755" y="145235"/>
                  <a:pt x="17400" y="126748"/>
                  <a:pt x="14837" y="104775"/>
                </a:cubicBezTo>
                <a:lnTo>
                  <a:pt x="30953" y="104775"/>
                </a:lnTo>
                <a:cubicBezTo>
                  <a:pt x="34898" y="104775"/>
                  <a:pt x="38096" y="101577"/>
                  <a:pt x="38096" y="97631"/>
                </a:cubicBezTo>
                <a:cubicBezTo>
                  <a:pt x="38096" y="93686"/>
                  <a:pt x="34898" y="90488"/>
                  <a:pt x="30953" y="90488"/>
                </a:cubicBezTo>
                <a:lnTo>
                  <a:pt x="14425" y="90488"/>
                </a:lnTo>
                <a:cubicBezTo>
                  <a:pt x="15465" y="72562"/>
                  <a:pt x="22337" y="56201"/>
                  <a:pt x="33171" y="43274"/>
                </a:cubicBezTo>
                <a:lnTo>
                  <a:pt x="44955" y="55058"/>
                </a:lnTo>
                <a:cubicBezTo>
                  <a:pt x="47745" y="57847"/>
                  <a:pt x="52268" y="57847"/>
                  <a:pt x="55058" y="55058"/>
                </a:cubicBezTo>
                <a:cubicBezTo>
                  <a:pt x="57847" y="52268"/>
                  <a:pt x="57847" y="47745"/>
                  <a:pt x="55058" y="44955"/>
                </a:cubicBezTo>
                <a:lnTo>
                  <a:pt x="43274" y="33171"/>
                </a:lnTo>
                <a:close/>
                <a:moveTo>
                  <a:pt x="140579" y="44140"/>
                </a:moveTo>
                <a:cubicBezTo>
                  <a:pt x="138310" y="42383"/>
                  <a:pt x="135087" y="42444"/>
                  <a:pt x="132889" y="44285"/>
                </a:cubicBezTo>
                <a:lnTo>
                  <a:pt x="130820" y="46022"/>
                </a:lnTo>
                <a:cubicBezTo>
                  <a:pt x="129502" y="47129"/>
                  <a:pt x="127615" y="48716"/>
                  <a:pt x="125338" y="50636"/>
                </a:cubicBezTo>
                <a:cubicBezTo>
                  <a:pt x="120785" y="54475"/>
                  <a:pt x="114668" y="59650"/>
                  <a:pt x="108419" y="64988"/>
                </a:cubicBezTo>
                <a:cubicBezTo>
                  <a:pt x="102175" y="70321"/>
                  <a:pt x="95779" y="75834"/>
                  <a:pt x="90675" y="80342"/>
                </a:cubicBezTo>
                <a:cubicBezTo>
                  <a:pt x="88126" y="82594"/>
                  <a:pt x="85875" y="84618"/>
                  <a:pt x="84115" y="86255"/>
                </a:cubicBezTo>
                <a:cubicBezTo>
                  <a:pt x="82480" y="87777"/>
                  <a:pt x="80949" y="89256"/>
                  <a:pt x="80117" y="90285"/>
                </a:cubicBezTo>
                <a:cubicBezTo>
                  <a:pt x="73897" y="97977"/>
                  <a:pt x="75228" y="109145"/>
                  <a:pt x="83090" y="115231"/>
                </a:cubicBezTo>
                <a:cubicBezTo>
                  <a:pt x="90952" y="121315"/>
                  <a:pt x="102367" y="120013"/>
                  <a:pt x="108587" y="112322"/>
                </a:cubicBezTo>
                <a:cubicBezTo>
                  <a:pt x="109419" y="111292"/>
                  <a:pt x="110539" y="109495"/>
                  <a:pt x="111676" y="107588"/>
                </a:cubicBezTo>
                <a:cubicBezTo>
                  <a:pt x="112899" y="105536"/>
                  <a:pt x="114394" y="102926"/>
                  <a:pt x="116048" y="99981"/>
                </a:cubicBezTo>
                <a:cubicBezTo>
                  <a:pt x="119359" y="94085"/>
                  <a:pt x="123371" y="86728"/>
                  <a:pt x="127240" y="79555"/>
                </a:cubicBezTo>
                <a:cubicBezTo>
                  <a:pt x="131111" y="72378"/>
                  <a:pt x="134851" y="65363"/>
                  <a:pt x="137623" y="60144"/>
                </a:cubicBezTo>
                <a:cubicBezTo>
                  <a:pt x="139009" y="57535"/>
                  <a:pt x="140153" y="55373"/>
                  <a:pt x="140951" y="53863"/>
                </a:cubicBezTo>
                <a:lnTo>
                  <a:pt x="142203" y="51494"/>
                </a:lnTo>
                <a:cubicBezTo>
                  <a:pt x="143527" y="48978"/>
                  <a:pt x="142847" y="45896"/>
                  <a:pt x="140579" y="4414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8" name="Graphic 77" descr="Icon of a document of a checkmark">
            <a:extLst>
              <a:ext uri="{FF2B5EF4-FFF2-40B4-BE49-F238E27FC236}">
                <a16:creationId xmlns:a16="http://schemas.microsoft.com/office/drawing/2014/main" id="{477E34ED-5A71-6BC8-2673-DF3A9FC8CB18}"/>
              </a:ext>
            </a:extLst>
          </p:cNvPr>
          <p:cNvSpPr/>
          <p:nvPr/>
        </p:nvSpPr>
        <p:spPr>
          <a:xfrm>
            <a:off x="846073" y="4602212"/>
            <a:ext cx="157956" cy="174582"/>
          </a:xfrm>
          <a:custGeom>
            <a:avLst/>
            <a:gdLst>
              <a:gd name="connsiteX0" fmla="*/ 262783 w 293698"/>
              <a:gd name="connsiteY0" fmla="*/ 285970 h 324614"/>
              <a:gd name="connsiteX1" fmla="*/ 174176 w 293698"/>
              <a:gd name="connsiteY1" fmla="*/ 285970 h 324614"/>
              <a:gd name="connsiteX2" fmla="*/ 157522 w 293698"/>
              <a:gd name="connsiteY2" fmla="*/ 309157 h 324614"/>
              <a:gd name="connsiteX3" fmla="*/ 262783 w 293698"/>
              <a:gd name="connsiteY3" fmla="*/ 309157 h 324614"/>
              <a:gd name="connsiteX4" fmla="*/ 293699 w 293698"/>
              <a:gd name="connsiteY4" fmla="*/ 278241 h 324614"/>
              <a:gd name="connsiteX5" fmla="*/ 293699 w 293698"/>
              <a:gd name="connsiteY5" fmla="*/ 121004 h 324614"/>
              <a:gd name="connsiteX6" fmla="*/ 284641 w 293698"/>
              <a:gd name="connsiteY6" fmla="*/ 99147 h 324614"/>
              <a:gd name="connsiteX7" fmla="*/ 194537 w 293698"/>
              <a:gd name="connsiteY7" fmla="*/ 9058 h 324614"/>
              <a:gd name="connsiteX8" fmla="*/ 193784 w 293698"/>
              <a:gd name="connsiteY8" fmla="*/ 8428 h 324614"/>
              <a:gd name="connsiteX9" fmla="*/ 193223 w 293698"/>
              <a:gd name="connsiteY9" fmla="*/ 7976 h 324614"/>
              <a:gd name="connsiteX10" fmla="*/ 189838 w 293698"/>
              <a:gd name="connsiteY10" fmla="*/ 5194 h 324614"/>
              <a:gd name="connsiteX11" fmla="*/ 188593 w 293698"/>
              <a:gd name="connsiteY11" fmla="*/ 4515 h 324614"/>
              <a:gd name="connsiteX12" fmla="*/ 187859 w 293698"/>
              <a:gd name="connsiteY12" fmla="*/ 4143 h 324614"/>
              <a:gd name="connsiteX13" fmla="*/ 187086 w 293698"/>
              <a:gd name="connsiteY13" fmla="*/ 3700 h 324614"/>
              <a:gd name="connsiteX14" fmla="*/ 184520 w 293698"/>
              <a:gd name="connsiteY14" fmla="*/ 2350 h 324614"/>
              <a:gd name="connsiteX15" fmla="*/ 174874 w 293698"/>
              <a:gd name="connsiteY15" fmla="*/ 216 h 324614"/>
              <a:gd name="connsiteX16" fmla="*/ 173966 w 293698"/>
              <a:gd name="connsiteY16" fmla="*/ 115 h 324614"/>
              <a:gd name="connsiteX17" fmla="*/ 172695 w 293698"/>
              <a:gd name="connsiteY17" fmla="*/ 0 h 324614"/>
              <a:gd name="connsiteX18" fmla="*/ 77289 w 293698"/>
              <a:gd name="connsiteY18" fmla="*/ 0 h 324614"/>
              <a:gd name="connsiteX19" fmla="*/ 46374 w 293698"/>
              <a:gd name="connsiteY19" fmla="*/ 30916 h 324614"/>
              <a:gd name="connsiteX20" fmla="*/ 46374 w 293698"/>
              <a:gd name="connsiteY20" fmla="*/ 146822 h 324614"/>
              <a:gd name="connsiteX21" fmla="*/ 69560 w 293698"/>
              <a:gd name="connsiteY21" fmla="*/ 140301 h 324614"/>
              <a:gd name="connsiteX22" fmla="*/ 69560 w 293698"/>
              <a:gd name="connsiteY22" fmla="*/ 30916 h 324614"/>
              <a:gd name="connsiteX23" fmla="*/ 77289 w 293698"/>
              <a:gd name="connsiteY23" fmla="*/ 23187 h 324614"/>
              <a:gd name="connsiteX24" fmla="*/ 170036 w 293698"/>
              <a:gd name="connsiteY24" fmla="*/ 23187 h 324614"/>
              <a:gd name="connsiteX25" fmla="*/ 170036 w 293698"/>
              <a:gd name="connsiteY25" fmla="*/ 92747 h 324614"/>
              <a:gd name="connsiteX26" fmla="*/ 200952 w 293698"/>
              <a:gd name="connsiteY26" fmla="*/ 123663 h 324614"/>
              <a:gd name="connsiteX27" fmla="*/ 270512 w 293698"/>
              <a:gd name="connsiteY27" fmla="*/ 123663 h 324614"/>
              <a:gd name="connsiteX28" fmla="*/ 270512 w 293698"/>
              <a:gd name="connsiteY28" fmla="*/ 278241 h 324614"/>
              <a:gd name="connsiteX29" fmla="*/ 262783 w 293698"/>
              <a:gd name="connsiteY29" fmla="*/ 285970 h 324614"/>
              <a:gd name="connsiteX30" fmla="*/ 253168 w 293698"/>
              <a:gd name="connsiteY30" fmla="*/ 100476 h 324614"/>
              <a:gd name="connsiteX31" fmla="*/ 200952 w 293698"/>
              <a:gd name="connsiteY31" fmla="*/ 100476 h 324614"/>
              <a:gd name="connsiteX32" fmla="*/ 193223 w 293698"/>
              <a:gd name="connsiteY32" fmla="*/ 92747 h 324614"/>
              <a:gd name="connsiteX33" fmla="*/ 193223 w 293698"/>
              <a:gd name="connsiteY33" fmla="*/ 40515 h 324614"/>
              <a:gd name="connsiteX34" fmla="*/ 253168 w 293698"/>
              <a:gd name="connsiteY34" fmla="*/ 100476 h 324614"/>
              <a:gd name="connsiteX35" fmla="*/ 185494 w 293698"/>
              <a:gd name="connsiteY35" fmla="*/ 239596 h 324614"/>
              <a:gd name="connsiteX36" fmla="*/ 182806 w 293698"/>
              <a:gd name="connsiteY36" fmla="*/ 262783 h 324614"/>
              <a:gd name="connsiteX37" fmla="*/ 220274 w 293698"/>
              <a:gd name="connsiteY37" fmla="*/ 262783 h 324614"/>
              <a:gd name="connsiteX38" fmla="*/ 247325 w 293698"/>
              <a:gd name="connsiteY38" fmla="*/ 235732 h 324614"/>
              <a:gd name="connsiteX39" fmla="*/ 247325 w 293698"/>
              <a:gd name="connsiteY39" fmla="*/ 173901 h 324614"/>
              <a:gd name="connsiteX40" fmla="*/ 220274 w 293698"/>
              <a:gd name="connsiteY40" fmla="*/ 146849 h 324614"/>
              <a:gd name="connsiteX41" fmla="*/ 123731 w 293698"/>
              <a:gd name="connsiteY41" fmla="*/ 146849 h 324614"/>
              <a:gd name="connsiteX42" fmla="*/ 162307 w 293698"/>
              <a:gd name="connsiteY42" fmla="*/ 175391 h 324614"/>
              <a:gd name="connsiteX43" fmla="*/ 162307 w 293698"/>
              <a:gd name="connsiteY43" fmla="*/ 170036 h 324614"/>
              <a:gd name="connsiteX44" fmla="*/ 220274 w 293698"/>
              <a:gd name="connsiteY44" fmla="*/ 170036 h 324614"/>
              <a:gd name="connsiteX45" fmla="*/ 224139 w 293698"/>
              <a:gd name="connsiteY45" fmla="*/ 173901 h 324614"/>
              <a:gd name="connsiteX46" fmla="*/ 224139 w 293698"/>
              <a:gd name="connsiteY46" fmla="*/ 193223 h 324614"/>
              <a:gd name="connsiteX47" fmla="*/ 174176 w 293698"/>
              <a:gd name="connsiteY47" fmla="*/ 193223 h 324614"/>
              <a:gd name="connsiteX48" fmla="*/ 182806 w 293698"/>
              <a:gd name="connsiteY48" fmla="*/ 216410 h 324614"/>
              <a:gd name="connsiteX49" fmla="*/ 224139 w 293698"/>
              <a:gd name="connsiteY49" fmla="*/ 216410 h 324614"/>
              <a:gd name="connsiteX50" fmla="*/ 224139 w 293698"/>
              <a:gd name="connsiteY50" fmla="*/ 235732 h 324614"/>
              <a:gd name="connsiteX51" fmla="*/ 220274 w 293698"/>
              <a:gd name="connsiteY51" fmla="*/ 239596 h 324614"/>
              <a:gd name="connsiteX52" fmla="*/ 185494 w 293698"/>
              <a:gd name="connsiteY52" fmla="*/ 239596 h 324614"/>
              <a:gd name="connsiteX53" fmla="*/ 170036 w 293698"/>
              <a:gd name="connsiteY53" fmla="*/ 239596 h 324614"/>
              <a:gd name="connsiteX54" fmla="*/ 85018 w 293698"/>
              <a:gd name="connsiteY54" fmla="*/ 324615 h 324614"/>
              <a:gd name="connsiteX55" fmla="*/ 0 w 293698"/>
              <a:gd name="connsiteY55" fmla="*/ 239596 h 324614"/>
              <a:gd name="connsiteX56" fmla="*/ 85018 w 293698"/>
              <a:gd name="connsiteY56" fmla="*/ 154578 h 324614"/>
              <a:gd name="connsiteX57" fmla="*/ 170036 w 293698"/>
              <a:gd name="connsiteY57" fmla="*/ 239596 h 324614"/>
              <a:gd name="connsiteX58" fmla="*/ 136857 w 293698"/>
              <a:gd name="connsiteY58" fmla="*/ 203215 h 324614"/>
              <a:gd name="connsiteX59" fmla="*/ 125926 w 293698"/>
              <a:gd name="connsiteY59" fmla="*/ 203215 h 324614"/>
              <a:gd name="connsiteX60" fmla="*/ 69560 w 293698"/>
              <a:gd name="connsiteY60" fmla="*/ 259582 h 324614"/>
              <a:gd name="connsiteX61" fmla="*/ 44110 w 293698"/>
              <a:gd name="connsiteY61" fmla="*/ 234131 h 324614"/>
              <a:gd name="connsiteX62" fmla="*/ 33179 w 293698"/>
              <a:gd name="connsiteY62" fmla="*/ 234131 h 324614"/>
              <a:gd name="connsiteX63" fmla="*/ 33179 w 293698"/>
              <a:gd name="connsiteY63" fmla="*/ 245062 h 324614"/>
              <a:gd name="connsiteX64" fmla="*/ 64095 w 293698"/>
              <a:gd name="connsiteY64" fmla="*/ 275978 h 324614"/>
              <a:gd name="connsiteX65" fmla="*/ 75025 w 293698"/>
              <a:gd name="connsiteY65" fmla="*/ 275978 h 324614"/>
              <a:gd name="connsiteX66" fmla="*/ 136857 w 293698"/>
              <a:gd name="connsiteY66" fmla="*/ 214147 h 324614"/>
              <a:gd name="connsiteX67" fmla="*/ 136857 w 293698"/>
              <a:gd name="connsiteY67" fmla="*/ 203215 h 32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93698" h="324614">
                <a:moveTo>
                  <a:pt x="262783" y="285970"/>
                </a:moveTo>
                <a:lnTo>
                  <a:pt x="174176" y="285970"/>
                </a:lnTo>
                <a:cubicBezTo>
                  <a:pt x="169736" y="294487"/>
                  <a:pt x="164113" y="302289"/>
                  <a:pt x="157522" y="309157"/>
                </a:cubicBezTo>
                <a:lnTo>
                  <a:pt x="262783" y="309157"/>
                </a:lnTo>
                <a:cubicBezTo>
                  <a:pt x="279849" y="309157"/>
                  <a:pt x="293699" y="295306"/>
                  <a:pt x="293699" y="278241"/>
                </a:cubicBezTo>
                <a:lnTo>
                  <a:pt x="293699" y="121004"/>
                </a:lnTo>
                <a:cubicBezTo>
                  <a:pt x="293699" y="112811"/>
                  <a:pt x="290437" y="104943"/>
                  <a:pt x="284641" y="99147"/>
                </a:cubicBezTo>
                <a:lnTo>
                  <a:pt x="194537" y="9058"/>
                </a:lnTo>
                <a:cubicBezTo>
                  <a:pt x="194305" y="8827"/>
                  <a:pt x="194044" y="8627"/>
                  <a:pt x="193784" y="8428"/>
                </a:cubicBezTo>
                <a:cubicBezTo>
                  <a:pt x="193591" y="8280"/>
                  <a:pt x="193401" y="8134"/>
                  <a:pt x="193223" y="7976"/>
                </a:cubicBezTo>
                <a:cubicBezTo>
                  <a:pt x="192125" y="6987"/>
                  <a:pt x="191043" y="6013"/>
                  <a:pt x="189838" y="5194"/>
                </a:cubicBezTo>
                <a:cubicBezTo>
                  <a:pt x="189447" y="4930"/>
                  <a:pt x="189020" y="4722"/>
                  <a:pt x="188593" y="4515"/>
                </a:cubicBezTo>
                <a:cubicBezTo>
                  <a:pt x="188346" y="4394"/>
                  <a:pt x="188099" y="4274"/>
                  <a:pt x="187859" y="4143"/>
                </a:cubicBezTo>
                <a:cubicBezTo>
                  <a:pt x="187601" y="3997"/>
                  <a:pt x="187344" y="3849"/>
                  <a:pt x="187086" y="3700"/>
                </a:cubicBezTo>
                <a:cubicBezTo>
                  <a:pt x="186248" y="3215"/>
                  <a:pt x="185407" y="2728"/>
                  <a:pt x="184520" y="2350"/>
                </a:cubicBezTo>
                <a:cubicBezTo>
                  <a:pt x="181475" y="1082"/>
                  <a:pt x="178198" y="448"/>
                  <a:pt x="174874" y="216"/>
                </a:cubicBezTo>
                <a:cubicBezTo>
                  <a:pt x="174570" y="197"/>
                  <a:pt x="174269" y="156"/>
                  <a:pt x="173966" y="115"/>
                </a:cubicBezTo>
                <a:cubicBezTo>
                  <a:pt x="173547" y="57"/>
                  <a:pt x="173126" y="0"/>
                  <a:pt x="172695" y="0"/>
                </a:cubicBezTo>
                <a:lnTo>
                  <a:pt x="77289" y="0"/>
                </a:lnTo>
                <a:cubicBezTo>
                  <a:pt x="60224" y="0"/>
                  <a:pt x="46374" y="13850"/>
                  <a:pt x="46374" y="30916"/>
                </a:cubicBezTo>
                <a:lnTo>
                  <a:pt x="46374" y="146822"/>
                </a:lnTo>
                <a:cubicBezTo>
                  <a:pt x="53703" y="143764"/>
                  <a:pt x="61473" y="141550"/>
                  <a:pt x="69560" y="140301"/>
                </a:cubicBezTo>
                <a:lnTo>
                  <a:pt x="69560" y="30916"/>
                </a:lnTo>
                <a:cubicBezTo>
                  <a:pt x="69560" y="26665"/>
                  <a:pt x="73023" y="23187"/>
                  <a:pt x="77289" y="23187"/>
                </a:cubicBezTo>
                <a:lnTo>
                  <a:pt x="170036" y="23187"/>
                </a:lnTo>
                <a:lnTo>
                  <a:pt x="170036" y="92747"/>
                </a:lnTo>
                <a:cubicBezTo>
                  <a:pt x="170036" y="109812"/>
                  <a:pt x="183886" y="123663"/>
                  <a:pt x="200952" y="123663"/>
                </a:cubicBezTo>
                <a:lnTo>
                  <a:pt x="270512" y="123663"/>
                </a:lnTo>
                <a:lnTo>
                  <a:pt x="270512" y="278241"/>
                </a:lnTo>
                <a:cubicBezTo>
                  <a:pt x="270512" y="282492"/>
                  <a:pt x="267050" y="285970"/>
                  <a:pt x="262783" y="285970"/>
                </a:cubicBezTo>
                <a:close/>
                <a:moveTo>
                  <a:pt x="253168" y="100476"/>
                </a:moveTo>
                <a:lnTo>
                  <a:pt x="200952" y="100476"/>
                </a:lnTo>
                <a:cubicBezTo>
                  <a:pt x="196685" y="100476"/>
                  <a:pt x="193223" y="96998"/>
                  <a:pt x="193223" y="92747"/>
                </a:cubicBezTo>
                <a:lnTo>
                  <a:pt x="193223" y="40515"/>
                </a:lnTo>
                <a:lnTo>
                  <a:pt x="253168" y="100476"/>
                </a:lnTo>
                <a:close/>
                <a:moveTo>
                  <a:pt x="185494" y="239596"/>
                </a:moveTo>
                <a:cubicBezTo>
                  <a:pt x="185494" y="247577"/>
                  <a:pt x="184563" y="255340"/>
                  <a:pt x="182806" y="262783"/>
                </a:cubicBezTo>
                <a:lnTo>
                  <a:pt x="220274" y="262783"/>
                </a:lnTo>
                <a:cubicBezTo>
                  <a:pt x="235214" y="262783"/>
                  <a:pt x="247325" y="250672"/>
                  <a:pt x="247325" y="235732"/>
                </a:cubicBezTo>
                <a:lnTo>
                  <a:pt x="247325" y="173901"/>
                </a:lnTo>
                <a:cubicBezTo>
                  <a:pt x="247325" y="158961"/>
                  <a:pt x="235214" y="146849"/>
                  <a:pt x="220274" y="146849"/>
                </a:cubicBezTo>
                <a:lnTo>
                  <a:pt x="123731" y="146849"/>
                </a:lnTo>
                <a:cubicBezTo>
                  <a:pt x="138803" y="153148"/>
                  <a:pt x="152014" y="163014"/>
                  <a:pt x="162307" y="175391"/>
                </a:cubicBezTo>
                <a:lnTo>
                  <a:pt x="162307" y="170036"/>
                </a:lnTo>
                <a:lnTo>
                  <a:pt x="220274" y="170036"/>
                </a:lnTo>
                <a:cubicBezTo>
                  <a:pt x="222409" y="170036"/>
                  <a:pt x="224139" y="171766"/>
                  <a:pt x="224139" y="173901"/>
                </a:cubicBezTo>
                <a:lnTo>
                  <a:pt x="224139" y="193223"/>
                </a:lnTo>
                <a:lnTo>
                  <a:pt x="174176" y="193223"/>
                </a:lnTo>
                <a:cubicBezTo>
                  <a:pt x="177957" y="200477"/>
                  <a:pt x="180878" y="208251"/>
                  <a:pt x="182806" y="216410"/>
                </a:cubicBezTo>
                <a:lnTo>
                  <a:pt x="224139" y="216410"/>
                </a:lnTo>
                <a:lnTo>
                  <a:pt x="224139" y="235732"/>
                </a:lnTo>
                <a:cubicBezTo>
                  <a:pt x="224139" y="237867"/>
                  <a:pt x="222409" y="239596"/>
                  <a:pt x="220274" y="239596"/>
                </a:cubicBezTo>
                <a:lnTo>
                  <a:pt x="185494" y="239596"/>
                </a:lnTo>
                <a:close/>
                <a:moveTo>
                  <a:pt x="170036" y="239596"/>
                </a:moveTo>
                <a:cubicBezTo>
                  <a:pt x="170036" y="286551"/>
                  <a:pt x="131972" y="324615"/>
                  <a:pt x="85018" y="324615"/>
                </a:cubicBezTo>
                <a:cubicBezTo>
                  <a:pt x="38064" y="324615"/>
                  <a:pt x="0" y="286551"/>
                  <a:pt x="0" y="239596"/>
                </a:cubicBezTo>
                <a:cubicBezTo>
                  <a:pt x="0" y="192642"/>
                  <a:pt x="38064" y="154578"/>
                  <a:pt x="85018" y="154578"/>
                </a:cubicBezTo>
                <a:cubicBezTo>
                  <a:pt x="131972" y="154578"/>
                  <a:pt x="170036" y="192642"/>
                  <a:pt x="170036" y="239596"/>
                </a:cubicBezTo>
                <a:close/>
                <a:moveTo>
                  <a:pt x="136857" y="203215"/>
                </a:moveTo>
                <a:cubicBezTo>
                  <a:pt x="133838" y="200197"/>
                  <a:pt x="128945" y="200197"/>
                  <a:pt x="125926" y="203215"/>
                </a:cubicBezTo>
                <a:lnTo>
                  <a:pt x="69560" y="259582"/>
                </a:lnTo>
                <a:lnTo>
                  <a:pt x="44110" y="234131"/>
                </a:lnTo>
                <a:cubicBezTo>
                  <a:pt x="41091" y="231113"/>
                  <a:pt x="36198" y="231113"/>
                  <a:pt x="33179" y="234131"/>
                </a:cubicBezTo>
                <a:cubicBezTo>
                  <a:pt x="30161" y="237149"/>
                  <a:pt x="30161" y="242043"/>
                  <a:pt x="33179" y="245062"/>
                </a:cubicBezTo>
                <a:lnTo>
                  <a:pt x="64095" y="275978"/>
                </a:lnTo>
                <a:cubicBezTo>
                  <a:pt x="67113" y="278995"/>
                  <a:pt x="72007" y="278995"/>
                  <a:pt x="75025" y="275978"/>
                </a:cubicBezTo>
                <a:lnTo>
                  <a:pt x="136857" y="214147"/>
                </a:lnTo>
                <a:cubicBezTo>
                  <a:pt x="139875" y="211128"/>
                  <a:pt x="139875" y="206234"/>
                  <a:pt x="136857" y="203215"/>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182427767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1237F-E862-4584-F8E2-D35E6EED9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0DF0F-2CA7-6DB1-2142-03008E007C92}"/>
              </a:ext>
            </a:extLst>
          </p:cNvPr>
          <p:cNvSpPr>
            <a:spLocks noGrp="1"/>
          </p:cNvSpPr>
          <p:nvPr>
            <p:ph type="title"/>
          </p:nvPr>
        </p:nvSpPr>
        <p:spPr>
          <a:xfrm>
            <a:off x="588263" y="457200"/>
            <a:ext cx="11018520" cy="553998"/>
          </a:xfrm>
        </p:spPr>
        <p:txBody>
          <a:bodyPr/>
          <a:lstStyle/>
          <a:p>
            <a:r>
              <a:rPr lang="en-US" noProof="0"/>
              <a:t>KPI – </a:t>
            </a:r>
            <a:r>
              <a:rPr lang="en-US" noProof="0">
                <a:gradFill>
                  <a:gsLst>
                    <a:gs pos="35000">
                      <a:srgbClr val="0078D4"/>
                    </a:gs>
                    <a:gs pos="0">
                      <a:srgbClr val="C03BC4"/>
                    </a:gs>
                  </a:gsLst>
                  <a:path path="circle">
                    <a:fillToRect l="100000" t="100000"/>
                  </a:path>
                </a:gradFill>
              </a:rPr>
              <a:t>Customer satisfaction</a:t>
            </a:r>
          </a:p>
        </p:txBody>
      </p:sp>
      <p:sp>
        <p:nvSpPr>
          <p:cNvPr id="7" name="Rectangle: Rounded Corners 81">
            <a:extLst>
              <a:ext uri="{FF2B5EF4-FFF2-40B4-BE49-F238E27FC236}">
                <a16:creationId xmlns:a16="http://schemas.microsoft.com/office/drawing/2014/main" id="{EB85F416-9354-F414-F4A9-BEF7BBD92FCE}"/>
              </a:ext>
              <a:ext uri="{C183D7F6-B498-43B3-948B-1728B52AA6E4}">
                <adec:decorative xmlns:adec="http://schemas.microsoft.com/office/drawing/2017/decorative" val="1"/>
              </a:ext>
            </a:extLst>
          </p:cNvPr>
          <p:cNvSpPr>
            <a:spLocks/>
          </p:cNvSpPr>
          <p:nvPr/>
        </p:nvSpPr>
        <p:spPr bwMode="auto">
          <a:xfrm>
            <a:off x="571500" y="1187448"/>
            <a:ext cx="11017250" cy="5161779"/>
          </a:xfrm>
          <a:prstGeom prst="roundRect">
            <a:avLst>
              <a:gd name="adj" fmla="val 3245"/>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8" name="Rounded Rectangle 53">
            <a:extLst>
              <a:ext uri="{FF2B5EF4-FFF2-40B4-BE49-F238E27FC236}">
                <a16:creationId xmlns:a16="http://schemas.microsoft.com/office/drawing/2014/main" id="{04F38BF2-AC96-F394-DD5D-FFC74B337754}"/>
              </a:ext>
            </a:extLst>
          </p:cNvPr>
          <p:cNvSpPr>
            <a:spLocks/>
          </p:cNvSpPr>
          <p:nvPr/>
        </p:nvSpPr>
        <p:spPr bwMode="auto">
          <a:xfrm>
            <a:off x="662940" y="4061815"/>
            <a:ext cx="5670614" cy="2195972"/>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w="3175">
                  <a:noFill/>
                </a:ln>
                <a:gradFill flip="none" rotWithShape="1">
                  <a:gsLst>
                    <a:gs pos="51000">
                      <a:srgbClr val="0078D4"/>
                    </a:gs>
                    <a:gs pos="0">
                      <a:srgbClr val="C03BC4"/>
                    </a:gs>
                  </a:gsLst>
                  <a:lin ang="13500000" scaled="1"/>
                  <a:tileRect/>
                </a:gradFill>
                <a:effectLst/>
                <a:uLnTx/>
                <a:uFillTx/>
                <a:latin typeface="Segoe UI Semibold"/>
                <a:ea typeface="+mn-ea"/>
                <a:cs typeface="Segoe UI" pitchFamily="34" charset="0"/>
              </a:rPr>
              <a:t>How AI can help improve customer satisfaction</a:t>
            </a:r>
          </a:p>
        </p:txBody>
      </p:sp>
      <p:sp>
        <p:nvSpPr>
          <p:cNvPr id="9" name="Rectangle: Rounded Corners 8">
            <a:extLst>
              <a:ext uri="{FF2B5EF4-FFF2-40B4-BE49-F238E27FC236}">
                <a16:creationId xmlns:a16="http://schemas.microsoft.com/office/drawing/2014/main" id="{9FBD26F4-43FC-B691-A210-4BB4EB48ED17}"/>
              </a:ext>
            </a:extLst>
          </p:cNvPr>
          <p:cNvSpPr/>
          <p:nvPr/>
        </p:nvSpPr>
        <p:spPr bwMode="auto">
          <a:xfrm>
            <a:off x="763523"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Incorporate feedback</a:t>
            </a:r>
          </a:p>
        </p:txBody>
      </p:sp>
      <p:sp>
        <p:nvSpPr>
          <p:cNvPr id="10" name="Rectangle: Rounded Corners 9">
            <a:extLst>
              <a:ext uri="{FF2B5EF4-FFF2-40B4-BE49-F238E27FC236}">
                <a16:creationId xmlns:a16="http://schemas.microsoft.com/office/drawing/2014/main" id="{52915980-FE01-DF2A-D49D-75C7D09FD0CA}"/>
              </a:ext>
            </a:extLst>
          </p:cNvPr>
          <p:cNvSpPr/>
          <p:nvPr/>
        </p:nvSpPr>
        <p:spPr bwMode="auto">
          <a:xfrm>
            <a:off x="3629282"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Enhance customer loyalty</a:t>
            </a:r>
          </a:p>
        </p:txBody>
      </p:sp>
      <p:pic>
        <p:nvPicPr>
          <p:cNvPr id="12" name="Picture 11" descr="Photo of sales meeting">
            <a:extLst>
              <a:ext uri="{FF2B5EF4-FFF2-40B4-BE49-F238E27FC236}">
                <a16:creationId xmlns:a16="http://schemas.microsoft.com/office/drawing/2014/main" id="{4EC1ADD3-92D8-CE59-A5A0-6AAB8EE0EB9C}"/>
              </a:ext>
            </a:extLst>
          </p:cNvPr>
          <p:cNvPicPr>
            <a:picLocks/>
          </p:cNvPicPr>
          <p:nvPr/>
        </p:nvPicPr>
        <p:blipFill rotWithShape="1">
          <a:blip r:embed="rId2" cstate="screen">
            <a:extLst>
              <a:ext uri="{28A0092B-C50C-407E-A947-70E740481C1C}">
                <a14:useLocalDpi xmlns:a14="http://schemas.microsoft.com/office/drawing/2010/main"/>
              </a:ext>
            </a:extLst>
          </a:blip>
          <a:srcRect l="19173" r="10691"/>
          <a:stretch/>
        </p:blipFill>
        <p:spPr>
          <a:xfrm>
            <a:off x="662939" y="1278888"/>
            <a:ext cx="5670614" cy="1908701"/>
          </a:xfrm>
          <a:prstGeom prst="roundRect">
            <a:avLst>
              <a:gd name="adj" fmla="val 5305"/>
            </a:avLst>
          </a:prstGeom>
          <a:solidFill>
            <a:schemeClr val="bg1">
              <a:alpha val="70000"/>
            </a:schemeClr>
          </a:solidFill>
          <a:ln w="6350">
            <a:solidFill>
              <a:schemeClr val="bg1">
                <a:lumMod val="95000"/>
              </a:schemeClr>
            </a:solidFill>
          </a:ln>
          <a:effectLst/>
        </p:spPr>
      </p:pic>
      <p:sp>
        <p:nvSpPr>
          <p:cNvPr id="13" name="Text Placeholder 33">
            <a:extLst>
              <a:ext uri="{FF2B5EF4-FFF2-40B4-BE49-F238E27FC236}">
                <a16:creationId xmlns:a16="http://schemas.microsoft.com/office/drawing/2014/main" id="{AB594061-A12C-EE10-B116-D76D08BC78A3}"/>
              </a:ext>
            </a:extLst>
          </p:cNvPr>
          <p:cNvSpPr txBox="1">
            <a:spLocks/>
          </p:cNvSpPr>
          <p:nvPr/>
        </p:nvSpPr>
        <p:spPr>
          <a:xfrm>
            <a:off x="763523" y="3274895"/>
            <a:ext cx="5469448" cy="5539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customer service performance with tailored LLMs for higher first-time call resolution. Improve customer communications whether through improved writing or improved call scripts.​</a:t>
            </a:r>
          </a:p>
        </p:txBody>
      </p:sp>
      <p:sp>
        <p:nvSpPr>
          <p:cNvPr id="14" name="TextBox 13">
            <a:extLst>
              <a:ext uri="{FF2B5EF4-FFF2-40B4-BE49-F238E27FC236}">
                <a16:creationId xmlns:a16="http://schemas.microsoft.com/office/drawing/2014/main" id="{BC0C13C1-B9A8-ACB1-9945-F8795DB48F22}"/>
              </a:ext>
            </a:extLst>
          </p:cNvPr>
          <p:cNvSpPr txBox="1"/>
          <p:nvPr/>
        </p:nvSpPr>
        <p:spPr>
          <a:xfrm>
            <a:off x="763523" y="4959950"/>
            <a:ext cx="2603689" cy="1077218"/>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Rapidly analyze customer feedback</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Quickly create recommendations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Swiftly update scripts and processes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communications to socialize </a:t>
            </a:r>
            <a:b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changes</a:t>
            </a:r>
          </a:p>
        </p:txBody>
      </p:sp>
      <p:sp>
        <p:nvSpPr>
          <p:cNvPr id="15" name="TextBox 14">
            <a:extLst>
              <a:ext uri="{FF2B5EF4-FFF2-40B4-BE49-F238E27FC236}">
                <a16:creationId xmlns:a16="http://schemas.microsoft.com/office/drawing/2014/main" id="{B0140D75-7E2D-A511-7DE3-BCAD85E19FC9}"/>
              </a:ext>
            </a:extLst>
          </p:cNvPr>
          <p:cNvSpPr txBox="1"/>
          <p:nvPr/>
        </p:nvSpPr>
        <p:spPr>
          <a:xfrm>
            <a:off x="3629282" y="4959950"/>
            <a:ext cx="2603689" cy="907941"/>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Better understand customers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Resolve issues on the first call</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Limit the need for escalations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Anticipate emerging trends</a:t>
            </a:r>
          </a:p>
        </p:txBody>
      </p:sp>
      <p:sp>
        <p:nvSpPr>
          <p:cNvPr id="21" name="Rounded Rectangle 53">
            <a:extLst>
              <a:ext uri="{FF2B5EF4-FFF2-40B4-BE49-F238E27FC236}">
                <a16:creationId xmlns:a16="http://schemas.microsoft.com/office/drawing/2014/main" id="{BF19F0BB-8D56-0950-9B55-89E011F0694E}"/>
              </a:ext>
            </a:extLst>
          </p:cNvPr>
          <p:cNvSpPr>
            <a:spLocks/>
          </p:cNvSpPr>
          <p:nvPr/>
        </p:nvSpPr>
        <p:spPr bwMode="auto">
          <a:xfrm>
            <a:off x="6424994" y="1278888"/>
            <a:ext cx="5072316" cy="4978899"/>
          </a:xfrm>
          <a:prstGeom prst="roundRect">
            <a:avLst>
              <a:gd name="adj" fmla="val 2006"/>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endParaRPr>
          </a:p>
        </p:txBody>
      </p:sp>
      <p:sp>
        <p:nvSpPr>
          <p:cNvPr id="22" name="Rectangle: Rounded Corners 21">
            <a:extLst>
              <a:ext uri="{FF2B5EF4-FFF2-40B4-BE49-F238E27FC236}">
                <a16:creationId xmlns:a16="http://schemas.microsoft.com/office/drawing/2014/main" id="{43BA0E81-0A1D-F84B-5BF7-BA1F330813F4}"/>
              </a:ext>
            </a:extLst>
          </p:cNvPr>
          <p:cNvSpPr>
            <a:spLocks/>
          </p:cNvSpPr>
          <p:nvPr/>
        </p:nvSpPr>
        <p:spPr bwMode="auto">
          <a:xfrm>
            <a:off x="6527800" y="1370328"/>
            <a:ext cx="4866704" cy="401322"/>
          </a:xfrm>
          <a:prstGeom prst="roundRect">
            <a:avLst>
              <a:gd name="adj" fmla="val 2072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gradFill flip="none" rotWithShape="1">
                  <a:gsLst>
                    <a:gs pos="0">
                      <a:srgbClr val="C03BC4"/>
                    </a:gs>
                    <a:gs pos="56000">
                      <a:srgbClr val="0078D4"/>
                    </a:gs>
                  </a:gsLst>
                  <a:lin ang="13500000" scaled="1"/>
                  <a:tileRect/>
                </a:gradFill>
                <a:effectLst/>
                <a:uLnTx/>
                <a:uFillTx/>
                <a:latin typeface="Segoe UI Semibold"/>
                <a:ea typeface="+mn-ea"/>
                <a:cs typeface="Segoe UI Semilight"/>
              </a:rPr>
              <a:t>Value Calculation</a:t>
            </a:r>
          </a:p>
        </p:txBody>
      </p:sp>
      <p:sp>
        <p:nvSpPr>
          <p:cNvPr id="23" name="TextBox 22">
            <a:extLst>
              <a:ext uri="{FF2B5EF4-FFF2-40B4-BE49-F238E27FC236}">
                <a16:creationId xmlns:a16="http://schemas.microsoft.com/office/drawing/2014/main" id="{43DB2F5D-24CB-6FD6-1498-212BDC23A73E}"/>
              </a:ext>
            </a:extLst>
          </p:cNvPr>
          <p:cNvSpPr txBox="1">
            <a:spLocks/>
          </p:cNvSpPr>
          <p:nvPr/>
        </p:nvSpPr>
        <p:spPr>
          <a:xfrm>
            <a:off x="6528482" y="1924744"/>
            <a:ext cx="4865340" cy="373948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There are many ways to measure customer satisfaction, but it is most common to use some type of survey or feedback mechanism. Then the results can be turned into a CSAT or NPS value.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CSAT would be adding up all of the scores and dividing by the total possible</a:t>
            </a:r>
            <a:r>
              <a:rPr kumimoji="0" lang="en-US" sz="1100" b="0" i="0" u="none" strike="noStrike" kern="1200" cap="none" spc="0" normalizeH="0" baseline="0" noProof="0">
                <a:ln>
                  <a:noFill/>
                </a:ln>
                <a:solidFill>
                  <a:srgbClr val="000000"/>
                </a:solidFill>
                <a:effectLst/>
                <a:uLnTx/>
                <a:uFillTx/>
                <a:latin typeface="Segoe UI Semibold"/>
                <a:ea typeface="+mn-ea"/>
                <a:cs typeface="+mn-cs"/>
              </a:rPr>
              <a:t> </a:t>
            </a:r>
            <a:endParaRPr kumimoji="0" lang="en-US" sz="1100" b="0" i="0" u="none" strike="noStrike" kern="1200" cap="none" spc="0" normalizeH="0" baseline="0" noProof="0">
              <a:ln>
                <a:noFill/>
              </a:ln>
              <a:solidFill>
                <a:srgbClr val="000000"/>
              </a:solidFill>
              <a:effectLst/>
              <a:uLnTx/>
              <a:uFillTx/>
              <a:latin typeface="Segoe UI"/>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mn-cs"/>
              </a:rPr>
              <a:t>Example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You ask 10 people to rate your service on a scale of 1-10. Four people respond with 8 and 6 people respond with 7. You can add all of the scores – 8+8+8+8+7+7+7+7+7+7 = 74. The total possible was 100. So you receive 74 out of 100 or 74%</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NPS is based on how likely someone is to recommend your service. You could still ask for a response from 1-10 and then assume that some level is prompter – say 8 and up and some level is detractors – say 6 and down.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NPS is the % of promoters - % of detractors.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To measure a financial value, you’d need to see how customer satisfaction was reflected in other metrics like customer retention or number of new customers.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a:ea typeface="+mn-ea"/>
              <a:cs typeface="+mn-cs"/>
            </a:endParaRPr>
          </a:p>
        </p:txBody>
      </p:sp>
      <p:sp>
        <p:nvSpPr>
          <p:cNvPr id="24" name="Graphic 40">
            <a:extLst>
              <a:ext uri="{FF2B5EF4-FFF2-40B4-BE49-F238E27FC236}">
                <a16:creationId xmlns:a16="http://schemas.microsoft.com/office/drawing/2014/main" id="{55A59A5A-8863-23E7-45CC-FB959A313806}"/>
              </a:ext>
            </a:extLst>
          </p:cNvPr>
          <p:cNvSpPr/>
          <p:nvPr/>
        </p:nvSpPr>
        <p:spPr>
          <a:xfrm>
            <a:off x="6610350" y="1476092"/>
            <a:ext cx="210860" cy="189794"/>
          </a:xfrm>
          <a:custGeom>
            <a:avLst/>
            <a:gdLst>
              <a:gd name="connsiteX0" fmla="*/ 152390 w 190480"/>
              <a:gd name="connsiteY0" fmla="*/ 0 h 171450"/>
              <a:gd name="connsiteX1" fmla="*/ 158153 w 190480"/>
              <a:gd name="connsiteY1" fmla="*/ 2915 h 171450"/>
              <a:gd name="connsiteX2" fmla="*/ 158677 w 190480"/>
              <a:gd name="connsiteY2" fmla="*/ 3743 h 171450"/>
              <a:gd name="connsiteX3" fmla="*/ 189757 w 190480"/>
              <a:gd name="connsiteY3" fmla="*/ 61160 h 171450"/>
              <a:gd name="connsiteX4" fmla="*/ 190119 w 190480"/>
              <a:gd name="connsiteY4" fmla="*/ 62046 h 171450"/>
              <a:gd name="connsiteX5" fmla="*/ 190233 w 190480"/>
              <a:gd name="connsiteY5" fmla="*/ 62427 h 171450"/>
              <a:gd name="connsiteX6" fmla="*/ 190424 w 190480"/>
              <a:gd name="connsiteY6" fmla="*/ 63398 h 171450"/>
              <a:gd name="connsiteX7" fmla="*/ 190481 w 190480"/>
              <a:gd name="connsiteY7" fmla="*/ 64294 h 171450"/>
              <a:gd name="connsiteX8" fmla="*/ 190224 w 190480"/>
              <a:gd name="connsiteY8" fmla="*/ 66199 h 171450"/>
              <a:gd name="connsiteX9" fmla="*/ 189776 w 190480"/>
              <a:gd name="connsiteY9" fmla="*/ 67389 h 171450"/>
              <a:gd name="connsiteX10" fmla="*/ 189414 w 190480"/>
              <a:gd name="connsiteY10" fmla="*/ 68047 h 171450"/>
              <a:gd name="connsiteX11" fmla="*/ 188700 w 190480"/>
              <a:gd name="connsiteY11" fmla="*/ 69018 h 171450"/>
              <a:gd name="connsiteX12" fmla="*/ 189271 w 190480"/>
              <a:gd name="connsiteY12" fmla="*/ 68275 h 171450"/>
              <a:gd name="connsiteX13" fmla="*/ 189033 w 190480"/>
              <a:gd name="connsiteY13" fmla="*/ 68609 h 171450"/>
              <a:gd name="connsiteX14" fmla="*/ 100927 w 190480"/>
              <a:gd name="connsiteY14" fmla="*/ 168669 h 171450"/>
              <a:gd name="connsiteX15" fmla="*/ 98098 w 190480"/>
              <a:gd name="connsiteY15" fmla="*/ 170879 h 171450"/>
              <a:gd name="connsiteX16" fmla="*/ 97165 w 190480"/>
              <a:gd name="connsiteY16" fmla="*/ 171193 h 171450"/>
              <a:gd name="connsiteX17" fmla="*/ 96422 w 190480"/>
              <a:gd name="connsiteY17" fmla="*/ 171355 h 171450"/>
              <a:gd name="connsiteX18" fmla="*/ 95250 w 190480"/>
              <a:gd name="connsiteY18" fmla="*/ 171450 h 171450"/>
              <a:gd name="connsiteX19" fmla="*/ 94298 w 190480"/>
              <a:gd name="connsiteY19" fmla="*/ 171393 h 171450"/>
              <a:gd name="connsiteX20" fmla="*/ 93174 w 190480"/>
              <a:gd name="connsiteY20" fmla="*/ 171145 h 171450"/>
              <a:gd name="connsiteX21" fmla="*/ 91516 w 190480"/>
              <a:gd name="connsiteY21" fmla="*/ 170421 h 171450"/>
              <a:gd name="connsiteX22" fmla="*/ 91430 w 190480"/>
              <a:gd name="connsiteY22" fmla="*/ 170355 h 171450"/>
              <a:gd name="connsiteX23" fmla="*/ 90192 w 190480"/>
              <a:gd name="connsiteY23" fmla="*/ 169364 h 171450"/>
              <a:gd name="connsiteX24" fmla="*/ 1705 w 190480"/>
              <a:gd name="connsiteY24" fmla="*/ 68913 h 171450"/>
              <a:gd name="connsiteX25" fmla="*/ 1457 w 190480"/>
              <a:gd name="connsiteY25" fmla="*/ 68609 h 171450"/>
              <a:gd name="connsiteX26" fmla="*/ 1076 w 190480"/>
              <a:gd name="connsiteY26" fmla="*/ 68047 h 171450"/>
              <a:gd name="connsiteX27" fmla="*/ 67 w 190480"/>
              <a:gd name="connsiteY27" fmla="*/ 65180 h 171450"/>
              <a:gd name="connsiteX28" fmla="*/ 0 w 190480"/>
              <a:gd name="connsiteY28" fmla="*/ 64294 h 171450"/>
              <a:gd name="connsiteX29" fmla="*/ 29 w 190480"/>
              <a:gd name="connsiteY29" fmla="*/ 63665 h 171450"/>
              <a:gd name="connsiteX30" fmla="*/ 152 w 190480"/>
              <a:gd name="connsiteY30" fmla="*/ 62817 h 171450"/>
              <a:gd name="connsiteX31" fmla="*/ 381 w 190480"/>
              <a:gd name="connsiteY31" fmla="*/ 61998 h 171450"/>
              <a:gd name="connsiteX32" fmla="*/ 591 w 190480"/>
              <a:gd name="connsiteY32" fmla="*/ 61436 h 171450"/>
              <a:gd name="connsiteX33" fmla="*/ 857 w 190480"/>
              <a:gd name="connsiteY33" fmla="*/ 60893 h 171450"/>
              <a:gd name="connsiteX34" fmla="*/ 31814 w 190480"/>
              <a:gd name="connsiteY34" fmla="*/ 3743 h 171450"/>
              <a:gd name="connsiteX35" fmla="*/ 37119 w 190480"/>
              <a:gd name="connsiteY35" fmla="*/ 67 h 171450"/>
              <a:gd name="connsiteX36" fmla="*/ 38090 w 190480"/>
              <a:gd name="connsiteY36" fmla="*/ 0 h 171450"/>
              <a:gd name="connsiteX37" fmla="*/ 152390 w 190480"/>
              <a:gd name="connsiteY37" fmla="*/ 0 h 171450"/>
              <a:gd name="connsiteX38" fmla="*/ 123796 w 190480"/>
              <a:gd name="connsiteY38" fmla="*/ 71438 h 171450"/>
              <a:gd name="connsiteX39" fmla="*/ 66656 w 190480"/>
              <a:gd name="connsiteY39" fmla="*/ 71438 h 171450"/>
              <a:gd name="connsiteX40" fmla="*/ 95231 w 190480"/>
              <a:gd name="connsiteY40" fmla="*/ 144656 h 171450"/>
              <a:gd name="connsiteX41" fmla="*/ 123796 w 190480"/>
              <a:gd name="connsiteY41" fmla="*/ 71438 h 171450"/>
              <a:gd name="connsiteX42" fmla="*/ 51330 w 190480"/>
              <a:gd name="connsiteY42" fmla="*/ 71438 h 171450"/>
              <a:gd name="connsiteX43" fmla="*/ 22946 w 190480"/>
              <a:gd name="connsiteY43" fmla="*/ 71438 h 171450"/>
              <a:gd name="connsiteX44" fmla="*/ 73914 w 190480"/>
              <a:gd name="connsiteY44" fmla="*/ 129292 h 171450"/>
              <a:gd name="connsiteX45" fmla="*/ 51330 w 190480"/>
              <a:gd name="connsiteY45" fmla="*/ 71438 h 171450"/>
              <a:gd name="connsiteX46" fmla="*/ 167516 w 190480"/>
              <a:gd name="connsiteY46" fmla="*/ 71438 h 171450"/>
              <a:gd name="connsiteX47" fmla="*/ 139141 w 190480"/>
              <a:gd name="connsiteY47" fmla="*/ 71438 h 171450"/>
              <a:gd name="connsiteX48" fmla="*/ 116586 w 190480"/>
              <a:gd name="connsiteY48" fmla="*/ 129254 h 171450"/>
              <a:gd name="connsiteX49" fmla="*/ 167516 w 190480"/>
              <a:gd name="connsiteY49" fmla="*/ 71438 h 171450"/>
              <a:gd name="connsiteX50" fmla="*/ 66399 w 190480"/>
              <a:gd name="connsiteY50" fmla="*/ 14288 h 171450"/>
              <a:gd name="connsiteX51" fmla="*/ 42339 w 190480"/>
              <a:gd name="connsiteY51" fmla="*/ 14288 h 171450"/>
              <a:gd name="connsiteX52" fmla="*/ 19117 w 190480"/>
              <a:gd name="connsiteY52" fmla="*/ 57150 h 171450"/>
              <a:gd name="connsiteX53" fmla="*/ 52683 w 190480"/>
              <a:gd name="connsiteY53" fmla="*/ 57150 h 171450"/>
              <a:gd name="connsiteX54" fmla="*/ 66399 w 190480"/>
              <a:gd name="connsiteY54" fmla="*/ 14288 h 171450"/>
              <a:gd name="connsiteX55" fmla="*/ 109071 w 190480"/>
              <a:gd name="connsiteY55" fmla="*/ 14288 h 171450"/>
              <a:gd name="connsiteX56" fmla="*/ 81401 w 190480"/>
              <a:gd name="connsiteY56" fmla="*/ 14288 h 171450"/>
              <a:gd name="connsiteX57" fmla="*/ 67675 w 190480"/>
              <a:gd name="connsiteY57" fmla="*/ 57150 h 171450"/>
              <a:gd name="connsiteX58" fmla="*/ 122777 w 190480"/>
              <a:gd name="connsiteY58" fmla="*/ 57150 h 171450"/>
              <a:gd name="connsiteX59" fmla="*/ 109061 w 190480"/>
              <a:gd name="connsiteY59" fmla="*/ 14288 h 171450"/>
              <a:gd name="connsiteX60" fmla="*/ 148123 w 190480"/>
              <a:gd name="connsiteY60" fmla="*/ 14288 h 171450"/>
              <a:gd name="connsiteX61" fmla="*/ 124073 w 190480"/>
              <a:gd name="connsiteY61" fmla="*/ 14288 h 171450"/>
              <a:gd name="connsiteX62" fmla="*/ 137789 w 190480"/>
              <a:gd name="connsiteY62" fmla="*/ 57150 h 171450"/>
              <a:gd name="connsiteX63" fmla="*/ 171336 w 190480"/>
              <a:gd name="connsiteY63" fmla="*/ 57150 h 171450"/>
              <a:gd name="connsiteX64" fmla="*/ 148133 w 190480"/>
              <a:gd name="connsiteY64"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480" h="171450">
                <a:moveTo>
                  <a:pt x="152390" y="0"/>
                </a:moveTo>
                <a:cubicBezTo>
                  <a:pt x="154666" y="-2"/>
                  <a:pt x="156806" y="1081"/>
                  <a:pt x="158153" y="2915"/>
                </a:cubicBezTo>
                <a:lnTo>
                  <a:pt x="158677" y="3743"/>
                </a:lnTo>
                <a:lnTo>
                  <a:pt x="189757" y="61160"/>
                </a:lnTo>
                <a:lnTo>
                  <a:pt x="190119" y="62046"/>
                </a:lnTo>
                <a:lnTo>
                  <a:pt x="190233" y="62427"/>
                </a:lnTo>
                <a:lnTo>
                  <a:pt x="190424" y="63398"/>
                </a:lnTo>
                <a:lnTo>
                  <a:pt x="190481" y="64294"/>
                </a:lnTo>
                <a:cubicBezTo>
                  <a:pt x="190482" y="64937"/>
                  <a:pt x="190395" y="65578"/>
                  <a:pt x="190224" y="66199"/>
                </a:cubicBezTo>
                <a:lnTo>
                  <a:pt x="189776" y="67389"/>
                </a:lnTo>
                <a:lnTo>
                  <a:pt x="189414" y="68047"/>
                </a:lnTo>
                <a:cubicBezTo>
                  <a:pt x="189204" y="68390"/>
                  <a:pt x="188965" y="68715"/>
                  <a:pt x="188700" y="69018"/>
                </a:cubicBezTo>
                <a:lnTo>
                  <a:pt x="189271" y="68275"/>
                </a:lnTo>
                <a:lnTo>
                  <a:pt x="189033" y="68609"/>
                </a:lnTo>
                <a:lnTo>
                  <a:pt x="100927" y="168669"/>
                </a:lnTo>
                <a:cubicBezTo>
                  <a:pt x="100195" y="169642"/>
                  <a:pt x="99219" y="170404"/>
                  <a:pt x="98098" y="170879"/>
                </a:cubicBezTo>
                <a:lnTo>
                  <a:pt x="97165" y="171193"/>
                </a:lnTo>
                <a:lnTo>
                  <a:pt x="96422" y="171355"/>
                </a:lnTo>
                <a:lnTo>
                  <a:pt x="95250" y="171450"/>
                </a:lnTo>
                <a:lnTo>
                  <a:pt x="94298" y="171393"/>
                </a:lnTo>
                <a:lnTo>
                  <a:pt x="93174" y="171145"/>
                </a:lnTo>
                <a:cubicBezTo>
                  <a:pt x="92592" y="170979"/>
                  <a:pt x="92034" y="170735"/>
                  <a:pt x="91516" y="170421"/>
                </a:cubicBezTo>
                <a:lnTo>
                  <a:pt x="91430" y="170355"/>
                </a:lnTo>
                <a:cubicBezTo>
                  <a:pt x="90978" y="170077"/>
                  <a:pt x="90563" y="169744"/>
                  <a:pt x="90192" y="169364"/>
                </a:cubicBezTo>
                <a:lnTo>
                  <a:pt x="1705" y="68913"/>
                </a:lnTo>
                <a:lnTo>
                  <a:pt x="1457" y="68609"/>
                </a:lnTo>
                <a:lnTo>
                  <a:pt x="1076" y="68047"/>
                </a:lnTo>
                <a:cubicBezTo>
                  <a:pt x="537" y="67175"/>
                  <a:pt x="192" y="66197"/>
                  <a:pt x="67" y="65180"/>
                </a:cubicBezTo>
                <a:lnTo>
                  <a:pt x="0" y="64294"/>
                </a:lnTo>
                <a:lnTo>
                  <a:pt x="29" y="63665"/>
                </a:lnTo>
                <a:lnTo>
                  <a:pt x="152" y="62817"/>
                </a:lnTo>
                <a:cubicBezTo>
                  <a:pt x="212" y="62540"/>
                  <a:pt x="288" y="62266"/>
                  <a:pt x="381" y="61998"/>
                </a:cubicBezTo>
                <a:lnTo>
                  <a:pt x="591" y="61436"/>
                </a:lnTo>
                <a:lnTo>
                  <a:pt x="857" y="60893"/>
                </a:lnTo>
                <a:lnTo>
                  <a:pt x="31814" y="3743"/>
                </a:lnTo>
                <a:cubicBezTo>
                  <a:pt x="32896" y="1743"/>
                  <a:pt x="34866" y="378"/>
                  <a:pt x="37119" y="67"/>
                </a:cubicBezTo>
                <a:lnTo>
                  <a:pt x="38090" y="0"/>
                </a:lnTo>
                <a:lnTo>
                  <a:pt x="152390" y="0"/>
                </a:lnTo>
                <a:close/>
                <a:moveTo>
                  <a:pt x="123796" y="71438"/>
                </a:moveTo>
                <a:lnTo>
                  <a:pt x="66656" y="71438"/>
                </a:lnTo>
                <a:lnTo>
                  <a:pt x="95231" y="144656"/>
                </a:lnTo>
                <a:lnTo>
                  <a:pt x="123796" y="71438"/>
                </a:lnTo>
                <a:close/>
                <a:moveTo>
                  <a:pt x="51330" y="71438"/>
                </a:moveTo>
                <a:lnTo>
                  <a:pt x="22946" y="71438"/>
                </a:lnTo>
                <a:lnTo>
                  <a:pt x="73914" y="129292"/>
                </a:lnTo>
                <a:lnTo>
                  <a:pt x="51330" y="71438"/>
                </a:lnTo>
                <a:close/>
                <a:moveTo>
                  <a:pt x="167516" y="71438"/>
                </a:moveTo>
                <a:lnTo>
                  <a:pt x="139141" y="71438"/>
                </a:lnTo>
                <a:lnTo>
                  <a:pt x="116586" y="129254"/>
                </a:lnTo>
                <a:lnTo>
                  <a:pt x="167516" y="71438"/>
                </a:lnTo>
                <a:close/>
                <a:moveTo>
                  <a:pt x="66399" y="14288"/>
                </a:moveTo>
                <a:lnTo>
                  <a:pt x="42339" y="14288"/>
                </a:lnTo>
                <a:lnTo>
                  <a:pt x="19117" y="57150"/>
                </a:lnTo>
                <a:lnTo>
                  <a:pt x="52683" y="57150"/>
                </a:lnTo>
                <a:lnTo>
                  <a:pt x="66399" y="14288"/>
                </a:lnTo>
                <a:close/>
                <a:moveTo>
                  <a:pt x="109071" y="14288"/>
                </a:moveTo>
                <a:lnTo>
                  <a:pt x="81401" y="14288"/>
                </a:lnTo>
                <a:lnTo>
                  <a:pt x="67675" y="57150"/>
                </a:lnTo>
                <a:lnTo>
                  <a:pt x="122777" y="57150"/>
                </a:lnTo>
                <a:lnTo>
                  <a:pt x="109061" y="14288"/>
                </a:lnTo>
                <a:close/>
                <a:moveTo>
                  <a:pt x="148123" y="14288"/>
                </a:moveTo>
                <a:lnTo>
                  <a:pt x="124073" y="14288"/>
                </a:lnTo>
                <a:lnTo>
                  <a:pt x="137789" y="57150"/>
                </a:lnTo>
                <a:lnTo>
                  <a:pt x="171336" y="57150"/>
                </a:lnTo>
                <a:lnTo>
                  <a:pt x="148133"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Graphic 86" descr="Icon of a person with a callout ">
            <a:extLst>
              <a:ext uri="{FF2B5EF4-FFF2-40B4-BE49-F238E27FC236}">
                <a16:creationId xmlns:a16="http://schemas.microsoft.com/office/drawing/2014/main" id="{BDFA050B-82B0-EE97-56EF-2898936239B1}"/>
              </a:ext>
            </a:extLst>
          </p:cNvPr>
          <p:cNvSpPr/>
          <p:nvPr/>
        </p:nvSpPr>
        <p:spPr>
          <a:xfrm>
            <a:off x="834388" y="4591056"/>
            <a:ext cx="215460" cy="204782"/>
          </a:xfrm>
          <a:custGeom>
            <a:avLst/>
            <a:gdLst>
              <a:gd name="connsiteX0" fmla="*/ 118070 w 269875"/>
              <a:gd name="connsiteY0" fmla="*/ 161925 h 256502"/>
              <a:gd name="connsiteX1" fmla="*/ 148431 w 269875"/>
              <a:gd name="connsiteY1" fmla="*/ 192286 h 256502"/>
              <a:gd name="connsiteX2" fmla="*/ 148431 w 269875"/>
              <a:gd name="connsiteY2" fmla="*/ 212554 h 256502"/>
              <a:gd name="connsiteX3" fmla="*/ 148323 w 269875"/>
              <a:gd name="connsiteY3" fmla="*/ 214011 h 256502"/>
              <a:gd name="connsiteX4" fmla="*/ 75120 w 269875"/>
              <a:gd name="connsiteY4" fmla="*/ 256503 h 256502"/>
              <a:gd name="connsiteX5" fmla="*/ 189 w 269875"/>
              <a:gd name="connsiteY5" fmla="*/ 214510 h 256502"/>
              <a:gd name="connsiteX6" fmla="*/ 0 w 269875"/>
              <a:gd name="connsiteY6" fmla="*/ 212527 h 256502"/>
              <a:gd name="connsiteX7" fmla="*/ 0 w 269875"/>
              <a:gd name="connsiteY7" fmla="*/ 192286 h 256502"/>
              <a:gd name="connsiteX8" fmla="*/ 30361 w 269875"/>
              <a:gd name="connsiteY8" fmla="*/ 161925 h 256502"/>
              <a:gd name="connsiteX9" fmla="*/ 118070 w 269875"/>
              <a:gd name="connsiteY9" fmla="*/ 161925 h 256502"/>
              <a:gd name="connsiteX10" fmla="*/ 118070 w 269875"/>
              <a:gd name="connsiteY10" fmla="*/ 182166 h 256502"/>
              <a:gd name="connsiteX11" fmla="*/ 30361 w 269875"/>
              <a:gd name="connsiteY11" fmla="*/ 182166 h 256502"/>
              <a:gd name="connsiteX12" fmla="*/ 20241 w 269875"/>
              <a:gd name="connsiteY12" fmla="*/ 192286 h 256502"/>
              <a:gd name="connsiteX13" fmla="*/ 20241 w 269875"/>
              <a:gd name="connsiteY13" fmla="*/ 211447 h 256502"/>
              <a:gd name="connsiteX14" fmla="*/ 75120 w 269875"/>
              <a:gd name="connsiteY14" fmla="*/ 236262 h 256502"/>
              <a:gd name="connsiteX15" fmla="*/ 128191 w 269875"/>
              <a:gd name="connsiteY15" fmla="*/ 211757 h 256502"/>
              <a:gd name="connsiteX16" fmla="*/ 128191 w 269875"/>
              <a:gd name="connsiteY16" fmla="*/ 192286 h 256502"/>
              <a:gd name="connsiteX17" fmla="*/ 118070 w 269875"/>
              <a:gd name="connsiteY17" fmla="*/ 182166 h 256502"/>
              <a:gd name="connsiteX18" fmla="*/ 74216 w 269875"/>
              <a:gd name="connsiteY18" fmla="*/ 53975 h 256502"/>
              <a:gd name="connsiteX19" fmla="*/ 121444 w 269875"/>
              <a:gd name="connsiteY19" fmla="*/ 101203 h 256502"/>
              <a:gd name="connsiteX20" fmla="*/ 74216 w 269875"/>
              <a:gd name="connsiteY20" fmla="*/ 148431 h 256502"/>
              <a:gd name="connsiteX21" fmla="*/ 26988 w 269875"/>
              <a:gd name="connsiteY21" fmla="*/ 101203 h 256502"/>
              <a:gd name="connsiteX22" fmla="*/ 74216 w 269875"/>
              <a:gd name="connsiteY22" fmla="*/ 53975 h 256502"/>
              <a:gd name="connsiteX23" fmla="*/ 239514 w 269875"/>
              <a:gd name="connsiteY23" fmla="*/ 0 h 256502"/>
              <a:gd name="connsiteX24" fmla="*/ 269875 w 269875"/>
              <a:gd name="connsiteY24" fmla="*/ 30361 h 256502"/>
              <a:gd name="connsiteX25" fmla="*/ 269875 w 269875"/>
              <a:gd name="connsiteY25" fmla="*/ 77589 h 256502"/>
              <a:gd name="connsiteX26" fmla="*/ 239514 w 269875"/>
              <a:gd name="connsiteY26" fmla="*/ 107950 h 256502"/>
              <a:gd name="connsiteX27" fmla="*/ 219881 w 269875"/>
              <a:gd name="connsiteY27" fmla="*/ 107950 h 256502"/>
              <a:gd name="connsiteX28" fmla="*/ 190653 w 269875"/>
              <a:gd name="connsiteY28" fmla="*/ 136840 h 256502"/>
              <a:gd name="connsiteX29" fmla="*/ 166800 w 269875"/>
              <a:gd name="connsiteY29" fmla="*/ 136709 h 256502"/>
              <a:gd name="connsiteX30" fmla="*/ 161925 w 269875"/>
              <a:gd name="connsiteY30" fmla="*/ 124858 h 256502"/>
              <a:gd name="connsiteX31" fmla="*/ 161925 w 269875"/>
              <a:gd name="connsiteY31" fmla="*/ 107761 h 256502"/>
              <a:gd name="connsiteX32" fmla="*/ 134938 w 269875"/>
              <a:gd name="connsiteY32" fmla="*/ 77589 h 256502"/>
              <a:gd name="connsiteX33" fmla="*/ 134938 w 269875"/>
              <a:gd name="connsiteY33" fmla="*/ 30361 h 256502"/>
              <a:gd name="connsiteX34" fmla="*/ 165298 w 269875"/>
              <a:gd name="connsiteY34" fmla="*/ 0 h 256502"/>
              <a:gd name="connsiteX35" fmla="*/ 239514 w 269875"/>
              <a:gd name="connsiteY35" fmla="*/ 0 h 256502"/>
              <a:gd name="connsiteX36" fmla="*/ 74216 w 269875"/>
              <a:gd name="connsiteY36" fmla="*/ 74216 h 256502"/>
              <a:gd name="connsiteX37" fmla="*/ 47228 w 269875"/>
              <a:gd name="connsiteY37" fmla="*/ 101203 h 256502"/>
              <a:gd name="connsiteX38" fmla="*/ 74216 w 269875"/>
              <a:gd name="connsiteY38" fmla="*/ 128191 h 256502"/>
              <a:gd name="connsiteX39" fmla="*/ 101203 w 269875"/>
              <a:gd name="connsiteY39" fmla="*/ 101203 h 256502"/>
              <a:gd name="connsiteX40" fmla="*/ 74216 w 269875"/>
              <a:gd name="connsiteY40" fmla="*/ 74216 h 256502"/>
              <a:gd name="connsiteX41" fmla="*/ 239514 w 269875"/>
              <a:gd name="connsiteY41" fmla="*/ 20241 h 256502"/>
              <a:gd name="connsiteX42" fmla="*/ 165298 w 269875"/>
              <a:gd name="connsiteY42" fmla="*/ 20241 h 256502"/>
              <a:gd name="connsiteX43" fmla="*/ 155178 w 269875"/>
              <a:gd name="connsiteY43" fmla="*/ 30361 h 256502"/>
              <a:gd name="connsiteX44" fmla="*/ 155178 w 269875"/>
              <a:gd name="connsiteY44" fmla="*/ 77589 h 256502"/>
              <a:gd name="connsiteX45" fmla="*/ 165298 w 269875"/>
              <a:gd name="connsiteY45" fmla="*/ 87709 h 256502"/>
              <a:gd name="connsiteX46" fmla="*/ 182152 w 269875"/>
              <a:gd name="connsiteY46" fmla="*/ 87709 h 256502"/>
              <a:gd name="connsiteX47" fmla="*/ 182152 w 269875"/>
              <a:gd name="connsiteY47" fmla="*/ 116775 h 256502"/>
              <a:gd name="connsiteX48" fmla="*/ 211582 w 269875"/>
              <a:gd name="connsiteY48" fmla="*/ 87709 h 256502"/>
              <a:gd name="connsiteX49" fmla="*/ 239528 w 269875"/>
              <a:gd name="connsiteY49" fmla="*/ 87709 h 256502"/>
              <a:gd name="connsiteX50" fmla="*/ 249648 w 269875"/>
              <a:gd name="connsiteY50" fmla="*/ 77589 h 256502"/>
              <a:gd name="connsiteX51" fmla="*/ 249648 w 269875"/>
              <a:gd name="connsiteY51" fmla="*/ 30361 h 256502"/>
              <a:gd name="connsiteX52" fmla="*/ 239528 w 269875"/>
              <a:gd name="connsiteY52" fmla="*/ 20241 h 25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9875" h="256502">
                <a:moveTo>
                  <a:pt x="118070" y="161925"/>
                </a:moveTo>
                <a:cubicBezTo>
                  <a:pt x="134838" y="161925"/>
                  <a:pt x="148431" y="175519"/>
                  <a:pt x="148431" y="192286"/>
                </a:cubicBezTo>
                <a:lnTo>
                  <a:pt x="148431" y="212554"/>
                </a:lnTo>
                <a:lnTo>
                  <a:pt x="148323" y="214011"/>
                </a:lnTo>
                <a:cubicBezTo>
                  <a:pt x="144140" y="242712"/>
                  <a:pt x="118367" y="256503"/>
                  <a:pt x="75120" y="256503"/>
                </a:cubicBezTo>
                <a:cubicBezTo>
                  <a:pt x="32034" y="256503"/>
                  <a:pt x="5843" y="242874"/>
                  <a:pt x="189" y="214510"/>
                </a:cubicBezTo>
                <a:lnTo>
                  <a:pt x="0" y="212527"/>
                </a:lnTo>
                <a:lnTo>
                  <a:pt x="0" y="192286"/>
                </a:lnTo>
                <a:cubicBezTo>
                  <a:pt x="0" y="175519"/>
                  <a:pt x="13593" y="161925"/>
                  <a:pt x="30361" y="161925"/>
                </a:cubicBezTo>
                <a:lnTo>
                  <a:pt x="118070" y="161925"/>
                </a:lnTo>
                <a:close/>
                <a:moveTo>
                  <a:pt x="118070" y="182166"/>
                </a:moveTo>
                <a:lnTo>
                  <a:pt x="30361" y="182166"/>
                </a:lnTo>
                <a:cubicBezTo>
                  <a:pt x="24772" y="182166"/>
                  <a:pt x="20241" y="186697"/>
                  <a:pt x="20241" y="192286"/>
                </a:cubicBezTo>
                <a:lnTo>
                  <a:pt x="20241" y="211447"/>
                </a:lnTo>
                <a:cubicBezTo>
                  <a:pt x="24019" y="227640"/>
                  <a:pt x="41156" y="236262"/>
                  <a:pt x="75120" y="236262"/>
                </a:cubicBezTo>
                <a:cubicBezTo>
                  <a:pt x="109070" y="236262"/>
                  <a:pt x="125451" y="227748"/>
                  <a:pt x="128191" y="211757"/>
                </a:cubicBezTo>
                <a:lnTo>
                  <a:pt x="128191" y="192286"/>
                </a:lnTo>
                <a:cubicBezTo>
                  <a:pt x="128191" y="186697"/>
                  <a:pt x="123659" y="182166"/>
                  <a:pt x="118070" y="182166"/>
                </a:cubicBezTo>
                <a:close/>
                <a:moveTo>
                  <a:pt x="74216" y="53975"/>
                </a:moveTo>
                <a:cubicBezTo>
                  <a:pt x="100299" y="53975"/>
                  <a:pt x="121444" y="75120"/>
                  <a:pt x="121444" y="101203"/>
                </a:cubicBezTo>
                <a:cubicBezTo>
                  <a:pt x="121444" y="127287"/>
                  <a:pt x="100299" y="148431"/>
                  <a:pt x="74216" y="148431"/>
                </a:cubicBezTo>
                <a:cubicBezTo>
                  <a:pt x="48132" y="148431"/>
                  <a:pt x="26988" y="127287"/>
                  <a:pt x="26988" y="101203"/>
                </a:cubicBezTo>
                <a:cubicBezTo>
                  <a:pt x="26988" y="75120"/>
                  <a:pt x="48132" y="53975"/>
                  <a:pt x="74216" y="53975"/>
                </a:cubicBezTo>
                <a:close/>
                <a:moveTo>
                  <a:pt x="239514" y="0"/>
                </a:moveTo>
                <a:cubicBezTo>
                  <a:pt x="256281" y="0"/>
                  <a:pt x="269875" y="13593"/>
                  <a:pt x="269875" y="30361"/>
                </a:cubicBezTo>
                <a:lnTo>
                  <a:pt x="269875" y="77589"/>
                </a:lnTo>
                <a:cubicBezTo>
                  <a:pt x="269875" y="94357"/>
                  <a:pt x="256281" y="107950"/>
                  <a:pt x="239514" y="107950"/>
                </a:cubicBezTo>
                <a:lnTo>
                  <a:pt x="219881" y="107950"/>
                </a:lnTo>
                <a:lnTo>
                  <a:pt x="190653" y="136840"/>
                </a:lnTo>
                <a:cubicBezTo>
                  <a:pt x="184030" y="143391"/>
                  <a:pt x="173350" y="143332"/>
                  <a:pt x="166800" y="136709"/>
                </a:cubicBezTo>
                <a:cubicBezTo>
                  <a:pt x="163679" y="133553"/>
                  <a:pt x="161928" y="129296"/>
                  <a:pt x="161925" y="124858"/>
                </a:cubicBezTo>
                <a:lnTo>
                  <a:pt x="161925" y="107761"/>
                </a:lnTo>
                <a:cubicBezTo>
                  <a:pt x="146558" y="106043"/>
                  <a:pt x="134938" y="93051"/>
                  <a:pt x="134938" y="77589"/>
                </a:cubicBezTo>
                <a:lnTo>
                  <a:pt x="134938" y="30361"/>
                </a:lnTo>
                <a:cubicBezTo>
                  <a:pt x="134938" y="13593"/>
                  <a:pt x="148531" y="0"/>
                  <a:pt x="165298" y="0"/>
                </a:cubicBezTo>
                <a:lnTo>
                  <a:pt x="239514" y="0"/>
                </a:lnTo>
                <a:close/>
                <a:moveTo>
                  <a:pt x="74216" y="74216"/>
                </a:moveTo>
                <a:cubicBezTo>
                  <a:pt x="59311" y="74216"/>
                  <a:pt x="47228" y="86298"/>
                  <a:pt x="47228" y="101203"/>
                </a:cubicBezTo>
                <a:cubicBezTo>
                  <a:pt x="47228" y="116108"/>
                  <a:pt x="59311" y="128191"/>
                  <a:pt x="74216" y="128191"/>
                </a:cubicBezTo>
                <a:cubicBezTo>
                  <a:pt x="89120" y="128191"/>
                  <a:pt x="101203" y="116108"/>
                  <a:pt x="101203" y="101203"/>
                </a:cubicBezTo>
                <a:cubicBezTo>
                  <a:pt x="101203" y="86298"/>
                  <a:pt x="89120" y="74216"/>
                  <a:pt x="74216" y="74216"/>
                </a:cubicBezTo>
                <a:close/>
                <a:moveTo>
                  <a:pt x="239514" y="20241"/>
                </a:moveTo>
                <a:lnTo>
                  <a:pt x="165298" y="20241"/>
                </a:lnTo>
                <a:cubicBezTo>
                  <a:pt x="159709" y="20241"/>
                  <a:pt x="155178" y="24772"/>
                  <a:pt x="155178" y="30361"/>
                </a:cubicBezTo>
                <a:lnTo>
                  <a:pt x="155178" y="77589"/>
                </a:lnTo>
                <a:cubicBezTo>
                  <a:pt x="155178" y="83175"/>
                  <a:pt x="159712" y="87709"/>
                  <a:pt x="165298" y="87709"/>
                </a:cubicBezTo>
                <a:lnTo>
                  <a:pt x="182152" y="87709"/>
                </a:lnTo>
                <a:lnTo>
                  <a:pt x="182152" y="116775"/>
                </a:lnTo>
                <a:lnTo>
                  <a:pt x="211582" y="87709"/>
                </a:lnTo>
                <a:lnTo>
                  <a:pt x="239528" y="87709"/>
                </a:lnTo>
                <a:cubicBezTo>
                  <a:pt x="245117" y="87709"/>
                  <a:pt x="249648" y="83178"/>
                  <a:pt x="249648" y="77589"/>
                </a:cubicBezTo>
                <a:lnTo>
                  <a:pt x="249648" y="30361"/>
                </a:lnTo>
                <a:cubicBezTo>
                  <a:pt x="249648" y="24772"/>
                  <a:pt x="245117" y="20241"/>
                  <a:pt x="239528" y="20241"/>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7" name="Freeform: Shape 26" descr="Icon of a person on the screen with a star">
            <a:extLst>
              <a:ext uri="{FF2B5EF4-FFF2-40B4-BE49-F238E27FC236}">
                <a16:creationId xmlns:a16="http://schemas.microsoft.com/office/drawing/2014/main" id="{2B58769E-8A27-0020-8799-1E8C9202A49B}"/>
              </a:ext>
            </a:extLst>
          </p:cNvPr>
          <p:cNvSpPr/>
          <p:nvPr/>
        </p:nvSpPr>
        <p:spPr>
          <a:xfrm>
            <a:off x="3716426" y="4606846"/>
            <a:ext cx="195254" cy="176658"/>
          </a:xfrm>
          <a:custGeom>
            <a:avLst/>
            <a:gdLst>
              <a:gd name="connsiteX0" fmla="*/ 200413 w 274320"/>
              <a:gd name="connsiteY0" fmla="*/ 130926 h 248194"/>
              <a:gd name="connsiteX1" fmla="*/ 195225 w 274320"/>
              <a:gd name="connsiteY1" fmla="*/ 136116 h 248194"/>
              <a:gd name="connsiteX2" fmla="*/ 187949 w 274320"/>
              <a:gd name="connsiteY2" fmla="*/ 159471 h 248194"/>
              <a:gd name="connsiteX3" fmla="*/ 164396 w 274320"/>
              <a:gd name="connsiteY3" fmla="*/ 159471 h 248194"/>
              <a:gd name="connsiteX4" fmla="*/ 159916 w 274320"/>
              <a:gd name="connsiteY4" fmla="*/ 173841 h 248194"/>
              <a:gd name="connsiteX5" fmla="*/ 178962 w 274320"/>
              <a:gd name="connsiteY5" fmla="*/ 188275 h 248194"/>
              <a:gd name="connsiteX6" fmla="*/ 171685 w 274320"/>
              <a:gd name="connsiteY6" fmla="*/ 211618 h 248194"/>
              <a:gd name="connsiteX7" fmla="*/ 183429 w 274320"/>
              <a:gd name="connsiteY7" fmla="*/ 220515 h 248194"/>
              <a:gd name="connsiteX8" fmla="*/ 202475 w 274320"/>
              <a:gd name="connsiteY8" fmla="*/ 206093 h 248194"/>
              <a:gd name="connsiteX9" fmla="*/ 221520 w 274320"/>
              <a:gd name="connsiteY9" fmla="*/ 220515 h 248194"/>
              <a:gd name="connsiteX10" fmla="*/ 233264 w 274320"/>
              <a:gd name="connsiteY10" fmla="*/ 211632 h 248194"/>
              <a:gd name="connsiteX11" fmla="*/ 225987 w 274320"/>
              <a:gd name="connsiteY11" fmla="*/ 188275 h 248194"/>
              <a:gd name="connsiteX12" fmla="*/ 245033 w 274320"/>
              <a:gd name="connsiteY12" fmla="*/ 173853 h 248194"/>
              <a:gd name="connsiteX13" fmla="*/ 240553 w 274320"/>
              <a:gd name="connsiteY13" fmla="*/ 159471 h 248194"/>
              <a:gd name="connsiteX14" fmla="*/ 217000 w 274320"/>
              <a:gd name="connsiteY14" fmla="*/ 159471 h 248194"/>
              <a:gd name="connsiteX15" fmla="*/ 209725 w 274320"/>
              <a:gd name="connsiteY15" fmla="*/ 136128 h 248194"/>
              <a:gd name="connsiteX16" fmla="*/ 209725 w 274320"/>
              <a:gd name="connsiteY16" fmla="*/ 136116 h 248194"/>
              <a:gd name="connsiteX17" fmla="*/ 200413 w 274320"/>
              <a:gd name="connsiteY17" fmla="*/ 130926 h 248194"/>
              <a:gd name="connsiteX18" fmla="*/ 202475 w 274320"/>
              <a:gd name="connsiteY18" fmla="*/ 104503 h 248194"/>
              <a:gd name="connsiteX19" fmla="*/ 274320 w 274320"/>
              <a:gd name="connsiteY19" fmla="*/ 176349 h 248194"/>
              <a:gd name="connsiteX20" fmla="*/ 202475 w 274320"/>
              <a:gd name="connsiteY20" fmla="*/ 248194 h 248194"/>
              <a:gd name="connsiteX21" fmla="*/ 130629 w 274320"/>
              <a:gd name="connsiteY21" fmla="*/ 176349 h 248194"/>
              <a:gd name="connsiteX22" fmla="*/ 202475 w 274320"/>
              <a:gd name="connsiteY22" fmla="*/ 104503 h 248194"/>
              <a:gd name="connsiteX23" fmla="*/ 130629 w 274320"/>
              <a:gd name="connsiteY23" fmla="*/ 58784 h 248194"/>
              <a:gd name="connsiteX24" fmla="*/ 111035 w 274320"/>
              <a:gd name="connsiteY24" fmla="*/ 78378 h 248194"/>
              <a:gd name="connsiteX25" fmla="*/ 130629 w 274320"/>
              <a:gd name="connsiteY25" fmla="*/ 97973 h 248194"/>
              <a:gd name="connsiteX26" fmla="*/ 150224 w 274320"/>
              <a:gd name="connsiteY26" fmla="*/ 78378 h 248194"/>
              <a:gd name="connsiteX27" fmla="*/ 130629 w 274320"/>
              <a:gd name="connsiteY27" fmla="*/ 58784 h 248194"/>
              <a:gd name="connsiteX28" fmla="*/ 130629 w 274320"/>
              <a:gd name="connsiteY28" fmla="*/ 39189 h 248194"/>
              <a:gd name="connsiteX29" fmla="*/ 169817 w 274320"/>
              <a:gd name="connsiteY29" fmla="*/ 78378 h 248194"/>
              <a:gd name="connsiteX30" fmla="*/ 130629 w 274320"/>
              <a:gd name="connsiteY30" fmla="*/ 117566 h 248194"/>
              <a:gd name="connsiteX31" fmla="*/ 91440 w 274320"/>
              <a:gd name="connsiteY31" fmla="*/ 78378 h 248194"/>
              <a:gd name="connsiteX32" fmla="*/ 130629 w 274320"/>
              <a:gd name="connsiteY32" fmla="*/ 39189 h 248194"/>
              <a:gd name="connsiteX33" fmla="*/ 29391 w 274320"/>
              <a:gd name="connsiteY33" fmla="*/ 0 h 248194"/>
              <a:gd name="connsiteX34" fmla="*/ 231800 w 274320"/>
              <a:gd name="connsiteY34" fmla="*/ 0 h 248194"/>
              <a:gd name="connsiteX35" fmla="*/ 261191 w 274320"/>
              <a:gd name="connsiteY35" fmla="*/ 29391 h 248194"/>
              <a:gd name="connsiteX36" fmla="*/ 261191 w 274320"/>
              <a:gd name="connsiteY36" fmla="*/ 115019 h 248194"/>
              <a:gd name="connsiteX37" fmla="*/ 241597 w 274320"/>
              <a:gd name="connsiteY37" fmla="*/ 100976 h 248194"/>
              <a:gd name="connsiteX38" fmla="*/ 241597 w 274320"/>
              <a:gd name="connsiteY38" fmla="*/ 29391 h 248194"/>
              <a:gd name="connsiteX39" fmla="*/ 231800 w 274320"/>
              <a:gd name="connsiteY39" fmla="*/ 19595 h 248194"/>
              <a:gd name="connsiteX40" fmla="*/ 29391 w 274320"/>
              <a:gd name="connsiteY40" fmla="*/ 19595 h 248194"/>
              <a:gd name="connsiteX41" fmla="*/ 19595 w 274320"/>
              <a:gd name="connsiteY41" fmla="*/ 29391 h 248194"/>
              <a:gd name="connsiteX42" fmla="*/ 19595 w 274320"/>
              <a:gd name="connsiteY42" fmla="*/ 179679 h 248194"/>
              <a:gd name="connsiteX43" fmla="*/ 29391 w 274320"/>
              <a:gd name="connsiteY43" fmla="*/ 189477 h 248194"/>
              <a:gd name="connsiteX44" fmla="*/ 65301 w 274320"/>
              <a:gd name="connsiteY44" fmla="*/ 189465 h 248194"/>
              <a:gd name="connsiteX45" fmla="*/ 65314 w 274320"/>
              <a:gd name="connsiteY45" fmla="*/ 153489 h 248194"/>
              <a:gd name="connsiteX46" fmla="*/ 86293 w 274320"/>
              <a:gd name="connsiteY46" fmla="*/ 130707 h 248194"/>
              <a:gd name="connsiteX47" fmla="*/ 88175 w 274320"/>
              <a:gd name="connsiteY47" fmla="*/ 130629 h 248194"/>
              <a:gd name="connsiteX48" fmla="*/ 130916 w 274320"/>
              <a:gd name="connsiteY48" fmla="*/ 130629 h 248194"/>
              <a:gd name="connsiteX49" fmla="*/ 121654 w 274320"/>
              <a:gd name="connsiteY49" fmla="*/ 150224 h 248194"/>
              <a:gd name="connsiteX50" fmla="*/ 88175 w 274320"/>
              <a:gd name="connsiteY50" fmla="*/ 150224 h 248194"/>
              <a:gd name="connsiteX51" fmla="*/ 85000 w 274320"/>
              <a:gd name="connsiteY51" fmla="*/ 152745 h 248194"/>
              <a:gd name="connsiteX52" fmla="*/ 84909 w 274320"/>
              <a:gd name="connsiteY52" fmla="*/ 153489 h 248194"/>
              <a:gd name="connsiteX53" fmla="*/ 84896 w 274320"/>
              <a:gd name="connsiteY53" fmla="*/ 189465 h 248194"/>
              <a:gd name="connsiteX54" fmla="*/ 118571 w 274320"/>
              <a:gd name="connsiteY54" fmla="*/ 189465 h 248194"/>
              <a:gd name="connsiteX55" fmla="*/ 124098 w 274320"/>
              <a:gd name="connsiteY55" fmla="*/ 209058 h 248194"/>
              <a:gd name="connsiteX56" fmla="*/ 29391 w 274320"/>
              <a:gd name="connsiteY56" fmla="*/ 209058 h 248194"/>
              <a:gd name="connsiteX57" fmla="*/ 0 w 274320"/>
              <a:gd name="connsiteY57" fmla="*/ 179679 h 248194"/>
              <a:gd name="connsiteX58" fmla="*/ 0 w 274320"/>
              <a:gd name="connsiteY58" fmla="*/ 29391 h 248194"/>
              <a:gd name="connsiteX59" fmla="*/ 29391 w 274320"/>
              <a:gd name="connsiteY59" fmla="*/ 0 h 24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74320" h="248194">
                <a:moveTo>
                  <a:pt x="200413" y="130926"/>
                </a:moveTo>
                <a:cubicBezTo>
                  <a:pt x="197902" y="131641"/>
                  <a:pt x="195939" y="133604"/>
                  <a:pt x="195225" y="136116"/>
                </a:cubicBezTo>
                <a:lnTo>
                  <a:pt x="187949" y="159471"/>
                </a:lnTo>
                <a:lnTo>
                  <a:pt x="164396" y="159471"/>
                </a:lnTo>
                <a:cubicBezTo>
                  <a:pt x="157003" y="159471"/>
                  <a:pt x="153946" y="169321"/>
                  <a:pt x="159916" y="173841"/>
                </a:cubicBezTo>
                <a:lnTo>
                  <a:pt x="178962" y="188275"/>
                </a:lnTo>
                <a:lnTo>
                  <a:pt x="171685" y="211618"/>
                </a:lnTo>
                <a:cubicBezTo>
                  <a:pt x="169399" y="218947"/>
                  <a:pt x="177447" y="225047"/>
                  <a:pt x="183429" y="220515"/>
                </a:cubicBezTo>
                <a:lnTo>
                  <a:pt x="202475" y="206093"/>
                </a:lnTo>
                <a:lnTo>
                  <a:pt x="221520" y="220515"/>
                </a:lnTo>
                <a:cubicBezTo>
                  <a:pt x="227502" y="225047"/>
                  <a:pt x="235550" y="218947"/>
                  <a:pt x="233264" y="211632"/>
                </a:cubicBezTo>
                <a:lnTo>
                  <a:pt x="225987" y="188275"/>
                </a:lnTo>
                <a:lnTo>
                  <a:pt x="245033" y="173853"/>
                </a:lnTo>
                <a:cubicBezTo>
                  <a:pt x="251015" y="169321"/>
                  <a:pt x="247946" y="159471"/>
                  <a:pt x="240553" y="159471"/>
                </a:cubicBezTo>
                <a:lnTo>
                  <a:pt x="217000" y="159471"/>
                </a:lnTo>
                <a:lnTo>
                  <a:pt x="209725" y="136128"/>
                </a:lnTo>
                <a:lnTo>
                  <a:pt x="209725" y="136116"/>
                </a:lnTo>
                <a:cubicBezTo>
                  <a:pt x="208585" y="132111"/>
                  <a:pt x="204417" y="129790"/>
                  <a:pt x="200413" y="130926"/>
                </a:cubicBezTo>
                <a:close/>
                <a:moveTo>
                  <a:pt x="202475" y="104503"/>
                </a:moveTo>
                <a:cubicBezTo>
                  <a:pt x="242155" y="104503"/>
                  <a:pt x="274320" y="136669"/>
                  <a:pt x="274320" y="176349"/>
                </a:cubicBezTo>
                <a:cubicBezTo>
                  <a:pt x="274320" y="216029"/>
                  <a:pt x="242155" y="248194"/>
                  <a:pt x="202475" y="248194"/>
                </a:cubicBezTo>
                <a:cubicBezTo>
                  <a:pt x="162794" y="248194"/>
                  <a:pt x="130629" y="216029"/>
                  <a:pt x="130629" y="176349"/>
                </a:cubicBezTo>
                <a:cubicBezTo>
                  <a:pt x="130629" y="136669"/>
                  <a:pt x="162794" y="104503"/>
                  <a:pt x="202475" y="104503"/>
                </a:cubicBezTo>
                <a:close/>
                <a:moveTo>
                  <a:pt x="130629" y="58784"/>
                </a:moveTo>
                <a:cubicBezTo>
                  <a:pt x="119807" y="58784"/>
                  <a:pt x="111035" y="67556"/>
                  <a:pt x="111035" y="78378"/>
                </a:cubicBezTo>
                <a:cubicBezTo>
                  <a:pt x="111035" y="89200"/>
                  <a:pt x="119807" y="97973"/>
                  <a:pt x="130629" y="97973"/>
                </a:cubicBezTo>
                <a:cubicBezTo>
                  <a:pt x="141450" y="97973"/>
                  <a:pt x="150224" y="89200"/>
                  <a:pt x="150224" y="78378"/>
                </a:cubicBezTo>
                <a:cubicBezTo>
                  <a:pt x="150224" y="67556"/>
                  <a:pt x="141450" y="58784"/>
                  <a:pt x="130629" y="58784"/>
                </a:cubicBezTo>
                <a:close/>
                <a:moveTo>
                  <a:pt x="130629" y="39189"/>
                </a:moveTo>
                <a:cubicBezTo>
                  <a:pt x="152272" y="39189"/>
                  <a:pt x="169817" y="56735"/>
                  <a:pt x="169817" y="78378"/>
                </a:cubicBezTo>
                <a:cubicBezTo>
                  <a:pt x="169817" y="100022"/>
                  <a:pt x="152272" y="117566"/>
                  <a:pt x="130629" y="117566"/>
                </a:cubicBezTo>
                <a:cubicBezTo>
                  <a:pt x="108985" y="117566"/>
                  <a:pt x="91440" y="100022"/>
                  <a:pt x="91440" y="78378"/>
                </a:cubicBezTo>
                <a:cubicBezTo>
                  <a:pt x="91440" y="56735"/>
                  <a:pt x="108985" y="39189"/>
                  <a:pt x="130629" y="39189"/>
                </a:cubicBezTo>
                <a:close/>
                <a:moveTo>
                  <a:pt x="29391" y="0"/>
                </a:moveTo>
                <a:lnTo>
                  <a:pt x="231800" y="0"/>
                </a:lnTo>
                <a:cubicBezTo>
                  <a:pt x="248032" y="0"/>
                  <a:pt x="261191" y="13159"/>
                  <a:pt x="261191" y="29391"/>
                </a:cubicBezTo>
                <a:lnTo>
                  <a:pt x="261191" y="115019"/>
                </a:lnTo>
                <a:cubicBezTo>
                  <a:pt x="255358" y="109433"/>
                  <a:pt x="248760" y="104705"/>
                  <a:pt x="241597" y="100976"/>
                </a:cubicBezTo>
                <a:lnTo>
                  <a:pt x="241597" y="29391"/>
                </a:lnTo>
                <a:cubicBezTo>
                  <a:pt x="241597" y="23981"/>
                  <a:pt x="237210" y="19595"/>
                  <a:pt x="231800" y="19595"/>
                </a:cubicBezTo>
                <a:lnTo>
                  <a:pt x="29391" y="19595"/>
                </a:lnTo>
                <a:cubicBezTo>
                  <a:pt x="23981" y="19595"/>
                  <a:pt x="19595" y="23981"/>
                  <a:pt x="19595" y="29391"/>
                </a:cubicBezTo>
                <a:lnTo>
                  <a:pt x="19595" y="179679"/>
                </a:lnTo>
                <a:cubicBezTo>
                  <a:pt x="19595" y="185088"/>
                  <a:pt x="23984" y="189477"/>
                  <a:pt x="29391" y="189477"/>
                </a:cubicBezTo>
                <a:lnTo>
                  <a:pt x="65301" y="189465"/>
                </a:lnTo>
                <a:lnTo>
                  <a:pt x="65314" y="153489"/>
                </a:lnTo>
                <a:cubicBezTo>
                  <a:pt x="65314" y="141594"/>
                  <a:pt x="74438" y="131686"/>
                  <a:pt x="86293" y="130707"/>
                </a:cubicBezTo>
                <a:lnTo>
                  <a:pt x="88175" y="130629"/>
                </a:lnTo>
                <a:lnTo>
                  <a:pt x="130916" y="130629"/>
                </a:lnTo>
                <a:cubicBezTo>
                  <a:pt x="127001" y="136736"/>
                  <a:pt x="123888" y="143320"/>
                  <a:pt x="121654" y="150224"/>
                </a:cubicBezTo>
                <a:lnTo>
                  <a:pt x="88175" y="150224"/>
                </a:lnTo>
                <a:cubicBezTo>
                  <a:pt x="86659" y="150225"/>
                  <a:pt x="85345" y="151269"/>
                  <a:pt x="85000" y="152745"/>
                </a:cubicBezTo>
                <a:lnTo>
                  <a:pt x="84909" y="153489"/>
                </a:lnTo>
                <a:lnTo>
                  <a:pt x="84896" y="189465"/>
                </a:lnTo>
                <a:lnTo>
                  <a:pt x="118571" y="189465"/>
                </a:lnTo>
                <a:cubicBezTo>
                  <a:pt x="119615" y="196196"/>
                  <a:pt x="121470" y="202774"/>
                  <a:pt x="124098" y="209058"/>
                </a:cubicBezTo>
                <a:lnTo>
                  <a:pt x="29391" y="209058"/>
                </a:lnTo>
                <a:cubicBezTo>
                  <a:pt x="13164" y="209058"/>
                  <a:pt x="7" y="195906"/>
                  <a:pt x="0" y="179679"/>
                </a:cubicBezTo>
                <a:lnTo>
                  <a:pt x="0" y="29391"/>
                </a:lnTo>
                <a:cubicBezTo>
                  <a:pt x="0" y="13159"/>
                  <a:pt x="13159" y="0"/>
                  <a:pt x="29391"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38930217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FBBFB-8D2C-383D-B1D2-B7ADA91DE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E52935-25E2-6EFC-1B38-6A0081233AC2}"/>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Employee turnover</a:t>
            </a:r>
          </a:p>
        </p:txBody>
      </p:sp>
      <p:sp>
        <p:nvSpPr>
          <p:cNvPr id="28" name="Rectangle: Rounded Corners 81">
            <a:extLst>
              <a:ext uri="{FF2B5EF4-FFF2-40B4-BE49-F238E27FC236}">
                <a16:creationId xmlns:a16="http://schemas.microsoft.com/office/drawing/2014/main" id="{6DBC7DB4-4D17-7ACF-CC05-F2B893BBD09F}"/>
              </a:ext>
              <a:ext uri="{C183D7F6-B498-43B3-948B-1728B52AA6E4}">
                <adec:decorative xmlns:adec="http://schemas.microsoft.com/office/drawing/2017/decorative" val="1"/>
              </a:ext>
            </a:extLst>
          </p:cNvPr>
          <p:cNvSpPr>
            <a:spLocks/>
          </p:cNvSpPr>
          <p:nvPr/>
        </p:nvSpPr>
        <p:spPr bwMode="auto">
          <a:xfrm>
            <a:off x="571500" y="1187448"/>
            <a:ext cx="11017250" cy="5161779"/>
          </a:xfrm>
          <a:prstGeom prst="roundRect">
            <a:avLst>
              <a:gd name="adj" fmla="val 3245"/>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29" name="Rounded Rectangle 53">
            <a:extLst>
              <a:ext uri="{FF2B5EF4-FFF2-40B4-BE49-F238E27FC236}">
                <a16:creationId xmlns:a16="http://schemas.microsoft.com/office/drawing/2014/main" id="{9A7F1B0A-2548-363B-CB64-28CE74CCE6BF}"/>
              </a:ext>
            </a:extLst>
          </p:cNvPr>
          <p:cNvSpPr>
            <a:spLocks/>
          </p:cNvSpPr>
          <p:nvPr/>
        </p:nvSpPr>
        <p:spPr bwMode="auto">
          <a:xfrm>
            <a:off x="678815" y="4193804"/>
            <a:ext cx="10818495" cy="205921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w="3175">
                  <a:noFill/>
                </a:ln>
                <a:gradFill flip="none" rotWithShape="1">
                  <a:gsLst>
                    <a:gs pos="51000">
                      <a:srgbClr val="0078D4"/>
                    </a:gs>
                    <a:gs pos="0">
                      <a:srgbClr val="C03BC4"/>
                    </a:gs>
                  </a:gsLst>
                  <a:lin ang="13500000" scaled="1"/>
                  <a:tileRect/>
                </a:gradFill>
                <a:effectLst/>
                <a:uLnTx/>
                <a:uFillTx/>
                <a:latin typeface="Segoe UI Semibold"/>
                <a:ea typeface="+mn-ea"/>
                <a:cs typeface="Segoe UI" pitchFamily="34" charset="0"/>
              </a:rPr>
              <a:t>How AI can help reduce employee turnover</a:t>
            </a:r>
          </a:p>
        </p:txBody>
      </p:sp>
      <p:sp>
        <p:nvSpPr>
          <p:cNvPr id="30" name="Rectangle: Rounded Corners 29">
            <a:extLst>
              <a:ext uri="{FF2B5EF4-FFF2-40B4-BE49-F238E27FC236}">
                <a16:creationId xmlns:a16="http://schemas.microsoft.com/office/drawing/2014/main" id="{402DF6FE-A50A-6C5A-DBCD-F5195C0724F3}"/>
              </a:ext>
            </a:extLst>
          </p:cNvPr>
          <p:cNvSpPr>
            <a:spLocks/>
          </p:cNvSpPr>
          <p:nvPr/>
        </p:nvSpPr>
        <p:spPr bwMode="auto">
          <a:xfrm>
            <a:off x="763522" y="4650074"/>
            <a:ext cx="3366877" cy="427343"/>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quality of internal materials </a:t>
            </a:r>
            <a:b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b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and processes</a:t>
            </a:r>
          </a:p>
        </p:txBody>
      </p:sp>
      <p:sp>
        <p:nvSpPr>
          <p:cNvPr id="31" name="Rectangle: Rounded Corners 30">
            <a:extLst>
              <a:ext uri="{FF2B5EF4-FFF2-40B4-BE49-F238E27FC236}">
                <a16:creationId xmlns:a16="http://schemas.microsoft.com/office/drawing/2014/main" id="{163788AD-49D3-B33C-6ED6-0D8B131BAF1F}"/>
              </a:ext>
            </a:extLst>
          </p:cNvPr>
          <p:cNvSpPr>
            <a:spLocks/>
          </p:cNvSpPr>
          <p:nvPr/>
        </p:nvSpPr>
        <p:spPr bwMode="auto">
          <a:xfrm>
            <a:off x="4395575" y="4650074"/>
            <a:ext cx="3366877" cy="427343"/>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employee collaboration​</a:t>
            </a:r>
          </a:p>
        </p:txBody>
      </p:sp>
      <p:pic>
        <p:nvPicPr>
          <p:cNvPr id="32" name="Picture 31" descr="Photo of sales meeting">
            <a:extLst>
              <a:ext uri="{FF2B5EF4-FFF2-40B4-BE49-F238E27FC236}">
                <a16:creationId xmlns:a16="http://schemas.microsoft.com/office/drawing/2014/main" id="{AB5BE9AF-0AC6-BFEB-7E7A-4FD9911CD2D0}"/>
              </a:ext>
            </a:extLst>
          </p:cNvPr>
          <p:cNvPicPr>
            <a:picLocks/>
          </p:cNvPicPr>
          <p:nvPr/>
        </p:nvPicPr>
        <p:blipFill rotWithShape="1">
          <a:blip r:embed="rId2" cstate="screen">
            <a:extLst>
              <a:ext uri="{28A0092B-C50C-407E-A947-70E740481C1C}">
                <a14:useLocalDpi xmlns:a14="http://schemas.microsoft.com/office/drawing/2010/main"/>
              </a:ext>
            </a:extLst>
          </a:blip>
          <a:srcRect l="19173" r="10691"/>
          <a:stretch/>
        </p:blipFill>
        <p:spPr>
          <a:xfrm>
            <a:off x="662939" y="1278888"/>
            <a:ext cx="5670614" cy="1908701"/>
          </a:xfrm>
          <a:prstGeom prst="roundRect">
            <a:avLst>
              <a:gd name="adj" fmla="val 5305"/>
            </a:avLst>
          </a:prstGeom>
          <a:solidFill>
            <a:schemeClr val="bg1">
              <a:alpha val="70000"/>
            </a:schemeClr>
          </a:solidFill>
          <a:ln w="6350">
            <a:solidFill>
              <a:schemeClr val="bg1">
                <a:lumMod val="95000"/>
              </a:schemeClr>
            </a:solidFill>
          </a:ln>
          <a:effectLst/>
        </p:spPr>
      </p:pic>
      <p:sp>
        <p:nvSpPr>
          <p:cNvPr id="33" name="Text Placeholder 33">
            <a:extLst>
              <a:ext uri="{FF2B5EF4-FFF2-40B4-BE49-F238E27FC236}">
                <a16:creationId xmlns:a16="http://schemas.microsoft.com/office/drawing/2014/main" id="{2DB8F1FE-C368-B7AF-CDD0-7E4214CDA435}"/>
              </a:ext>
            </a:extLst>
          </p:cNvPr>
          <p:cNvSpPr txBox="1">
            <a:spLocks/>
          </p:cNvSpPr>
          <p:nvPr/>
        </p:nvSpPr>
        <p:spPr>
          <a:xfrm>
            <a:off x="763523" y="3274895"/>
            <a:ext cx="5469448" cy="5539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Retain critical plant and headquarters staff by improving the work/life balance of all workers by simplifying overhead tasks. Improve skilling to provide more growth opportunities and increase internal hiring.​</a:t>
            </a:r>
          </a:p>
        </p:txBody>
      </p:sp>
      <p:sp>
        <p:nvSpPr>
          <p:cNvPr id="34" name="TextBox 33">
            <a:extLst>
              <a:ext uri="{FF2B5EF4-FFF2-40B4-BE49-F238E27FC236}">
                <a16:creationId xmlns:a16="http://schemas.microsoft.com/office/drawing/2014/main" id="{0BE87FEB-5F4E-3360-F56A-6FD0BFA9054A}"/>
              </a:ext>
            </a:extLst>
          </p:cNvPr>
          <p:cNvSpPr txBox="1">
            <a:spLocks/>
          </p:cNvSpPr>
          <p:nvPr/>
        </p:nvSpPr>
        <p:spPr>
          <a:xfrm>
            <a:off x="763523" y="5131400"/>
            <a:ext cx="3366877" cy="800219"/>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job descriptions for further role clarity</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company meetings with summarization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and recap</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Completely focus during the meeting</a:t>
            </a:r>
          </a:p>
        </p:txBody>
      </p:sp>
      <p:sp>
        <p:nvSpPr>
          <p:cNvPr id="35" name="TextBox 34">
            <a:extLst>
              <a:ext uri="{FF2B5EF4-FFF2-40B4-BE49-F238E27FC236}">
                <a16:creationId xmlns:a16="http://schemas.microsoft.com/office/drawing/2014/main" id="{D575EAF2-1391-71F0-976D-D465AA0608C2}"/>
              </a:ext>
            </a:extLst>
          </p:cNvPr>
          <p:cNvSpPr txBox="1">
            <a:spLocks/>
          </p:cNvSpPr>
          <p:nvPr/>
        </p:nvSpPr>
        <p:spPr>
          <a:xfrm>
            <a:off x="4395575" y="5131400"/>
            <a:ext cx="3366877" cy="800219"/>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Copilot in Loop to drive internal collaboration</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Copilot to surface ice breakers</a:t>
            </a:r>
          </a:p>
        </p:txBody>
      </p:sp>
      <p:sp>
        <p:nvSpPr>
          <p:cNvPr id="37" name="Rounded Rectangle 53">
            <a:extLst>
              <a:ext uri="{FF2B5EF4-FFF2-40B4-BE49-F238E27FC236}">
                <a16:creationId xmlns:a16="http://schemas.microsoft.com/office/drawing/2014/main" id="{2D82DB76-9E73-A5E5-22B6-F798C474304E}"/>
              </a:ext>
            </a:extLst>
          </p:cNvPr>
          <p:cNvSpPr>
            <a:spLocks/>
          </p:cNvSpPr>
          <p:nvPr/>
        </p:nvSpPr>
        <p:spPr bwMode="auto">
          <a:xfrm>
            <a:off x="6424994" y="1278889"/>
            <a:ext cx="5072316" cy="2691486"/>
          </a:xfrm>
          <a:prstGeom prst="roundRect">
            <a:avLst>
              <a:gd name="adj" fmla="val 3444"/>
            </a:avLst>
          </a:prstGeom>
          <a:solidFill>
            <a:schemeClr val="bg1"/>
          </a:solidFill>
          <a:ln>
            <a:solidFill>
              <a:schemeClr val="bg2"/>
            </a:solid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endParaRPr>
          </a:p>
        </p:txBody>
      </p:sp>
      <p:sp>
        <p:nvSpPr>
          <p:cNvPr id="38" name="Rectangle: Rounded Corners 37">
            <a:extLst>
              <a:ext uri="{FF2B5EF4-FFF2-40B4-BE49-F238E27FC236}">
                <a16:creationId xmlns:a16="http://schemas.microsoft.com/office/drawing/2014/main" id="{D65A789A-BD46-A4DF-B408-69D95011A1AB}"/>
              </a:ext>
            </a:extLst>
          </p:cNvPr>
          <p:cNvSpPr>
            <a:spLocks/>
          </p:cNvSpPr>
          <p:nvPr/>
        </p:nvSpPr>
        <p:spPr bwMode="auto">
          <a:xfrm>
            <a:off x="6527800" y="1370328"/>
            <a:ext cx="4866704" cy="401322"/>
          </a:xfrm>
          <a:prstGeom prst="roundRect">
            <a:avLst>
              <a:gd name="adj" fmla="val 2072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gradFill flip="none" rotWithShape="1">
                  <a:gsLst>
                    <a:gs pos="0">
                      <a:srgbClr val="C03BC4"/>
                    </a:gs>
                    <a:gs pos="56000">
                      <a:srgbClr val="0078D4"/>
                    </a:gs>
                  </a:gsLst>
                  <a:lin ang="13500000" scaled="1"/>
                  <a:tileRect/>
                </a:gradFill>
                <a:effectLst/>
                <a:uLnTx/>
                <a:uFillTx/>
                <a:latin typeface="Segoe UI Semibold"/>
                <a:ea typeface="+mn-ea"/>
                <a:cs typeface="Segoe UI Semilight"/>
              </a:rPr>
              <a:t>Value Calculation</a:t>
            </a:r>
          </a:p>
        </p:txBody>
      </p:sp>
      <p:sp>
        <p:nvSpPr>
          <p:cNvPr id="39" name="TextBox 38">
            <a:extLst>
              <a:ext uri="{FF2B5EF4-FFF2-40B4-BE49-F238E27FC236}">
                <a16:creationId xmlns:a16="http://schemas.microsoft.com/office/drawing/2014/main" id="{4002E12E-907A-4103-A84C-945788FCD036}"/>
              </a:ext>
            </a:extLst>
          </p:cNvPr>
          <p:cNvSpPr txBox="1">
            <a:spLocks/>
          </p:cNvSpPr>
          <p:nvPr/>
        </p:nvSpPr>
        <p:spPr>
          <a:xfrm>
            <a:off x="6529164" y="1863089"/>
            <a:ext cx="4865340" cy="2000548"/>
          </a:xfrm>
          <a:prstGeom prst="rect">
            <a:avLst/>
          </a:prstGeom>
          <a:noFill/>
        </p:spPr>
        <p:txBody>
          <a:bodyPr wrap="square" lIns="0" tIns="0" rIns="0" bIns="0">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Determine the change in employee turnover: </a:t>
            </a:r>
            <a:r>
              <a:rPr kumimoji="0" lang="en-US" sz="1000" b="0" i="0" u="none" strike="noStrike" kern="1200" cap="none" spc="0" normalizeH="0" baseline="0" noProof="0">
                <a:ln>
                  <a:noFill/>
                </a:ln>
                <a:solidFill>
                  <a:srgbClr val="000000"/>
                </a:solidFill>
                <a:effectLst/>
                <a:uLnTx/>
                <a:uFillTx/>
                <a:latin typeface="Segoe UI"/>
                <a:ea typeface="+mn-ea"/>
                <a:cs typeface="+mn-cs"/>
              </a:rPr>
              <a:t>Compare the turnover rate of employees with the AI solution with a group that does not have it (or with a historical number)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Calculate the cost of replacing an employee: </a:t>
            </a:r>
            <a:r>
              <a:rPr kumimoji="0" lang="en-US" sz="1000" b="0" i="0" u="none" strike="noStrike" kern="1200" cap="none" spc="0" normalizeH="0" baseline="0" noProof="0">
                <a:ln>
                  <a:noFill/>
                </a:ln>
                <a:solidFill>
                  <a:srgbClr val="000000"/>
                </a:solidFill>
                <a:effectLst/>
                <a:uLnTx/>
                <a:uFillTx/>
                <a:latin typeface="Segoe UI"/>
                <a:ea typeface="+mn-ea"/>
                <a:cs typeface="+mn-cs"/>
              </a:rPr>
              <a:t>This is often a percentage of wages.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Calculate the total savings: </a:t>
            </a:r>
            <a:r>
              <a:rPr kumimoji="0" lang="en-US" sz="1000" b="0" i="0" u="none" strike="noStrike" kern="1200" cap="none" spc="0" normalizeH="0" baseline="0" noProof="0">
                <a:ln>
                  <a:noFill/>
                </a:ln>
                <a:solidFill>
                  <a:srgbClr val="000000"/>
                </a:solidFill>
                <a:effectLst/>
                <a:uLnTx/>
                <a:uFillTx/>
                <a:latin typeface="Segoe UI"/>
                <a:ea typeface="+mn-ea"/>
                <a:cs typeface="+mn-cs"/>
              </a:rPr>
              <a:t>Multiply the change in employee turnover by the cost of hiring and by the number of employees using the solution.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Example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mn-cs"/>
              </a:rPr>
              <a:t>The AI solution is used by 100 people who make $100k per year and the cost of replacing one of these employees is 6 months salary. Prior to deployment an average of 6 employees left per year. After deployment only 3 employees leave per year. So the saving is 3% change in turnover * 100 people * $50k to hire = $150,000.</a:t>
            </a:r>
          </a:p>
        </p:txBody>
      </p:sp>
      <p:sp>
        <p:nvSpPr>
          <p:cNvPr id="40" name="Graphic 40">
            <a:extLst>
              <a:ext uri="{FF2B5EF4-FFF2-40B4-BE49-F238E27FC236}">
                <a16:creationId xmlns:a16="http://schemas.microsoft.com/office/drawing/2014/main" id="{F8EBDF9B-E222-7319-1D61-CF6253DE6D5A}"/>
              </a:ext>
            </a:extLst>
          </p:cNvPr>
          <p:cNvSpPr/>
          <p:nvPr/>
        </p:nvSpPr>
        <p:spPr>
          <a:xfrm>
            <a:off x="6610350" y="1476092"/>
            <a:ext cx="210860" cy="189794"/>
          </a:xfrm>
          <a:custGeom>
            <a:avLst/>
            <a:gdLst>
              <a:gd name="connsiteX0" fmla="*/ 152390 w 190480"/>
              <a:gd name="connsiteY0" fmla="*/ 0 h 171450"/>
              <a:gd name="connsiteX1" fmla="*/ 158153 w 190480"/>
              <a:gd name="connsiteY1" fmla="*/ 2915 h 171450"/>
              <a:gd name="connsiteX2" fmla="*/ 158677 w 190480"/>
              <a:gd name="connsiteY2" fmla="*/ 3743 h 171450"/>
              <a:gd name="connsiteX3" fmla="*/ 189757 w 190480"/>
              <a:gd name="connsiteY3" fmla="*/ 61160 h 171450"/>
              <a:gd name="connsiteX4" fmla="*/ 190119 w 190480"/>
              <a:gd name="connsiteY4" fmla="*/ 62046 h 171450"/>
              <a:gd name="connsiteX5" fmla="*/ 190233 w 190480"/>
              <a:gd name="connsiteY5" fmla="*/ 62427 h 171450"/>
              <a:gd name="connsiteX6" fmla="*/ 190424 w 190480"/>
              <a:gd name="connsiteY6" fmla="*/ 63398 h 171450"/>
              <a:gd name="connsiteX7" fmla="*/ 190481 w 190480"/>
              <a:gd name="connsiteY7" fmla="*/ 64294 h 171450"/>
              <a:gd name="connsiteX8" fmla="*/ 190224 w 190480"/>
              <a:gd name="connsiteY8" fmla="*/ 66199 h 171450"/>
              <a:gd name="connsiteX9" fmla="*/ 189776 w 190480"/>
              <a:gd name="connsiteY9" fmla="*/ 67389 h 171450"/>
              <a:gd name="connsiteX10" fmla="*/ 189414 w 190480"/>
              <a:gd name="connsiteY10" fmla="*/ 68047 h 171450"/>
              <a:gd name="connsiteX11" fmla="*/ 188700 w 190480"/>
              <a:gd name="connsiteY11" fmla="*/ 69018 h 171450"/>
              <a:gd name="connsiteX12" fmla="*/ 189271 w 190480"/>
              <a:gd name="connsiteY12" fmla="*/ 68275 h 171450"/>
              <a:gd name="connsiteX13" fmla="*/ 189033 w 190480"/>
              <a:gd name="connsiteY13" fmla="*/ 68609 h 171450"/>
              <a:gd name="connsiteX14" fmla="*/ 100927 w 190480"/>
              <a:gd name="connsiteY14" fmla="*/ 168669 h 171450"/>
              <a:gd name="connsiteX15" fmla="*/ 98098 w 190480"/>
              <a:gd name="connsiteY15" fmla="*/ 170879 h 171450"/>
              <a:gd name="connsiteX16" fmla="*/ 97165 w 190480"/>
              <a:gd name="connsiteY16" fmla="*/ 171193 h 171450"/>
              <a:gd name="connsiteX17" fmla="*/ 96422 w 190480"/>
              <a:gd name="connsiteY17" fmla="*/ 171355 h 171450"/>
              <a:gd name="connsiteX18" fmla="*/ 95250 w 190480"/>
              <a:gd name="connsiteY18" fmla="*/ 171450 h 171450"/>
              <a:gd name="connsiteX19" fmla="*/ 94298 w 190480"/>
              <a:gd name="connsiteY19" fmla="*/ 171393 h 171450"/>
              <a:gd name="connsiteX20" fmla="*/ 93174 w 190480"/>
              <a:gd name="connsiteY20" fmla="*/ 171145 h 171450"/>
              <a:gd name="connsiteX21" fmla="*/ 91516 w 190480"/>
              <a:gd name="connsiteY21" fmla="*/ 170421 h 171450"/>
              <a:gd name="connsiteX22" fmla="*/ 91430 w 190480"/>
              <a:gd name="connsiteY22" fmla="*/ 170355 h 171450"/>
              <a:gd name="connsiteX23" fmla="*/ 90192 w 190480"/>
              <a:gd name="connsiteY23" fmla="*/ 169364 h 171450"/>
              <a:gd name="connsiteX24" fmla="*/ 1705 w 190480"/>
              <a:gd name="connsiteY24" fmla="*/ 68913 h 171450"/>
              <a:gd name="connsiteX25" fmla="*/ 1457 w 190480"/>
              <a:gd name="connsiteY25" fmla="*/ 68609 h 171450"/>
              <a:gd name="connsiteX26" fmla="*/ 1076 w 190480"/>
              <a:gd name="connsiteY26" fmla="*/ 68047 h 171450"/>
              <a:gd name="connsiteX27" fmla="*/ 67 w 190480"/>
              <a:gd name="connsiteY27" fmla="*/ 65180 h 171450"/>
              <a:gd name="connsiteX28" fmla="*/ 0 w 190480"/>
              <a:gd name="connsiteY28" fmla="*/ 64294 h 171450"/>
              <a:gd name="connsiteX29" fmla="*/ 29 w 190480"/>
              <a:gd name="connsiteY29" fmla="*/ 63665 h 171450"/>
              <a:gd name="connsiteX30" fmla="*/ 152 w 190480"/>
              <a:gd name="connsiteY30" fmla="*/ 62817 h 171450"/>
              <a:gd name="connsiteX31" fmla="*/ 381 w 190480"/>
              <a:gd name="connsiteY31" fmla="*/ 61998 h 171450"/>
              <a:gd name="connsiteX32" fmla="*/ 591 w 190480"/>
              <a:gd name="connsiteY32" fmla="*/ 61436 h 171450"/>
              <a:gd name="connsiteX33" fmla="*/ 857 w 190480"/>
              <a:gd name="connsiteY33" fmla="*/ 60893 h 171450"/>
              <a:gd name="connsiteX34" fmla="*/ 31814 w 190480"/>
              <a:gd name="connsiteY34" fmla="*/ 3743 h 171450"/>
              <a:gd name="connsiteX35" fmla="*/ 37119 w 190480"/>
              <a:gd name="connsiteY35" fmla="*/ 67 h 171450"/>
              <a:gd name="connsiteX36" fmla="*/ 38090 w 190480"/>
              <a:gd name="connsiteY36" fmla="*/ 0 h 171450"/>
              <a:gd name="connsiteX37" fmla="*/ 152390 w 190480"/>
              <a:gd name="connsiteY37" fmla="*/ 0 h 171450"/>
              <a:gd name="connsiteX38" fmla="*/ 123796 w 190480"/>
              <a:gd name="connsiteY38" fmla="*/ 71438 h 171450"/>
              <a:gd name="connsiteX39" fmla="*/ 66656 w 190480"/>
              <a:gd name="connsiteY39" fmla="*/ 71438 h 171450"/>
              <a:gd name="connsiteX40" fmla="*/ 95231 w 190480"/>
              <a:gd name="connsiteY40" fmla="*/ 144656 h 171450"/>
              <a:gd name="connsiteX41" fmla="*/ 123796 w 190480"/>
              <a:gd name="connsiteY41" fmla="*/ 71438 h 171450"/>
              <a:gd name="connsiteX42" fmla="*/ 51330 w 190480"/>
              <a:gd name="connsiteY42" fmla="*/ 71438 h 171450"/>
              <a:gd name="connsiteX43" fmla="*/ 22946 w 190480"/>
              <a:gd name="connsiteY43" fmla="*/ 71438 h 171450"/>
              <a:gd name="connsiteX44" fmla="*/ 73914 w 190480"/>
              <a:gd name="connsiteY44" fmla="*/ 129292 h 171450"/>
              <a:gd name="connsiteX45" fmla="*/ 51330 w 190480"/>
              <a:gd name="connsiteY45" fmla="*/ 71438 h 171450"/>
              <a:gd name="connsiteX46" fmla="*/ 167516 w 190480"/>
              <a:gd name="connsiteY46" fmla="*/ 71438 h 171450"/>
              <a:gd name="connsiteX47" fmla="*/ 139141 w 190480"/>
              <a:gd name="connsiteY47" fmla="*/ 71438 h 171450"/>
              <a:gd name="connsiteX48" fmla="*/ 116586 w 190480"/>
              <a:gd name="connsiteY48" fmla="*/ 129254 h 171450"/>
              <a:gd name="connsiteX49" fmla="*/ 167516 w 190480"/>
              <a:gd name="connsiteY49" fmla="*/ 71438 h 171450"/>
              <a:gd name="connsiteX50" fmla="*/ 66399 w 190480"/>
              <a:gd name="connsiteY50" fmla="*/ 14288 h 171450"/>
              <a:gd name="connsiteX51" fmla="*/ 42339 w 190480"/>
              <a:gd name="connsiteY51" fmla="*/ 14288 h 171450"/>
              <a:gd name="connsiteX52" fmla="*/ 19117 w 190480"/>
              <a:gd name="connsiteY52" fmla="*/ 57150 h 171450"/>
              <a:gd name="connsiteX53" fmla="*/ 52683 w 190480"/>
              <a:gd name="connsiteY53" fmla="*/ 57150 h 171450"/>
              <a:gd name="connsiteX54" fmla="*/ 66399 w 190480"/>
              <a:gd name="connsiteY54" fmla="*/ 14288 h 171450"/>
              <a:gd name="connsiteX55" fmla="*/ 109071 w 190480"/>
              <a:gd name="connsiteY55" fmla="*/ 14288 h 171450"/>
              <a:gd name="connsiteX56" fmla="*/ 81401 w 190480"/>
              <a:gd name="connsiteY56" fmla="*/ 14288 h 171450"/>
              <a:gd name="connsiteX57" fmla="*/ 67675 w 190480"/>
              <a:gd name="connsiteY57" fmla="*/ 57150 h 171450"/>
              <a:gd name="connsiteX58" fmla="*/ 122777 w 190480"/>
              <a:gd name="connsiteY58" fmla="*/ 57150 h 171450"/>
              <a:gd name="connsiteX59" fmla="*/ 109061 w 190480"/>
              <a:gd name="connsiteY59" fmla="*/ 14288 h 171450"/>
              <a:gd name="connsiteX60" fmla="*/ 148123 w 190480"/>
              <a:gd name="connsiteY60" fmla="*/ 14288 h 171450"/>
              <a:gd name="connsiteX61" fmla="*/ 124073 w 190480"/>
              <a:gd name="connsiteY61" fmla="*/ 14288 h 171450"/>
              <a:gd name="connsiteX62" fmla="*/ 137789 w 190480"/>
              <a:gd name="connsiteY62" fmla="*/ 57150 h 171450"/>
              <a:gd name="connsiteX63" fmla="*/ 171336 w 190480"/>
              <a:gd name="connsiteY63" fmla="*/ 57150 h 171450"/>
              <a:gd name="connsiteX64" fmla="*/ 148133 w 190480"/>
              <a:gd name="connsiteY64"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480" h="171450">
                <a:moveTo>
                  <a:pt x="152390" y="0"/>
                </a:moveTo>
                <a:cubicBezTo>
                  <a:pt x="154666" y="-2"/>
                  <a:pt x="156806" y="1081"/>
                  <a:pt x="158153" y="2915"/>
                </a:cubicBezTo>
                <a:lnTo>
                  <a:pt x="158677" y="3743"/>
                </a:lnTo>
                <a:lnTo>
                  <a:pt x="189757" y="61160"/>
                </a:lnTo>
                <a:lnTo>
                  <a:pt x="190119" y="62046"/>
                </a:lnTo>
                <a:lnTo>
                  <a:pt x="190233" y="62427"/>
                </a:lnTo>
                <a:lnTo>
                  <a:pt x="190424" y="63398"/>
                </a:lnTo>
                <a:lnTo>
                  <a:pt x="190481" y="64294"/>
                </a:lnTo>
                <a:cubicBezTo>
                  <a:pt x="190482" y="64937"/>
                  <a:pt x="190395" y="65578"/>
                  <a:pt x="190224" y="66199"/>
                </a:cubicBezTo>
                <a:lnTo>
                  <a:pt x="189776" y="67389"/>
                </a:lnTo>
                <a:lnTo>
                  <a:pt x="189414" y="68047"/>
                </a:lnTo>
                <a:cubicBezTo>
                  <a:pt x="189204" y="68390"/>
                  <a:pt x="188965" y="68715"/>
                  <a:pt x="188700" y="69018"/>
                </a:cubicBezTo>
                <a:lnTo>
                  <a:pt x="189271" y="68275"/>
                </a:lnTo>
                <a:lnTo>
                  <a:pt x="189033" y="68609"/>
                </a:lnTo>
                <a:lnTo>
                  <a:pt x="100927" y="168669"/>
                </a:lnTo>
                <a:cubicBezTo>
                  <a:pt x="100195" y="169642"/>
                  <a:pt x="99219" y="170404"/>
                  <a:pt x="98098" y="170879"/>
                </a:cubicBezTo>
                <a:lnTo>
                  <a:pt x="97165" y="171193"/>
                </a:lnTo>
                <a:lnTo>
                  <a:pt x="96422" y="171355"/>
                </a:lnTo>
                <a:lnTo>
                  <a:pt x="95250" y="171450"/>
                </a:lnTo>
                <a:lnTo>
                  <a:pt x="94298" y="171393"/>
                </a:lnTo>
                <a:lnTo>
                  <a:pt x="93174" y="171145"/>
                </a:lnTo>
                <a:cubicBezTo>
                  <a:pt x="92592" y="170979"/>
                  <a:pt x="92034" y="170735"/>
                  <a:pt x="91516" y="170421"/>
                </a:cubicBezTo>
                <a:lnTo>
                  <a:pt x="91430" y="170355"/>
                </a:lnTo>
                <a:cubicBezTo>
                  <a:pt x="90978" y="170077"/>
                  <a:pt x="90563" y="169744"/>
                  <a:pt x="90192" y="169364"/>
                </a:cubicBezTo>
                <a:lnTo>
                  <a:pt x="1705" y="68913"/>
                </a:lnTo>
                <a:lnTo>
                  <a:pt x="1457" y="68609"/>
                </a:lnTo>
                <a:lnTo>
                  <a:pt x="1076" y="68047"/>
                </a:lnTo>
                <a:cubicBezTo>
                  <a:pt x="537" y="67175"/>
                  <a:pt x="192" y="66197"/>
                  <a:pt x="67" y="65180"/>
                </a:cubicBezTo>
                <a:lnTo>
                  <a:pt x="0" y="64294"/>
                </a:lnTo>
                <a:lnTo>
                  <a:pt x="29" y="63665"/>
                </a:lnTo>
                <a:lnTo>
                  <a:pt x="152" y="62817"/>
                </a:lnTo>
                <a:cubicBezTo>
                  <a:pt x="212" y="62540"/>
                  <a:pt x="288" y="62266"/>
                  <a:pt x="381" y="61998"/>
                </a:cubicBezTo>
                <a:lnTo>
                  <a:pt x="591" y="61436"/>
                </a:lnTo>
                <a:lnTo>
                  <a:pt x="857" y="60893"/>
                </a:lnTo>
                <a:lnTo>
                  <a:pt x="31814" y="3743"/>
                </a:lnTo>
                <a:cubicBezTo>
                  <a:pt x="32896" y="1743"/>
                  <a:pt x="34866" y="378"/>
                  <a:pt x="37119" y="67"/>
                </a:cubicBezTo>
                <a:lnTo>
                  <a:pt x="38090" y="0"/>
                </a:lnTo>
                <a:lnTo>
                  <a:pt x="152390" y="0"/>
                </a:lnTo>
                <a:close/>
                <a:moveTo>
                  <a:pt x="123796" y="71438"/>
                </a:moveTo>
                <a:lnTo>
                  <a:pt x="66656" y="71438"/>
                </a:lnTo>
                <a:lnTo>
                  <a:pt x="95231" y="144656"/>
                </a:lnTo>
                <a:lnTo>
                  <a:pt x="123796" y="71438"/>
                </a:lnTo>
                <a:close/>
                <a:moveTo>
                  <a:pt x="51330" y="71438"/>
                </a:moveTo>
                <a:lnTo>
                  <a:pt x="22946" y="71438"/>
                </a:lnTo>
                <a:lnTo>
                  <a:pt x="73914" y="129292"/>
                </a:lnTo>
                <a:lnTo>
                  <a:pt x="51330" y="71438"/>
                </a:lnTo>
                <a:close/>
                <a:moveTo>
                  <a:pt x="167516" y="71438"/>
                </a:moveTo>
                <a:lnTo>
                  <a:pt x="139141" y="71438"/>
                </a:lnTo>
                <a:lnTo>
                  <a:pt x="116586" y="129254"/>
                </a:lnTo>
                <a:lnTo>
                  <a:pt x="167516" y="71438"/>
                </a:lnTo>
                <a:close/>
                <a:moveTo>
                  <a:pt x="66399" y="14288"/>
                </a:moveTo>
                <a:lnTo>
                  <a:pt x="42339" y="14288"/>
                </a:lnTo>
                <a:lnTo>
                  <a:pt x="19117" y="57150"/>
                </a:lnTo>
                <a:lnTo>
                  <a:pt x="52683" y="57150"/>
                </a:lnTo>
                <a:lnTo>
                  <a:pt x="66399" y="14288"/>
                </a:lnTo>
                <a:close/>
                <a:moveTo>
                  <a:pt x="109071" y="14288"/>
                </a:moveTo>
                <a:lnTo>
                  <a:pt x="81401" y="14288"/>
                </a:lnTo>
                <a:lnTo>
                  <a:pt x="67675" y="57150"/>
                </a:lnTo>
                <a:lnTo>
                  <a:pt x="122777" y="57150"/>
                </a:lnTo>
                <a:lnTo>
                  <a:pt x="109061" y="14288"/>
                </a:lnTo>
                <a:close/>
                <a:moveTo>
                  <a:pt x="148123" y="14288"/>
                </a:moveTo>
                <a:lnTo>
                  <a:pt x="124073" y="14288"/>
                </a:lnTo>
                <a:lnTo>
                  <a:pt x="137789" y="57150"/>
                </a:lnTo>
                <a:lnTo>
                  <a:pt x="171336" y="57150"/>
                </a:lnTo>
                <a:lnTo>
                  <a:pt x="148133"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43" name="Rectangle: Rounded Corners 42">
            <a:extLst>
              <a:ext uri="{FF2B5EF4-FFF2-40B4-BE49-F238E27FC236}">
                <a16:creationId xmlns:a16="http://schemas.microsoft.com/office/drawing/2014/main" id="{782854E4-6866-94F4-0015-CEE6E59B4704}"/>
              </a:ext>
            </a:extLst>
          </p:cNvPr>
          <p:cNvSpPr>
            <a:spLocks/>
          </p:cNvSpPr>
          <p:nvPr/>
        </p:nvSpPr>
        <p:spPr bwMode="auto">
          <a:xfrm>
            <a:off x="8027628" y="4650074"/>
            <a:ext cx="3366877" cy="427343"/>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Create internal feedback loop ​</a:t>
            </a:r>
          </a:p>
        </p:txBody>
      </p:sp>
      <p:sp>
        <p:nvSpPr>
          <p:cNvPr id="62" name="TextBox 61">
            <a:extLst>
              <a:ext uri="{FF2B5EF4-FFF2-40B4-BE49-F238E27FC236}">
                <a16:creationId xmlns:a16="http://schemas.microsoft.com/office/drawing/2014/main" id="{B5FB06F0-6A03-EBAC-427B-B709DC41A02E}"/>
              </a:ext>
            </a:extLst>
          </p:cNvPr>
          <p:cNvSpPr txBox="1">
            <a:spLocks/>
          </p:cNvSpPr>
          <p:nvPr/>
        </p:nvSpPr>
        <p:spPr>
          <a:xfrm>
            <a:off x="8027628" y="5131400"/>
            <a:ext cx="3366877" cy="800219"/>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Draft employee surveys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Analyze surveys to gain valuable insights into what makes employees happy or areas that need improvement within the organization</a:t>
            </a:r>
          </a:p>
        </p:txBody>
      </p:sp>
      <p:sp>
        <p:nvSpPr>
          <p:cNvPr id="66" name="Graphic 64">
            <a:extLst>
              <a:ext uri="{FF2B5EF4-FFF2-40B4-BE49-F238E27FC236}">
                <a16:creationId xmlns:a16="http://schemas.microsoft.com/office/drawing/2014/main" id="{EF6810AD-FE51-6546-7AF2-A75B434B32CB}"/>
              </a:ext>
            </a:extLst>
          </p:cNvPr>
          <p:cNvSpPr/>
          <p:nvPr/>
        </p:nvSpPr>
        <p:spPr>
          <a:xfrm>
            <a:off x="846867" y="4765529"/>
            <a:ext cx="179220" cy="196434"/>
          </a:xfrm>
          <a:custGeom>
            <a:avLst/>
            <a:gdLst>
              <a:gd name="connsiteX0" fmla="*/ 92869 w 179220"/>
              <a:gd name="connsiteY0" fmla="*/ 0 h 196434"/>
              <a:gd name="connsiteX1" fmla="*/ 114167 w 179220"/>
              <a:gd name="connsiteY1" fmla="*/ 19050 h 196434"/>
              <a:gd name="connsiteX2" fmla="*/ 130969 w 179220"/>
              <a:gd name="connsiteY2" fmla="*/ 19050 h 196434"/>
              <a:gd name="connsiteX3" fmla="*/ 152400 w 179220"/>
              <a:gd name="connsiteY3" fmla="*/ 40481 h 196434"/>
              <a:gd name="connsiteX4" fmla="*/ 152400 w 179220"/>
              <a:gd name="connsiteY4" fmla="*/ 90468 h 196434"/>
              <a:gd name="connsiteX5" fmla="*/ 138113 w 179220"/>
              <a:gd name="connsiteY5" fmla="*/ 86449 h 196434"/>
              <a:gd name="connsiteX6" fmla="*/ 138113 w 179220"/>
              <a:gd name="connsiteY6" fmla="*/ 40481 h 196434"/>
              <a:gd name="connsiteX7" fmla="*/ 130969 w 179220"/>
              <a:gd name="connsiteY7" fmla="*/ 33338 h 196434"/>
              <a:gd name="connsiteX8" fmla="*/ 110690 w 179220"/>
              <a:gd name="connsiteY8" fmla="*/ 33338 h 196434"/>
              <a:gd name="connsiteX9" fmla="*/ 92869 w 179220"/>
              <a:gd name="connsiteY9" fmla="*/ 42863 h 196434"/>
              <a:gd name="connsiteX10" fmla="*/ 59531 w 179220"/>
              <a:gd name="connsiteY10" fmla="*/ 42863 h 196434"/>
              <a:gd name="connsiteX11" fmla="*/ 41710 w 179220"/>
              <a:gd name="connsiteY11" fmla="*/ 33338 h 196434"/>
              <a:gd name="connsiteX12" fmla="*/ 21431 w 179220"/>
              <a:gd name="connsiteY12" fmla="*/ 33338 h 196434"/>
              <a:gd name="connsiteX13" fmla="*/ 14288 w 179220"/>
              <a:gd name="connsiteY13" fmla="*/ 40481 h 196434"/>
              <a:gd name="connsiteX14" fmla="*/ 14288 w 179220"/>
              <a:gd name="connsiteY14" fmla="*/ 169069 h 196434"/>
              <a:gd name="connsiteX15" fmla="*/ 21431 w 179220"/>
              <a:gd name="connsiteY15" fmla="*/ 176213 h 196434"/>
              <a:gd name="connsiteX16" fmla="*/ 73647 w 179220"/>
              <a:gd name="connsiteY16" fmla="*/ 176213 h 196434"/>
              <a:gd name="connsiteX17" fmla="*/ 83915 w 179220"/>
              <a:gd name="connsiteY17" fmla="*/ 190500 h 196434"/>
              <a:gd name="connsiteX18" fmla="*/ 21431 w 179220"/>
              <a:gd name="connsiteY18" fmla="*/ 190500 h 196434"/>
              <a:gd name="connsiteX19" fmla="*/ 0 w 179220"/>
              <a:gd name="connsiteY19" fmla="*/ 169069 h 196434"/>
              <a:gd name="connsiteX20" fmla="*/ 0 w 179220"/>
              <a:gd name="connsiteY20" fmla="*/ 40481 h 196434"/>
              <a:gd name="connsiteX21" fmla="*/ 21431 w 179220"/>
              <a:gd name="connsiteY21" fmla="*/ 19050 h 196434"/>
              <a:gd name="connsiteX22" fmla="*/ 38233 w 179220"/>
              <a:gd name="connsiteY22" fmla="*/ 19050 h 196434"/>
              <a:gd name="connsiteX23" fmla="*/ 59531 w 179220"/>
              <a:gd name="connsiteY23" fmla="*/ 0 h 196434"/>
              <a:gd name="connsiteX24" fmla="*/ 92869 w 179220"/>
              <a:gd name="connsiteY24" fmla="*/ 0 h 196434"/>
              <a:gd name="connsiteX25" fmla="*/ 114205 w 179220"/>
              <a:gd name="connsiteY25" fmla="*/ 19355 h 196434"/>
              <a:gd name="connsiteX26" fmla="*/ 114167 w 179220"/>
              <a:gd name="connsiteY26" fmla="*/ 19050 h 196434"/>
              <a:gd name="connsiteX27" fmla="*/ 114195 w 179220"/>
              <a:gd name="connsiteY27" fmla="*/ 19355 h 196434"/>
              <a:gd name="connsiteX28" fmla="*/ 114252 w 179220"/>
              <a:gd name="connsiteY28" fmla="*/ 19964 h 196434"/>
              <a:gd name="connsiteX29" fmla="*/ 114300 w 179220"/>
              <a:gd name="connsiteY29" fmla="*/ 21431 h 196434"/>
              <a:gd name="connsiteX30" fmla="*/ 114243 w 179220"/>
              <a:gd name="connsiteY30" fmla="*/ 19850 h 196434"/>
              <a:gd name="connsiteX31" fmla="*/ 114243 w 179220"/>
              <a:gd name="connsiteY31" fmla="*/ 19964 h 196434"/>
              <a:gd name="connsiteX32" fmla="*/ 92869 w 179220"/>
              <a:gd name="connsiteY32" fmla="*/ 14288 h 196434"/>
              <a:gd name="connsiteX33" fmla="*/ 59531 w 179220"/>
              <a:gd name="connsiteY33" fmla="*/ 14288 h 196434"/>
              <a:gd name="connsiteX34" fmla="*/ 52388 w 179220"/>
              <a:gd name="connsiteY34" fmla="*/ 21431 h 196434"/>
              <a:gd name="connsiteX35" fmla="*/ 59531 w 179220"/>
              <a:gd name="connsiteY35" fmla="*/ 28575 h 196434"/>
              <a:gd name="connsiteX36" fmla="*/ 92869 w 179220"/>
              <a:gd name="connsiteY36" fmla="*/ 28575 h 196434"/>
              <a:gd name="connsiteX37" fmla="*/ 100013 w 179220"/>
              <a:gd name="connsiteY37" fmla="*/ 21431 h 196434"/>
              <a:gd name="connsiteX38" fmla="*/ 92869 w 179220"/>
              <a:gd name="connsiteY38" fmla="*/ 14288 h 196434"/>
              <a:gd name="connsiteX39" fmla="*/ 97898 w 179220"/>
              <a:gd name="connsiteY39" fmla="*/ 114071 h 196434"/>
              <a:gd name="connsiteX40" fmla="*/ 84877 w 179220"/>
              <a:gd name="connsiteY40" fmla="*/ 137657 h 196434"/>
              <a:gd name="connsiteX41" fmla="*/ 84172 w 179220"/>
              <a:gd name="connsiteY41" fmla="*/ 137846 h 196434"/>
              <a:gd name="connsiteX42" fmla="*/ 78610 w 179220"/>
              <a:gd name="connsiteY42" fmla="*/ 139217 h 196434"/>
              <a:gd name="connsiteX43" fmla="*/ 78667 w 179220"/>
              <a:gd name="connsiteY43" fmla="*/ 156429 h 196434"/>
              <a:gd name="connsiteX44" fmla="*/ 83810 w 179220"/>
              <a:gd name="connsiteY44" fmla="*/ 157667 h 196434"/>
              <a:gd name="connsiteX45" fmla="*/ 97869 w 179220"/>
              <a:gd name="connsiteY45" fmla="*/ 180648 h 196434"/>
              <a:gd name="connsiteX46" fmla="*/ 97622 w 179220"/>
              <a:gd name="connsiteY46" fmla="*/ 181575 h 196434"/>
              <a:gd name="connsiteX47" fmla="*/ 95841 w 179220"/>
              <a:gd name="connsiteY47" fmla="*/ 187595 h 196434"/>
              <a:gd name="connsiteX48" fmla="*/ 109976 w 179220"/>
              <a:gd name="connsiteY48" fmla="*/ 196377 h 196434"/>
              <a:gd name="connsiteX49" fmla="*/ 114681 w 179220"/>
              <a:gd name="connsiteY49" fmla="*/ 191424 h 196434"/>
              <a:gd name="connsiteX50" fmla="*/ 141613 w 179220"/>
              <a:gd name="connsiteY50" fmla="*/ 190752 h 196434"/>
              <a:gd name="connsiteX51" fmla="*/ 142294 w 179220"/>
              <a:gd name="connsiteY51" fmla="*/ 191433 h 196434"/>
              <a:gd name="connsiteX52" fmla="*/ 147037 w 179220"/>
              <a:gd name="connsiteY52" fmla="*/ 196434 h 196434"/>
              <a:gd name="connsiteX53" fmla="*/ 161163 w 179220"/>
              <a:gd name="connsiteY53" fmla="*/ 187738 h 196434"/>
              <a:gd name="connsiteX54" fmla="*/ 159277 w 179220"/>
              <a:gd name="connsiteY54" fmla="*/ 181204 h 196434"/>
              <a:gd name="connsiteX55" fmla="*/ 172298 w 179220"/>
              <a:gd name="connsiteY55" fmla="*/ 157618 h 196434"/>
              <a:gd name="connsiteX56" fmla="*/ 173003 w 179220"/>
              <a:gd name="connsiteY56" fmla="*/ 157429 h 196434"/>
              <a:gd name="connsiteX57" fmla="*/ 178565 w 179220"/>
              <a:gd name="connsiteY57" fmla="*/ 156058 h 196434"/>
              <a:gd name="connsiteX58" fmla="*/ 178508 w 179220"/>
              <a:gd name="connsiteY58" fmla="*/ 138836 h 196434"/>
              <a:gd name="connsiteX59" fmla="*/ 173365 w 179220"/>
              <a:gd name="connsiteY59" fmla="*/ 137598 h 196434"/>
              <a:gd name="connsiteX60" fmla="*/ 159306 w 179220"/>
              <a:gd name="connsiteY60" fmla="*/ 114617 h 196434"/>
              <a:gd name="connsiteX61" fmla="*/ 159553 w 179220"/>
              <a:gd name="connsiteY61" fmla="*/ 113690 h 196434"/>
              <a:gd name="connsiteX62" fmla="*/ 161334 w 179220"/>
              <a:gd name="connsiteY62" fmla="*/ 107690 h 196434"/>
              <a:gd name="connsiteX63" fmla="*/ 147199 w 179220"/>
              <a:gd name="connsiteY63" fmla="*/ 98908 h 196434"/>
              <a:gd name="connsiteX64" fmla="*/ 142504 w 179220"/>
              <a:gd name="connsiteY64" fmla="*/ 103842 h 196434"/>
              <a:gd name="connsiteX65" fmla="*/ 115572 w 179220"/>
              <a:gd name="connsiteY65" fmla="*/ 104532 h 196434"/>
              <a:gd name="connsiteX66" fmla="*/ 114881 w 179220"/>
              <a:gd name="connsiteY66" fmla="*/ 103842 h 196434"/>
              <a:gd name="connsiteX67" fmla="*/ 110138 w 179220"/>
              <a:gd name="connsiteY67" fmla="*/ 98841 h 196434"/>
              <a:gd name="connsiteX68" fmla="*/ 96012 w 179220"/>
              <a:gd name="connsiteY68" fmla="*/ 107528 h 196434"/>
              <a:gd name="connsiteX69" fmla="*/ 97898 w 179220"/>
              <a:gd name="connsiteY69" fmla="*/ 114071 h 196434"/>
              <a:gd name="connsiteX70" fmla="*/ 128588 w 179220"/>
              <a:gd name="connsiteY70" fmla="*/ 161925 h 196434"/>
              <a:gd name="connsiteX71" fmla="*/ 114776 w 179220"/>
              <a:gd name="connsiteY71" fmla="*/ 147638 h 196434"/>
              <a:gd name="connsiteX72" fmla="*/ 128588 w 179220"/>
              <a:gd name="connsiteY72" fmla="*/ 133350 h 196434"/>
              <a:gd name="connsiteX73" fmla="*/ 142399 w 179220"/>
              <a:gd name="connsiteY73" fmla="*/ 147638 h 196434"/>
              <a:gd name="connsiteX74" fmla="*/ 128588 w 179220"/>
              <a:gd name="connsiteY74" fmla="*/ 161925 h 19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9220" h="196434">
                <a:moveTo>
                  <a:pt x="92869" y="0"/>
                </a:moveTo>
                <a:cubicBezTo>
                  <a:pt x="103783" y="0"/>
                  <a:pt x="112954" y="8203"/>
                  <a:pt x="114167" y="19050"/>
                </a:cubicBezTo>
                <a:lnTo>
                  <a:pt x="130969" y="19050"/>
                </a:lnTo>
                <a:cubicBezTo>
                  <a:pt x="142805" y="19050"/>
                  <a:pt x="152400" y="28645"/>
                  <a:pt x="152400" y="40481"/>
                </a:cubicBezTo>
                <a:lnTo>
                  <a:pt x="152400" y="90468"/>
                </a:lnTo>
                <a:cubicBezTo>
                  <a:pt x="147818" y="88557"/>
                  <a:pt x="143020" y="87207"/>
                  <a:pt x="138113" y="86449"/>
                </a:cubicBezTo>
                <a:lnTo>
                  <a:pt x="138113" y="40481"/>
                </a:lnTo>
                <a:cubicBezTo>
                  <a:pt x="138113" y="36536"/>
                  <a:pt x="134914" y="33338"/>
                  <a:pt x="130969" y="33338"/>
                </a:cubicBezTo>
                <a:lnTo>
                  <a:pt x="110690" y="33338"/>
                </a:lnTo>
                <a:cubicBezTo>
                  <a:pt x="106842" y="39081"/>
                  <a:pt x="100298" y="42863"/>
                  <a:pt x="92869" y="42863"/>
                </a:cubicBezTo>
                <a:lnTo>
                  <a:pt x="59531" y="42863"/>
                </a:lnTo>
                <a:cubicBezTo>
                  <a:pt x="52102" y="42863"/>
                  <a:pt x="45558" y="39081"/>
                  <a:pt x="41710" y="33338"/>
                </a:cubicBezTo>
                <a:lnTo>
                  <a:pt x="21431" y="33338"/>
                </a:lnTo>
                <a:cubicBezTo>
                  <a:pt x="17486" y="33338"/>
                  <a:pt x="14288" y="36536"/>
                  <a:pt x="14288" y="40481"/>
                </a:cubicBezTo>
                <a:lnTo>
                  <a:pt x="14288" y="169069"/>
                </a:lnTo>
                <a:cubicBezTo>
                  <a:pt x="14288" y="173012"/>
                  <a:pt x="17488" y="176213"/>
                  <a:pt x="21431" y="176213"/>
                </a:cubicBezTo>
                <a:lnTo>
                  <a:pt x="73647" y="176213"/>
                </a:lnTo>
                <a:cubicBezTo>
                  <a:pt x="76374" y="181438"/>
                  <a:pt x="79832" y="186249"/>
                  <a:pt x="83915" y="190500"/>
                </a:cubicBezTo>
                <a:lnTo>
                  <a:pt x="21431" y="190500"/>
                </a:lnTo>
                <a:cubicBezTo>
                  <a:pt x="9595" y="190500"/>
                  <a:pt x="0" y="180905"/>
                  <a:pt x="0" y="169069"/>
                </a:cubicBezTo>
                <a:lnTo>
                  <a:pt x="0" y="40481"/>
                </a:lnTo>
                <a:cubicBezTo>
                  <a:pt x="0" y="28645"/>
                  <a:pt x="9595" y="19050"/>
                  <a:pt x="21431" y="19050"/>
                </a:cubicBezTo>
                <a:lnTo>
                  <a:pt x="38233" y="19050"/>
                </a:lnTo>
                <a:cubicBezTo>
                  <a:pt x="39446" y="8203"/>
                  <a:pt x="48617" y="0"/>
                  <a:pt x="59531" y="0"/>
                </a:cubicBezTo>
                <a:lnTo>
                  <a:pt x="92869" y="0"/>
                </a:lnTo>
                <a:close/>
                <a:moveTo>
                  <a:pt x="114205" y="19355"/>
                </a:moveTo>
                <a:cubicBezTo>
                  <a:pt x="114193" y="19253"/>
                  <a:pt x="114180" y="19151"/>
                  <a:pt x="114167" y="19050"/>
                </a:cubicBezTo>
                <a:lnTo>
                  <a:pt x="114195" y="19355"/>
                </a:lnTo>
                <a:close/>
                <a:moveTo>
                  <a:pt x="114252" y="19964"/>
                </a:moveTo>
                <a:lnTo>
                  <a:pt x="114300" y="21431"/>
                </a:lnTo>
                <a:cubicBezTo>
                  <a:pt x="114300" y="20898"/>
                  <a:pt x="114281" y="20374"/>
                  <a:pt x="114243" y="19850"/>
                </a:cubicBezTo>
                <a:lnTo>
                  <a:pt x="114243" y="19964"/>
                </a:lnTo>
                <a:close/>
                <a:moveTo>
                  <a:pt x="92869" y="14288"/>
                </a:moveTo>
                <a:lnTo>
                  <a:pt x="59531" y="14288"/>
                </a:lnTo>
                <a:cubicBezTo>
                  <a:pt x="55586" y="14288"/>
                  <a:pt x="52388" y="17486"/>
                  <a:pt x="52388" y="21431"/>
                </a:cubicBezTo>
                <a:cubicBezTo>
                  <a:pt x="52388" y="25377"/>
                  <a:pt x="55586" y="28575"/>
                  <a:pt x="59531" y="28575"/>
                </a:cubicBezTo>
                <a:lnTo>
                  <a:pt x="92869" y="28575"/>
                </a:lnTo>
                <a:cubicBezTo>
                  <a:pt x="96814" y="28575"/>
                  <a:pt x="100013" y="25377"/>
                  <a:pt x="100013" y="21431"/>
                </a:cubicBezTo>
                <a:cubicBezTo>
                  <a:pt x="100013" y="17486"/>
                  <a:pt x="96814" y="14288"/>
                  <a:pt x="92869" y="14288"/>
                </a:cubicBezTo>
                <a:close/>
                <a:moveTo>
                  <a:pt x="97898" y="114071"/>
                </a:moveTo>
                <a:cubicBezTo>
                  <a:pt x="100815" y="124180"/>
                  <a:pt x="94986" y="134740"/>
                  <a:pt x="84877" y="137657"/>
                </a:cubicBezTo>
                <a:cubicBezTo>
                  <a:pt x="84644" y="137724"/>
                  <a:pt x="84409" y="137788"/>
                  <a:pt x="84172" y="137846"/>
                </a:cubicBezTo>
                <a:lnTo>
                  <a:pt x="78610" y="139217"/>
                </a:lnTo>
                <a:cubicBezTo>
                  <a:pt x="77718" y="144922"/>
                  <a:pt x="77737" y="150731"/>
                  <a:pt x="78667" y="156429"/>
                </a:cubicBezTo>
                <a:lnTo>
                  <a:pt x="83810" y="157667"/>
                </a:lnTo>
                <a:cubicBezTo>
                  <a:pt x="94039" y="160131"/>
                  <a:pt x="100333" y="170420"/>
                  <a:pt x="97869" y="180648"/>
                </a:cubicBezTo>
                <a:cubicBezTo>
                  <a:pt x="97795" y="180960"/>
                  <a:pt x="97712" y="181268"/>
                  <a:pt x="97622" y="181575"/>
                </a:cubicBezTo>
                <a:lnTo>
                  <a:pt x="95841" y="187595"/>
                </a:lnTo>
                <a:cubicBezTo>
                  <a:pt x="100032" y="191272"/>
                  <a:pt x="104794" y="194253"/>
                  <a:pt x="109976" y="196377"/>
                </a:cubicBezTo>
                <a:lnTo>
                  <a:pt x="114681" y="191424"/>
                </a:lnTo>
                <a:cubicBezTo>
                  <a:pt x="121932" y="183801"/>
                  <a:pt x="133991" y="183501"/>
                  <a:pt x="141613" y="190752"/>
                </a:cubicBezTo>
                <a:cubicBezTo>
                  <a:pt x="141846" y="190973"/>
                  <a:pt x="142073" y="191201"/>
                  <a:pt x="142294" y="191433"/>
                </a:cubicBezTo>
                <a:lnTo>
                  <a:pt x="147037" y="196434"/>
                </a:lnTo>
                <a:cubicBezTo>
                  <a:pt x="152195" y="194337"/>
                  <a:pt x="156968" y="191398"/>
                  <a:pt x="161163" y="187738"/>
                </a:cubicBezTo>
                <a:lnTo>
                  <a:pt x="159277" y="181204"/>
                </a:lnTo>
                <a:cubicBezTo>
                  <a:pt x="156360" y="171095"/>
                  <a:pt x="162189" y="160535"/>
                  <a:pt x="172298" y="157618"/>
                </a:cubicBezTo>
                <a:cubicBezTo>
                  <a:pt x="172531" y="157551"/>
                  <a:pt x="172766" y="157487"/>
                  <a:pt x="173003" y="157429"/>
                </a:cubicBezTo>
                <a:lnTo>
                  <a:pt x="178565" y="156058"/>
                </a:lnTo>
                <a:cubicBezTo>
                  <a:pt x="179458" y="150350"/>
                  <a:pt x="179439" y="144538"/>
                  <a:pt x="178508" y="138836"/>
                </a:cubicBezTo>
                <a:lnTo>
                  <a:pt x="173365" y="137598"/>
                </a:lnTo>
                <a:cubicBezTo>
                  <a:pt x="163136" y="135134"/>
                  <a:pt x="156842" y="124845"/>
                  <a:pt x="159306" y="114617"/>
                </a:cubicBezTo>
                <a:cubicBezTo>
                  <a:pt x="159380" y="114306"/>
                  <a:pt x="159463" y="113997"/>
                  <a:pt x="159553" y="113690"/>
                </a:cubicBezTo>
                <a:lnTo>
                  <a:pt x="161334" y="107690"/>
                </a:lnTo>
                <a:cubicBezTo>
                  <a:pt x="157143" y="103998"/>
                  <a:pt x="152366" y="101030"/>
                  <a:pt x="147199" y="98908"/>
                </a:cubicBezTo>
                <a:lnTo>
                  <a:pt x="142504" y="103842"/>
                </a:lnTo>
                <a:cubicBezTo>
                  <a:pt x="135257" y="111469"/>
                  <a:pt x="123199" y="111779"/>
                  <a:pt x="115572" y="104532"/>
                </a:cubicBezTo>
                <a:cubicBezTo>
                  <a:pt x="115335" y="104308"/>
                  <a:pt x="115105" y="104078"/>
                  <a:pt x="114881" y="103842"/>
                </a:cubicBezTo>
                <a:lnTo>
                  <a:pt x="110138" y="98841"/>
                </a:lnTo>
                <a:cubicBezTo>
                  <a:pt x="104956" y="100936"/>
                  <a:pt x="100193" y="103889"/>
                  <a:pt x="96012" y="107528"/>
                </a:cubicBezTo>
                <a:lnTo>
                  <a:pt x="97898" y="114071"/>
                </a:lnTo>
                <a:close/>
                <a:moveTo>
                  <a:pt x="128588" y="161925"/>
                </a:moveTo>
                <a:cubicBezTo>
                  <a:pt x="120968" y="161925"/>
                  <a:pt x="114776" y="155524"/>
                  <a:pt x="114776" y="147638"/>
                </a:cubicBezTo>
                <a:cubicBezTo>
                  <a:pt x="114776" y="139751"/>
                  <a:pt x="120968" y="133350"/>
                  <a:pt x="128588" y="133350"/>
                </a:cubicBezTo>
                <a:cubicBezTo>
                  <a:pt x="136208" y="133350"/>
                  <a:pt x="142399" y="139751"/>
                  <a:pt x="142399" y="147638"/>
                </a:cubicBezTo>
                <a:cubicBezTo>
                  <a:pt x="142399" y="155524"/>
                  <a:pt x="136208" y="161925"/>
                  <a:pt x="128588" y="161925"/>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67" name="Graphic 41" descr="Icon of a team of three people with a briefcase">
            <a:extLst>
              <a:ext uri="{FF2B5EF4-FFF2-40B4-BE49-F238E27FC236}">
                <a16:creationId xmlns:a16="http://schemas.microsoft.com/office/drawing/2014/main" id="{01EC4EB5-6425-9725-FB0E-E47B1E937DB7}"/>
              </a:ext>
            </a:extLst>
          </p:cNvPr>
          <p:cNvSpPr/>
          <p:nvPr/>
        </p:nvSpPr>
        <p:spPr>
          <a:xfrm>
            <a:off x="4478920" y="4765527"/>
            <a:ext cx="206260" cy="196438"/>
          </a:xfrm>
          <a:custGeom>
            <a:avLst/>
            <a:gdLst>
              <a:gd name="connsiteX0" fmla="*/ 121482 w 200025"/>
              <a:gd name="connsiteY0" fmla="*/ 66675 h 190500"/>
              <a:gd name="connsiteX1" fmla="*/ 137465 w 200025"/>
              <a:gd name="connsiteY1" fmla="*/ 78581 h 190500"/>
              <a:gd name="connsiteX2" fmla="*/ 130969 w 200025"/>
              <a:gd name="connsiteY2" fmla="*/ 78581 h 190500"/>
              <a:gd name="connsiteX3" fmla="*/ 120044 w 200025"/>
              <a:gd name="connsiteY3" fmla="*/ 80963 h 190500"/>
              <a:gd name="connsiteX4" fmla="*/ 69075 w 200025"/>
              <a:gd name="connsiteY4" fmla="*/ 80963 h 190500"/>
              <a:gd name="connsiteX5" fmla="*/ 66694 w 200025"/>
              <a:gd name="connsiteY5" fmla="*/ 83344 h 190500"/>
              <a:gd name="connsiteX6" fmla="*/ 66694 w 200025"/>
              <a:gd name="connsiteY6" fmla="*/ 128578 h 190500"/>
              <a:gd name="connsiteX7" fmla="*/ 85725 w 200025"/>
              <a:gd name="connsiteY7" fmla="*/ 155534 h 190500"/>
              <a:gd name="connsiteX8" fmla="*/ 85725 w 200025"/>
              <a:gd name="connsiteY8" fmla="*/ 170383 h 190500"/>
              <a:gd name="connsiteX9" fmla="*/ 52407 w 200025"/>
              <a:gd name="connsiteY9" fmla="*/ 128578 h 190500"/>
              <a:gd name="connsiteX10" fmla="*/ 52407 w 200025"/>
              <a:gd name="connsiteY10" fmla="*/ 83344 h 190500"/>
              <a:gd name="connsiteX11" fmla="*/ 69075 w 200025"/>
              <a:gd name="connsiteY11" fmla="*/ 66675 h 190500"/>
              <a:gd name="connsiteX12" fmla="*/ 121482 w 200025"/>
              <a:gd name="connsiteY12" fmla="*/ 66675 h 190500"/>
              <a:gd name="connsiteX13" fmla="*/ 164306 w 200025"/>
              <a:gd name="connsiteY13" fmla="*/ 78581 h 190500"/>
              <a:gd name="connsiteX14" fmla="*/ 190500 w 200025"/>
              <a:gd name="connsiteY14" fmla="*/ 104661 h 190500"/>
              <a:gd name="connsiteX15" fmla="*/ 190500 w 200025"/>
              <a:gd name="connsiteY15" fmla="*/ 83344 h 190500"/>
              <a:gd name="connsiteX16" fmla="*/ 173831 w 200025"/>
              <a:gd name="connsiteY16" fmla="*/ 66675 h 190500"/>
              <a:gd name="connsiteX17" fmla="*/ 141684 w 200025"/>
              <a:gd name="connsiteY17" fmla="*/ 66675 h 190500"/>
              <a:gd name="connsiteX18" fmla="*/ 147247 w 200025"/>
              <a:gd name="connsiteY18" fmla="*/ 78581 h 190500"/>
              <a:gd name="connsiteX19" fmla="*/ 164306 w 200025"/>
              <a:gd name="connsiteY19" fmla="*/ 78581 h 190500"/>
              <a:gd name="connsiteX20" fmla="*/ 16669 w 200025"/>
              <a:gd name="connsiteY20" fmla="*/ 66675 h 190500"/>
              <a:gd name="connsiteX21" fmla="*/ 48873 w 200025"/>
              <a:gd name="connsiteY21" fmla="*/ 66675 h 190500"/>
              <a:gd name="connsiteX22" fmla="*/ 42986 w 200025"/>
              <a:gd name="connsiteY22" fmla="*/ 80963 h 190500"/>
              <a:gd name="connsiteX23" fmla="*/ 16669 w 200025"/>
              <a:gd name="connsiteY23" fmla="*/ 80963 h 190500"/>
              <a:gd name="connsiteX24" fmla="*/ 14288 w 200025"/>
              <a:gd name="connsiteY24" fmla="*/ 83344 h 190500"/>
              <a:gd name="connsiteX25" fmla="*/ 14288 w 200025"/>
              <a:gd name="connsiteY25" fmla="*/ 114290 h 190500"/>
              <a:gd name="connsiteX26" fmla="*/ 38106 w 200025"/>
              <a:gd name="connsiteY26" fmla="*/ 138116 h 190500"/>
              <a:gd name="connsiteX27" fmla="*/ 43644 w 200025"/>
              <a:gd name="connsiteY27" fmla="*/ 137465 h 190500"/>
              <a:gd name="connsiteX28" fmla="*/ 47958 w 200025"/>
              <a:gd name="connsiteY28" fmla="*/ 151105 h 190500"/>
              <a:gd name="connsiteX29" fmla="*/ 1295 w 200025"/>
              <a:gd name="connsiteY29" fmla="*/ 124138 h 190500"/>
              <a:gd name="connsiteX30" fmla="*/ 0 w 200025"/>
              <a:gd name="connsiteY30" fmla="*/ 114290 h 190500"/>
              <a:gd name="connsiteX31" fmla="*/ 0 w 200025"/>
              <a:gd name="connsiteY31" fmla="*/ 83344 h 190500"/>
              <a:gd name="connsiteX32" fmla="*/ 16669 w 200025"/>
              <a:gd name="connsiteY32" fmla="*/ 66675 h 190500"/>
              <a:gd name="connsiteX33" fmla="*/ 95250 w 200025"/>
              <a:gd name="connsiteY33" fmla="*/ 0 h 190500"/>
              <a:gd name="connsiteX34" fmla="*/ 123825 w 200025"/>
              <a:gd name="connsiteY34" fmla="*/ 28575 h 190500"/>
              <a:gd name="connsiteX35" fmla="*/ 95250 w 200025"/>
              <a:gd name="connsiteY35" fmla="*/ 57150 h 190500"/>
              <a:gd name="connsiteX36" fmla="*/ 66675 w 200025"/>
              <a:gd name="connsiteY36" fmla="*/ 28575 h 190500"/>
              <a:gd name="connsiteX37" fmla="*/ 95250 w 200025"/>
              <a:gd name="connsiteY37" fmla="*/ 0 h 190500"/>
              <a:gd name="connsiteX38" fmla="*/ 95250 w 200025"/>
              <a:gd name="connsiteY38" fmla="*/ 14288 h 190500"/>
              <a:gd name="connsiteX39" fmla="*/ 80963 w 200025"/>
              <a:gd name="connsiteY39" fmla="*/ 28575 h 190500"/>
              <a:gd name="connsiteX40" fmla="*/ 95250 w 200025"/>
              <a:gd name="connsiteY40" fmla="*/ 42863 h 190500"/>
              <a:gd name="connsiteX41" fmla="*/ 109538 w 200025"/>
              <a:gd name="connsiteY41" fmla="*/ 28575 h 190500"/>
              <a:gd name="connsiteX42" fmla="*/ 95250 w 200025"/>
              <a:gd name="connsiteY42" fmla="*/ 14288 h 190500"/>
              <a:gd name="connsiteX43" fmla="*/ 157163 w 200025"/>
              <a:gd name="connsiteY43" fmla="*/ 9525 h 190500"/>
              <a:gd name="connsiteX44" fmla="*/ 180975 w 200025"/>
              <a:gd name="connsiteY44" fmla="*/ 33338 h 190500"/>
              <a:gd name="connsiteX45" fmla="*/ 157163 w 200025"/>
              <a:gd name="connsiteY45" fmla="*/ 57150 h 190500"/>
              <a:gd name="connsiteX46" fmla="*/ 133350 w 200025"/>
              <a:gd name="connsiteY46" fmla="*/ 33338 h 190500"/>
              <a:gd name="connsiteX47" fmla="*/ 157163 w 200025"/>
              <a:gd name="connsiteY47" fmla="*/ 9525 h 190500"/>
              <a:gd name="connsiteX48" fmla="*/ 157163 w 200025"/>
              <a:gd name="connsiteY48" fmla="*/ 23813 h 190500"/>
              <a:gd name="connsiteX49" fmla="*/ 147638 w 200025"/>
              <a:gd name="connsiteY49" fmla="*/ 33338 h 190500"/>
              <a:gd name="connsiteX50" fmla="*/ 157163 w 200025"/>
              <a:gd name="connsiteY50" fmla="*/ 42863 h 190500"/>
              <a:gd name="connsiteX51" fmla="*/ 166688 w 200025"/>
              <a:gd name="connsiteY51" fmla="*/ 33338 h 190500"/>
              <a:gd name="connsiteX52" fmla="*/ 157163 w 200025"/>
              <a:gd name="connsiteY52" fmla="*/ 23813 h 190500"/>
              <a:gd name="connsiteX53" fmla="*/ 33338 w 200025"/>
              <a:gd name="connsiteY53" fmla="*/ 9525 h 190500"/>
              <a:gd name="connsiteX54" fmla="*/ 57150 w 200025"/>
              <a:gd name="connsiteY54" fmla="*/ 33338 h 190500"/>
              <a:gd name="connsiteX55" fmla="*/ 33338 w 200025"/>
              <a:gd name="connsiteY55" fmla="*/ 57150 h 190500"/>
              <a:gd name="connsiteX56" fmla="*/ 9525 w 200025"/>
              <a:gd name="connsiteY56" fmla="*/ 33338 h 190500"/>
              <a:gd name="connsiteX57" fmla="*/ 33338 w 200025"/>
              <a:gd name="connsiteY57" fmla="*/ 9525 h 190500"/>
              <a:gd name="connsiteX58" fmla="*/ 33338 w 200025"/>
              <a:gd name="connsiteY58" fmla="*/ 23813 h 190500"/>
              <a:gd name="connsiteX59" fmla="*/ 23813 w 200025"/>
              <a:gd name="connsiteY59" fmla="*/ 33338 h 190500"/>
              <a:gd name="connsiteX60" fmla="*/ 33338 w 200025"/>
              <a:gd name="connsiteY60" fmla="*/ 42863 h 190500"/>
              <a:gd name="connsiteX61" fmla="*/ 42863 w 200025"/>
              <a:gd name="connsiteY61" fmla="*/ 33338 h 190500"/>
              <a:gd name="connsiteX62" fmla="*/ 33338 w 200025"/>
              <a:gd name="connsiteY62" fmla="*/ 23813 h 190500"/>
              <a:gd name="connsiteX63" fmla="*/ 114300 w 200025"/>
              <a:gd name="connsiteY63" fmla="*/ 114300 h 190500"/>
              <a:gd name="connsiteX64" fmla="*/ 109538 w 200025"/>
              <a:gd name="connsiteY64" fmla="*/ 114300 h 190500"/>
              <a:gd name="connsiteX65" fmla="*/ 95250 w 200025"/>
              <a:gd name="connsiteY65" fmla="*/ 128588 h 190500"/>
              <a:gd name="connsiteX66" fmla="*/ 95250 w 200025"/>
              <a:gd name="connsiteY66" fmla="*/ 142875 h 190500"/>
              <a:gd name="connsiteX67" fmla="*/ 119063 w 200025"/>
              <a:gd name="connsiteY67" fmla="*/ 142875 h 190500"/>
              <a:gd name="connsiteX68" fmla="*/ 119063 w 200025"/>
              <a:gd name="connsiteY68" fmla="*/ 140494 h 190500"/>
              <a:gd name="connsiteX69" fmla="*/ 126206 w 200025"/>
              <a:gd name="connsiteY69" fmla="*/ 133350 h 190500"/>
              <a:gd name="connsiteX70" fmla="*/ 133350 w 200025"/>
              <a:gd name="connsiteY70" fmla="*/ 140494 h 190500"/>
              <a:gd name="connsiteX71" fmla="*/ 133350 w 200025"/>
              <a:gd name="connsiteY71" fmla="*/ 142875 h 190500"/>
              <a:gd name="connsiteX72" fmla="*/ 161925 w 200025"/>
              <a:gd name="connsiteY72" fmla="*/ 142875 h 190500"/>
              <a:gd name="connsiteX73" fmla="*/ 161925 w 200025"/>
              <a:gd name="connsiteY73" fmla="*/ 140494 h 190500"/>
              <a:gd name="connsiteX74" fmla="*/ 169069 w 200025"/>
              <a:gd name="connsiteY74" fmla="*/ 133350 h 190500"/>
              <a:gd name="connsiteX75" fmla="*/ 176213 w 200025"/>
              <a:gd name="connsiteY75" fmla="*/ 140494 h 190500"/>
              <a:gd name="connsiteX76" fmla="*/ 176213 w 200025"/>
              <a:gd name="connsiteY76" fmla="*/ 142875 h 190500"/>
              <a:gd name="connsiteX77" fmla="*/ 200025 w 200025"/>
              <a:gd name="connsiteY77" fmla="*/ 142875 h 190500"/>
              <a:gd name="connsiteX78" fmla="*/ 200025 w 200025"/>
              <a:gd name="connsiteY78" fmla="*/ 128588 h 190500"/>
              <a:gd name="connsiteX79" fmla="*/ 185738 w 200025"/>
              <a:gd name="connsiteY79" fmla="*/ 114300 h 190500"/>
              <a:gd name="connsiteX80" fmla="*/ 180975 w 200025"/>
              <a:gd name="connsiteY80" fmla="*/ 114300 h 190500"/>
              <a:gd name="connsiteX81" fmla="*/ 180975 w 200025"/>
              <a:gd name="connsiteY81" fmla="*/ 104775 h 190500"/>
              <a:gd name="connsiteX82" fmla="*/ 164306 w 200025"/>
              <a:gd name="connsiteY82" fmla="*/ 88106 h 190500"/>
              <a:gd name="connsiteX83" fmla="*/ 130969 w 200025"/>
              <a:gd name="connsiteY83" fmla="*/ 88106 h 190500"/>
              <a:gd name="connsiteX84" fmla="*/ 114300 w 200025"/>
              <a:gd name="connsiteY84" fmla="*/ 104775 h 190500"/>
              <a:gd name="connsiteX85" fmla="*/ 114300 w 200025"/>
              <a:gd name="connsiteY85" fmla="*/ 114300 h 190500"/>
              <a:gd name="connsiteX86" fmla="*/ 128588 w 200025"/>
              <a:gd name="connsiteY86" fmla="*/ 104775 h 190500"/>
              <a:gd name="connsiteX87" fmla="*/ 130969 w 200025"/>
              <a:gd name="connsiteY87" fmla="*/ 102394 h 190500"/>
              <a:gd name="connsiteX88" fmla="*/ 164306 w 200025"/>
              <a:gd name="connsiteY88" fmla="*/ 102394 h 190500"/>
              <a:gd name="connsiteX89" fmla="*/ 166688 w 200025"/>
              <a:gd name="connsiteY89" fmla="*/ 104775 h 190500"/>
              <a:gd name="connsiteX90" fmla="*/ 166688 w 200025"/>
              <a:gd name="connsiteY90" fmla="*/ 114300 h 190500"/>
              <a:gd name="connsiteX91" fmla="*/ 128588 w 200025"/>
              <a:gd name="connsiteY91" fmla="*/ 114300 h 190500"/>
              <a:gd name="connsiteX92" fmla="*/ 128588 w 200025"/>
              <a:gd name="connsiteY92" fmla="*/ 104775 h 190500"/>
              <a:gd name="connsiteX93" fmla="*/ 95250 w 200025"/>
              <a:gd name="connsiteY93" fmla="*/ 176213 h 190500"/>
              <a:gd name="connsiteX94" fmla="*/ 95250 w 200025"/>
              <a:gd name="connsiteY94" fmla="*/ 157163 h 190500"/>
              <a:gd name="connsiteX95" fmla="*/ 119063 w 200025"/>
              <a:gd name="connsiteY95" fmla="*/ 157163 h 190500"/>
              <a:gd name="connsiteX96" fmla="*/ 119063 w 200025"/>
              <a:gd name="connsiteY96" fmla="*/ 164306 h 190500"/>
              <a:gd name="connsiteX97" fmla="*/ 126206 w 200025"/>
              <a:gd name="connsiteY97" fmla="*/ 171450 h 190500"/>
              <a:gd name="connsiteX98" fmla="*/ 133350 w 200025"/>
              <a:gd name="connsiteY98" fmla="*/ 164306 h 190500"/>
              <a:gd name="connsiteX99" fmla="*/ 133350 w 200025"/>
              <a:gd name="connsiteY99" fmla="*/ 157163 h 190500"/>
              <a:gd name="connsiteX100" fmla="*/ 161925 w 200025"/>
              <a:gd name="connsiteY100" fmla="*/ 157163 h 190500"/>
              <a:gd name="connsiteX101" fmla="*/ 161925 w 200025"/>
              <a:gd name="connsiteY101" fmla="*/ 164306 h 190500"/>
              <a:gd name="connsiteX102" fmla="*/ 169069 w 200025"/>
              <a:gd name="connsiteY102" fmla="*/ 171450 h 190500"/>
              <a:gd name="connsiteX103" fmla="*/ 176213 w 200025"/>
              <a:gd name="connsiteY103" fmla="*/ 164306 h 190500"/>
              <a:gd name="connsiteX104" fmla="*/ 176213 w 200025"/>
              <a:gd name="connsiteY104" fmla="*/ 157163 h 190500"/>
              <a:gd name="connsiteX105" fmla="*/ 200025 w 200025"/>
              <a:gd name="connsiteY105" fmla="*/ 157163 h 190500"/>
              <a:gd name="connsiteX106" fmla="*/ 200025 w 200025"/>
              <a:gd name="connsiteY106" fmla="*/ 176213 h 190500"/>
              <a:gd name="connsiteX107" fmla="*/ 185738 w 200025"/>
              <a:gd name="connsiteY107" fmla="*/ 190500 h 190500"/>
              <a:gd name="connsiteX108" fmla="*/ 109538 w 200025"/>
              <a:gd name="connsiteY108" fmla="*/ 190500 h 190500"/>
              <a:gd name="connsiteX109" fmla="*/ 95250 w 200025"/>
              <a:gd name="connsiteY109" fmla="*/ 17621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00025" h="190500">
                <a:moveTo>
                  <a:pt x="121482" y="66675"/>
                </a:moveTo>
                <a:cubicBezTo>
                  <a:pt x="128857" y="66671"/>
                  <a:pt x="135358" y="71514"/>
                  <a:pt x="137465" y="78581"/>
                </a:cubicBezTo>
                <a:lnTo>
                  <a:pt x="130969" y="78581"/>
                </a:lnTo>
                <a:cubicBezTo>
                  <a:pt x="127064" y="78581"/>
                  <a:pt x="123368" y="79439"/>
                  <a:pt x="120044" y="80963"/>
                </a:cubicBezTo>
                <a:lnTo>
                  <a:pt x="69075" y="80963"/>
                </a:lnTo>
                <a:cubicBezTo>
                  <a:pt x="67760" y="80963"/>
                  <a:pt x="66694" y="82028"/>
                  <a:pt x="66694" y="83344"/>
                </a:cubicBezTo>
                <a:lnTo>
                  <a:pt x="66694" y="128578"/>
                </a:lnTo>
                <a:cubicBezTo>
                  <a:pt x="66694" y="141018"/>
                  <a:pt x="74638" y="151600"/>
                  <a:pt x="85725" y="155534"/>
                </a:cubicBezTo>
                <a:lnTo>
                  <a:pt x="85725" y="170383"/>
                </a:lnTo>
                <a:cubicBezTo>
                  <a:pt x="66231" y="165920"/>
                  <a:pt x="52408" y="148577"/>
                  <a:pt x="52407" y="128578"/>
                </a:cubicBezTo>
                <a:lnTo>
                  <a:pt x="52407" y="83344"/>
                </a:lnTo>
                <a:cubicBezTo>
                  <a:pt x="52407" y="74143"/>
                  <a:pt x="59865" y="66675"/>
                  <a:pt x="69075" y="66675"/>
                </a:cubicBezTo>
                <a:lnTo>
                  <a:pt x="121482" y="66675"/>
                </a:lnTo>
                <a:close/>
                <a:moveTo>
                  <a:pt x="164306" y="78581"/>
                </a:moveTo>
                <a:cubicBezTo>
                  <a:pt x="178728" y="78581"/>
                  <a:pt x="190437" y="90239"/>
                  <a:pt x="190500" y="104661"/>
                </a:cubicBezTo>
                <a:lnTo>
                  <a:pt x="190500" y="83344"/>
                </a:lnTo>
                <a:cubicBezTo>
                  <a:pt x="190500" y="74138"/>
                  <a:pt x="183037" y="66675"/>
                  <a:pt x="173831" y="66675"/>
                </a:cubicBezTo>
                <a:lnTo>
                  <a:pt x="141684" y="66675"/>
                </a:lnTo>
                <a:cubicBezTo>
                  <a:pt x="144466" y="70037"/>
                  <a:pt x="146418" y="74105"/>
                  <a:pt x="147247" y="78581"/>
                </a:cubicBezTo>
                <a:lnTo>
                  <a:pt x="164306" y="78581"/>
                </a:lnTo>
                <a:close/>
                <a:moveTo>
                  <a:pt x="16669" y="66675"/>
                </a:moveTo>
                <a:lnTo>
                  <a:pt x="48873" y="66675"/>
                </a:lnTo>
                <a:cubicBezTo>
                  <a:pt x="45512" y="70734"/>
                  <a:pt x="43460" y="75714"/>
                  <a:pt x="42986" y="80963"/>
                </a:cubicBezTo>
                <a:lnTo>
                  <a:pt x="16669" y="80963"/>
                </a:lnTo>
                <a:cubicBezTo>
                  <a:pt x="15354" y="80963"/>
                  <a:pt x="14288" y="82028"/>
                  <a:pt x="14288" y="83344"/>
                </a:cubicBezTo>
                <a:lnTo>
                  <a:pt x="14288" y="114290"/>
                </a:lnTo>
                <a:cubicBezTo>
                  <a:pt x="14285" y="127447"/>
                  <a:pt x="24949" y="138114"/>
                  <a:pt x="38106" y="138116"/>
                </a:cubicBezTo>
                <a:cubicBezTo>
                  <a:pt x="39971" y="138117"/>
                  <a:pt x="41829" y="137898"/>
                  <a:pt x="43644" y="137465"/>
                </a:cubicBezTo>
                <a:cubicBezTo>
                  <a:pt x="44453" y="142265"/>
                  <a:pt x="45930" y="146847"/>
                  <a:pt x="47958" y="151105"/>
                </a:cubicBezTo>
                <a:cubicBezTo>
                  <a:pt x="27626" y="156544"/>
                  <a:pt x="6734" y="144470"/>
                  <a:pt x="1295" y="124138"/>
                </a:cubicBezTo>
                <a:cubicBezTo>
                  <a:pt x="435" y="120927"/>
                  <a:pt x="0" y="117616"/>
                  <a:pt x="0" y="114290"/>
                </a:cubicBezTo>
                <a:lnTo>
                  <a:pt x="0" y="83344"/>
                </a:lnTo>
                <a:cubicBezTo>
                  <a:pt x="0" y="74143"/>
                  <a:pt x="7468" y="66675"/>
                  <a:pt x="16669" y="66675"/>
                </a:cubicBezTo>
                <a:close/>
                <a:moveTo>
                  <a:pt x="95250" y="0"/>
                </a:moveTo>
                <a:cubicBezTo>
                  <a:pt x="111032" y="0"/>
                  <a:pt x="123825" y="12794"/>
                  <a:pt x="123825" y="28575"/>
                </a:cubicBezTo>
                <a:cubicBezTo>
                  <a:pt x="123825" y="44356"/>
                  <a:pt x="111032" y="57150"/>
                  <a:pt x="95250" y="57150"/>
                </a:cubicBezTo>
                <a:cubicBezTo>
                  <a:pt x="79468" y="57150"/>
                  <a:pt x="66675" y="44356"/>
                  <a:pt x="66675" y="28575"/>
                </a:cubicBezTo>
                <a:cubicBezTo>
                  <a:pt x="66675" y="12794"/>
                  <a:pt x="79468" y="0"/>
                  <a:pt x="95250" y="0"/>
                </a:cubicBezTo>
                <a:close/>
                <a:moveTo>
                  <a:pt x="95250" y="14288"/>
                </a:moveTo>
                <a:cubicBezTo>
                  <a:pt x="87359" y="14288"/>
                  <a:pt x="80963" y="20684"/>
                  <a:pt x="80963" y="28575"/>
                </a:cubicBezTo>
                <a:cubicBezTo>
                  <a:pt x="80963" y="36466"/>
                  <a:pt x="87359" y="42863"/>
                  <a:pt x="95250" y="42863"/>
                </a:cubicBezTo>
                <a:cubicBezTo>
                  <a:pt x="103141" y="42863"/>
                  <a:pt x="109538" y="36466"/>
                  <a:pt x="109538" y="28575"/>
                </a:cubicBezTo>
                <a:cubicBezTo>
                  <a:pt x="109538" y="20684"/>
                  <a:pt x="103141" y="14288"/>
                  <a:pt x="95250" y="14288"/>
                </a:cubicBezTo>
                <a:close/>
                <a:moveTo>
                  <a:pt x="157163" y="9525"/>
                </a:moveTo>
                <a:cubicBezTo>
                  <a:pt x="170314" y="9525"/>
                  <a:pt x="180975" y="20186"/>
                  <a:pt x="180975" y="33338"/>
                </a:cubicBezTo>
                <a:cubicBezTo>
                  <a:pt x="180975" y="46489"/>
                  <a:pt x="170314" y="57150"/>
                  <a:pt x="157163" y="57150"/>
                </a:cubicBezTo>
                <a:cubicBezTo>
                  <a:pt x="144011" y="57150"/>
                  <a:pt x="133350" y="46489"/>
                  <a:pt x="133350" y="33338"/>
                </a:cubicBezTo>
                <a:cubicBezTo>
                  <a:pt x="133350" y="20186"/>
                  <a:pt x="144011" y="9525"/>
                  <a:pt x="157163" y="9525"/>
                </a:cubicBezTo>
                <a:close/>
                <a:moveTo>
                  <a:pt x="157163" y="23813"/>
                </a:moveTo>
                <a:cubicBezTo>
                  <a:pt x="151902" y="23813"/>
                  <a:pt x="147638" y="28077"/>
                  <a:pt x="147638" y="33338"/>
                </a:cubicBezTo>
                <a:cubicBezTo>
                  <a:pt x="147638" y="38598"/>
                  <a:pt x="151902" y="42863"/>
                  <a:pt x="157163" y="42863"/>
                </a:cubicBezTo>
                <a:cubicBezTo>
                  <a:pt x="162423" y="42863"/>
                  <a:pt x="166688" y="38598"/>
                  <a:pt x="166688" y="33338"/>
                </a:cubicBezTo>
                <a:cubicBezTo>
                  <a:pt x="166688" y="28077"/>
                  <a:pt x="162423" y="23813"/>
                  <a:pt x="157163" y="23813"/>
                </a:cubicBezTo>
                <a:close/>
                <a:moveTo>
                  <a:pt x="33338" y="9525"/>
                </a:moveTo>
                <a:cubicBezTo>
                  <a:pt x="46489" y="9525"/>
                  <a:pt x="57150" y="20186"/>
                  <a:pt x="57150" y="33338"/>
                </a:cubicBezTo>
                <a:cubicBezTo>
                  <a:pt x="57150" y="46489"/>
                  <a:pt x="46489" y="57150"/>
                  <a:pt x="33338" y="57150"/>
                </a:cubicBezTo>
                <a:cubicBezTo>
                  <a:pt x="20186" y="57150"/>
                  <a:pt x="9525" y="46489"/>
                  <a:pt x="9525" y="33338"/>
                </a:cubicBezTo>
                <a:cubicBezTo>
                  <a:pt x="9525" y="20186"/>
                  <a:pt x="20186" y="9525"/>
                  <a:pt x="33338" y="9525"/>
                </a:cubicBezTo>
                <a:close/>
                <a:moveTo>
                  <a:pt x="33338" y="23813"/>
                </a:moveTo>
                <a:cubicBezTo>
                  <a:pt x="28077" y="23813"/>
                  <a:pt x="23813" y="28077"/>
                  <a:pt x="23813" y="33338"/>
                </a:cubicBezTo>
                <a:cubicBezTo>
                  <a:pt x="23813" y="38598"/>
                  <a:pt x="28077" y="42863"/>
                  <a:pt x="33338" y="42863"/>
                </a:cubicBezTo>
                <a:cubicBezTo>
                  <a:pt x="38598" y="42863"/>
                  <a:pt x="42863" y="38598"/>
                  <a:pt x="42863" y="33338"/>
                </a:cubicBezTo>
                <a:cubicBezTo>
                  <a:pt x="42863" y="28077"/>
                  <a:pt x="38598" y="23813"/>
                  <a:pt x="33338" y="23813"/>
                </a:cubicBezTo>
                <a:close/>
                <a:moveTo>
                  <a:pt x="114300" y="114300"/>
                </a:moveTo>
                <a:lnTo>
                  <a:pt x="109538" y="114300"/>
                </a:lnTo>
                <a:cubicBezTo>
                  <a:pt x="101647" y="114300"/>
                  <a:pt x="95250" y="120697"/>
                  <a:pt x="95250" y="128588"/>
                </a:cubicBezTo>
                <a:lnTo>
                  <a:pt x="95250" y="142875"/>
                </a:lnTo>
                <a:lnTo>
                  <a:pt x="119063" y="142875"/>
                </a:lnTo>
                <a:lnTo>
                  <a:pt x="119063" y="140494"/>
                </a:lnTo>
                <a:cubicBezTo>
                  <a:pt x="119063" y="136549"/>
                  <a:pt x="122261" y="133350"/>
                  <a:pt x="126206" y="133350"/>
                </a:cubicBezTo>
                <a:cubicBezTo>
                  <a:pt x="130152" y="133350"/>
                  <a:pt x="133350" y="136549"/>
                  <a:pt x="133350" y="140494"/>
                </a:cubicBezTo>
                <a:lnTo>
                  <a:pt x="133350" y="142875"/>
                </a:lnTo>
                <a:lnTo>
                  <a:pt x="161925" y="142875"/>
                </a:lnTo>
                <a:lnTo>
                  <a:pt x="161925" y="140494"/>
                </a:lnTo>
                <a:cubicBezTo>
                  <a:pt x="161925" y="136549"/>
                  <a:pt x="165124" y="133350"/>
                  <a:pt x="169069" y="133350"/>
                </a:cubicBezTo>
                <a:cubicBezTo>
                  <a:pt x="173014" y="133350"/>
                  <a:pt x="176213" y="136549"/>
                  <a:pt x="176213" y="140494"/>
                </a:cubicBezTo>
                <a:lnTo>
                  <a:pt x="176213" y="142875"/>
                </a:lnTo>
                <a:lnTo>
                  <a:pt x="200025" y="142875"/>
                </a:lnTo>
                <a:lnTo>
                  <a:pt x="200025" y="128588"/>
                </a:lnTo>
                <a:cubicBezTo>
                  <a:pt x="200025" y="120697"/>
                  <a:pt x="193628" y="114300"/>
                  <a:pt x="185738" y="114300"/>
                </a:cubicBezTo>
                <a:lnTo>
                  <a:pt x="180975" y="114300"/>
                </a:lnTo>
                <a:lnTo>
                  <a:pt x="180975" y="104775"/>
                </a:lnTo>
                <a:cubicBezTo>
                  <a:pt x="180975" y="95569"/>
                  <a:pt x="173512" y="88106"/>
                  <a:pt x="164306" y="88106"/>
                </a:cubicBezTo>
                <a:lnTo>
                  <a:pt x="130969" y="88106"/>
                </a:lnTo>
                <a:cubicBezTo>
                  <a:pt x="121763" y="88106"/>
                  <a:pt x="114300" y="95569"/>
                  <a:pt x="114300" y="104775"/>
                </a:cubicBezTo>
                <a:lnTo>
                  <a:pt x="114300" y="114300"/>
                </a:lnTo>
                <a:close/>
                <a:moveTo>
                  <a:pt x="128588" y="104775"/>
                </a:moveTo>
                <a:cubicBezTo>
                  <a:pt x="128588" y="103460"/>
                  <a:pt x="129653" y="102394"/>
                  <a:pt x="130969" y="102394"/>
                </a:cubicBezTo>
                <a:lnTo>
                  <a:pt x="164306" y="102394"/>
                </a:lnTo>
                <a:cubicBezTo>
                  <a:pt x="165622" y="102394"/>
                  <a:pt x="166688" y="103460"/>
                  <a:pt x="166688" y="104775"/>
                </a:cubicBezTo>
                <a:lnTo>
                  <a:pt x="166688" y="114300"/>
                </a:lnTo>
                <a:lnTo>
                  <a:pt x="128588" y="114300"/>
                </a:lnTo>
                <a:lnTo>
                  <a:pt x="128588" y="104775"/>
                </a:lnTo>
                <a:close/>
                <a:moveTo>
                  <a:pt x="95250" y="176213"/>
                </a:moveTo>
                <a:lnTo>
                  <a:pt x="95250" y="157163"/>
                </a:lnTo>
                <a:lnTo>
                  <a:pt x="119063" y="157163"/>
                </a:lnTo>
                <a:lnTo>
                  <a:pt x="119063" y="164306"/>
                </a:lnTo>
                <a:cubicBezTo>
                  <a:pt x="119063" y="168252"/>
                  <a:pt x="122261" y="171450"/>
                  <a:pt x="126206" y="171450"/>
                </a:cubicBezTo>
                <a:cubicBezTo>
                  <a:pt x="130152" y="171450"/>
                  <a:pt x="133350" y="168252"/>
                  <a:pt x="133350" y="164306"/>
                </a:cubicBezTo>
                <a:lnTo>
                  <a:pt x="133350" y="157163"/>
                </a:lnTo>
                <a:lnTo>
                  <a:pt x="161925" y="157163"/>
                </a:lnTo>
                <a:lnTo>
                  <a:pt x="161925" y="164306"/>
                </a:lnTo>
                <a:cubicBezTo>
                  <a:pt x="161925" y="168252"/>
                  <a:pt x="165124" y="171450"/>
                  <a:pt x="169069" y="171450"/>
                </a:cubicBezTo>
                <a:cubicBezTo>
                  <a:pt x="173014" y="171450"/>
                  <a:pt x="176213" y="168252"/>
                  <a:pt x="176213" y="164306"/>
                </a:cubicBezTo>
                <a:lnTo>
                  <a:pt x="176213" y="157163"/>
                </a:lnTo>
                <a:lnTo>
                  <a:pt x="200025" y="157163"/>
                </a:lnTo>
                <a:lnTo>
                  <a:pt x="200025" y="176213"/>
                </a:lnTo>
                <a:cubicBezTo>
                  <a:pt x="200025" y="184103"/>
                  <a:pt x="193628" y="190500"/>
                  <a:pt x="185738" y="190500"/>
                </a:cubicBezTo>
                <a:lnTo>
                  <a:pt x="109538" y="190500"/>
                </a:lnTo>
                <a:cubicBezTo>
                  <a:pt x="101647" y="190500"/>
                  <a:pt x="95250" y="184103"/>
                  <a:pt x="95250" y="17621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68" name="Graphic 28" descr="Icon of a circle made of a circular arrow rotating counter-clockwise">
            <a:extLst>
              <a:ext uri="{FF2B5EF4-FFF2-40B4-BE49-F238E27FC236}">
                <a16:creationId xmlns:a16="http://schemas.microsoft.com/office/drawing/2014/main" id="{B320DBA4-ECEB-A92F-7B1C-A76D587F4C23}"/>
              </a:ext>
            </a:extLst>
          </p:cNvPr>
          <p:cNvSpPr>
            <a:spLocks/>
          </p:cNvSpPr>
          <p:nvPr/>
        </p:nvSpPr>
        <p:spPr>
          <a:xfrm>
            <a:off x="8110973" y="4753848"/>
            <a:ext cx="219798" cy="219794"/>
          </a:xfrm>
          <a:custGeom>
            <a:avLst/>
            <a:gdLst>
              <a:gd name="connsiteX0" fmla="*/ 176663 w 353325"/>
              <a:gd name="connsiteY0" fmla="*/ 29444 h 353325"/>
              <a:gd name="connsiteX1" fmla="*/ 323881 w 353325"/>
              <a:gd name="connsiteY1" fmla="*/ 176663 h 353325"/>
              <a:gd name="connsiteX2" fmla="*/ 176663 w 353325"/>
              <a:gd name="connsiteY2" fmla="*/ 323881 h 353325"/>
              <a:gd name="connsiteX3" fmla="*/ 29444 w 353325"/>
              <a:gd name="connsiteY3" fmla="*/ 176663 h 353325"/>
              <a:gd name="connsiteX4" fmla="*/ 31038 w 353325"/>
              <a:gd name="connsiteY4" fmla="*/ 154919 h 353325"/>
              <a:gd name="connsiteX5" fmla="*/ 16824 w 353325"/>
              <a:gd name="connsiteY5" fmla="*/ 137404 h 353325"/>
              <a:gd name="connsiteX6" fmla="*/ 2055 w 353325"/>
              <a:gd name="connsiteY6" fmla="*/ 149629 h 353325"/>
              <a:gd name="connsiteX7" fmla="*/ 0 w 353325"/>
              <a:gd name="connsiteY7" fmla="*/ 176663 h 353325"/>
              <a:gd name="connsiteX8" fmla="*/ 176663 w 353325"/>
              <a:gd name="connsiteY8" fmla="*/ 353325 h 353325"/>
              <a:gd name="connsiteX9" fmla="*/ 353325 w 353325"/>
              <a:gd name="connsiteY9" fmla="*/ 176663 h 353325"/>
              <a:gd name="connsiteX10" fmla="*/ 176663 w 353325"/>
              <a:gd name="connsiteY10" fmla="*/ 0 h 353325"/>
              <a:gd name="connsiteX11" fmla="*/ 58888 w 353325"/>
              <a:gd name="connsiteY11" fmla="*/ 44984 h 353325"/>
              <a:gd name="connsiteX12" fmla="*/ 58888 w 353325"/>
              <a:gd name="connsiteY12" fmla="*/ 24536 h 353325"/>
              <a:gd name="connsiteX13" fmla="*/ 44166 w 353325"/>
              <a:gd name="connsiteY13" fmla="*/ 9815 h 353325"/>
              <a:gd name="connsiteX14" fmla="*/ 29444 w 353325"/>
              <a:gd name="connsiteY14" fmla="*/ 24536 h 353325"/>
              <a:gd name="connsiteX15" fmla="*/ 29444 w 353325"/>
              <a:gd name="connsiteY15" fmla="*/ 83424 h 353325"/>
              <a:gd name="connsiteX16" fmla="*/ 44166 w 353325"/>
              <a:gd name="connsiteY16" fmla="*/ 98146 h 353325"/>
              <a:gd name="connsiteX17" fmla="*/ 103053 w 353325"/>
              <a:gd name="connsiteY17" fmla="*/ 98146 h 353325"/>
              <a:gd name="connsiteX18" fmla="*/ 117775 w 353325"/>
              <a:gd name="connsiteY18" fmla="*/ 83424 h 353325"/>
              <a:gd name="connsiteX19" fmla="*/ 103053 w 353325"/>
              <a:gd name="connsiteY19" fmla="*/ 68702 h 353325"/>
              <a:gd name="connsiteX20" fmla="*/ 76572 w 353325"/>
              <a:gd name="connsiteY20" fmla="*/ 68702 h 353325"/>
              <a:gd name="connsiteX21" fmla="*/ 176663 w 353325"/>
              <a:gd name="connsiteY21" fmla="*/ 29444 h 3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325" h="353325">
                <a:moveTo>
                  <a:pt x="176663" y="29444"/>
                </a:moveTo>
                <a:cubicBezTo>
                  <a:pt x="257968" y="29444"/>
                  <a:pt x="323881" y="95356"/>
                  <a:pt x="323881" y="176663"/>
                </a:cubicBezTo>
                <a:cubicBezTo>
                  <a:pt x="323881" y="257968"/>
                  <a:pt x="257968" y="323881"/>
                  <a:pt x="176663" y="323881"/>
                </a:cubicBezTo>
                <a:cubicBezTo>
                  <a:pt x="95356" y="323881"/>
                  <a:pt x="29444" y="257968"/>
                  <a:pt x="29444" y="176663"/>
                </a:cubicBezTo>
                <a:cubicBezTo>
                  <a:pt x="29444" y="169274"/>
                  <a:pt x="29988" y="162015"/>
                  <a:pt x="31038" y="154919"/>
                </a:cubicBezTo>
                <a:cubicBezTo>
                  <a:pt x="32358" y="146006"/>
                  <a:pt x="25834" y="137404"/>
                  <a:pt x="16824" y="137404"/>
                </a:cubicBezTo>
                <a:cubicBezTo>
                  <a:pt x="9544" y="137404"/>
                  <a:pt x="3160" y="142433"/>
                  <a:pt x="2055" y="149629"/>
                </a:cubicBezTo>
                <a:cubicBezTo>
                  <a:pt x="702" y="158443"/>
                  <a:pt x="0" y="167470"/>
                  <a:pt x="0" y="176663"/>
                </a:cubicBezTo>
                <a:cubicBezTo>
                  <a:pt x="0" y="274231"/>
                  <a:pt x="79095" y="353325"/>
                  <a:pt x="176663" y="353325"/>
                </a:cubicBezTo>
                <a:cubicBezTo>
                  <a:pt x="274231" y="353325"/>
                  <a:pt x="353325" y="274231"/>
                  <a:pt x="353325" y="176663"/>
                </a:cubicBezTo>
                <a:cubicBezTo>
                  <a:pt x="353325" y="79095"/>
                  <a:pt x="274231" y="0"/>
                  <a:pt x="176663" y="0"/>
                </a:cubicBezTo>
                <a:cubicBezTo>
                  <a:pt x="131416" y="0"/>
                  <a:pt x="90142" y="17010"/>
                  <a:pt x="58888" y="44984"/>
                </a:cubicBezTo>
                <a:lnTo>
                  <a:pt x="58888" y="24536"/>
                </a:lnTo>
                <a:cubicBezTo>
                  <a:pt x="58888" y="16406"/>
                  <a:pt x="52296" y="9815"/>
                  <a:pt x="44166" y="9815"/>
                </a:cubicBezTo>
                <a:cubicBezTo>
                  <a:pt x="36035" y="9815"/>
                  <a:pt x="29444" y="16406"/>
                  <a:pt x="29444" y="24536"/>
                </a:cubicBezTo>
                <a:lnTo>
                  <a:pt x="29444" y="83424"/>
                </a:lnTo>
                <a:cubicBezTo>
                  <a:pt x="29444" y="91555"/>
                  <a:pt x="36035" y="98146"/>
                  <a:pt x="44166" y="98146"/>
                </a:cubicBezTo>
                <a:lnTo>
                  <a:pt x="103053" y="98146"/>
                </a:lnTo>
                <a:cubicBezTo>
                  <a:pt x="111184" y="98146"/>
                  <a:pt x="117775" y="91555"/>
                  <a:pt x="117775" y="83424"/>
                </a:cubicBezTo>
                <a:cubicBezTo>
                  <a:pt x="117775" y="75293"/>
                  <a:pt x="111184" y="68702"/>
                  <a:pt x="103053" y="68702"/>
                </a:cubicBezTo>
                <a:lnTo>
                  <a:pt x="76572" y="68702"/>
                </a:lnTo>
                <a:cubicBezTo>
                  <a:pt x="102839" y="44339"/>
                  <a:pt x="138011" y="29444"/>
                  <a:pt x="176663" y="2944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28658334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E196B-FACF-6128-B7D4-CE0F52B6FFA4}"/>
            </a:ext>
          </a:extLst>
        </p:cNvPr>
        <p:cNvGrpSpPr/>
        <p:nvPr/>
      </p:nvGrpSpPr>
      <p:grpSpPr>
        <a:xfrm>
          <a:off x="0" y="0"/>
          <a:ext cx="0" cy="0"/>
          <a:chOff x="0" y="0"/>
          <a:chExt cx="0" cy="0"/>
        </a:xfrm>
      </p:grpSpPr>
      <p:sp>
        <p:nvSpPr>
          <p:cNvPr id="7" name="Rectangle: Rounded Corners 81">
            <a:extLst>
              <a:ext uri="{FF2B5EF4-FFF2-40B4-BE49-F238E27FC236}">
                <a16:creationId xmlns:a16="http://schemas.microsoft.com/office/drawing/2014/main" id="{1DADBE6D-28FF-D4CB-E22B-2138D1ACA0F9}"/>
              </a:ext>
              <a:ext uri="{C183D7F6-B498-43B3-948B-1728B52AA6E4}">
                <adec:decorative xmlns:adec="http://schemas.microsoft.com/office/drawing/2017/decorative" val="1"/>
              </a:ext>
            </a:extLst>
          </p:cNvPr>
          <p:cNvSpPr>
            <a:spLocks/>
          </p:cNvSpPr>
          <p:nvPr/>
        </p:nvSpPr>
        <p:spPr bwMode="auto">
          <a:xfrm>
            <a:off x="571500" y="1187448"/>
            <a:ext cx="11017250" cy="5161779"/>
          </a:xfrm>
          <a:prstGeom prst="roundRect">
            <a:avLst>
              <a:gd name="adj" fmla="val 3245"/>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4" name="Rounded Rectangle 53">
            <a:extLst>
              <a:ext uri="{FF2B5EF4-FFF2-40B4-BE49-F238E27FC236}">
                <a16:creationId xmlns:a16="http://schemas.microsoft.com/office/drawing/2014/main" id="{E90E7AEB-0474-FE50-A052-771C6489DD84}"/>
              </a:ext>
            </a:extLst>
          </p:cNvPr>
          <p:cNvSpPr>
            <a:spLocks/>
          </p:cNvSpPr>
          <p:nvPr/>
        </p:nvSpPr>
        <p:spPr bwMode="auto">
          <a:xfrm>
            <a:off x="662940" y="4061815"/>
            <a:ext cx="5670614" cy="2195972"/>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w="3175">
                  <a:noFill/>
                </a:ln>
                <a:gradFill flip="none" rotWithShape="1">
                  <a:gsLst>
                    <a:gs pos="51000">
                      <a:srgbClr val="0078D4"/>
                    </a:gs>
                    <a:gs pos="0">
                      <a:srgbClr val="C03BC4"/>
                    </a:gs>
                  </a:gsLst>
                  <a:lin ang="13500000" scaled="1"/>
                  <a:tileRect/>
                </a:gradFill>
                <a:effectLst/>
                <a:uLnTx/>
                <a:uFillTx/>
                <a:latin typeface="Segoe UI Semibold"/>
                <a:ea typeface="+mn-ea"/>
                <a:cs typeface="Segoe UI" pitchFamily="34" charset="0"/>
              </a:rPr>
              <a:t>How AI can help speed product time to market</a:t>
            </a:r>
          </a:p>
        </p:txBody>
      </p:sp>
      <p:sp>
        <p:nvSpPr>
          <p:cNvPr id="12" name="Rectangle: Rounded Corners 11">
            <a:extLst>
              <a:ext uri="{FF2B5EF4-FFF2-40B4-BE49-F238E27FC236}">
                <a16:creationId xmlns:a16="http://schemas.microsoft.com/office/drawing/2014/main" id="{8F8E307C-422F-8ED7-4129-56E0494A4F91}"/>
              </a:ext>
            </a:extLst>
          </p:cNvPr>
          <p:cNvSpPr/>
          <p:nvPr/>
        </p:nvSpPr>
        <p:spPr bwMode="auto">
          <a:xfrm>
            <a:off x="763523"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Boost productivity</a:t>
            </a:r>
          </a:p>
        </p:txBody>
      </p:sp>
      <p:sp>
        <p:nvSpPr>
          <p:cNvPr id="13" name="Rectangle: Rounded Corners 12">
            <a:extLst>
              <a:ext uri="{FF2B5EF4-FFF2-40B4-BE49-F238E27FC236}">
                <a16:creationId xmlns:a16="http://schemas.microsoft.com/office/drawing/2014/main" id="{E85D11D6-5005-5CDC-06A8-4A2E9156304E}"/>
              </a:ext>
            </a:extLst>
          </p:cNvPr>
          <p:cNvSpPr/>
          <p:nvPr/>
        </p:nvSpPr>
        <p:spPr bwMode="auto">
          <a:xfrm>
            <a:off x="3629282"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your data​</a:t>
            </a:r>
          </a:p>
        </p:txBody>
      </p:sp>
      <p:sp>
        <p:nvSpPr>
          <p:cNvPr id="2" name="Title 1">
            <a:extLst>
              <a:ext uri="{FF2B5EF4-FFF2-40B4-BE49-F238E27FC236}">
                <a16:creationId xmlns:a16="http://schemas.microsoft.com/office/drawing/2014/main" id="{0C3A68B0-1817-10DB-68C8-20853EAE48C2}"/>
              </a:ext>
            </a:extLst>
          </p:cNvPr>
          <p:cNvSpPr>
            <a:spLocks noGrp="1"/>
          </p:cNvSpPr>
          <p:nvPr>
            <p:ph type="title"/>
          </p:nvPr>
        </p:nvSpPr>
        <p:spPr>
          <a:xfrm>
            <a:off x="588263" y="457200"/>
            <a:ext cx="11018520" cy="553998"/>
          </a:xfrm>
        </p:spPr>
        <p:txBody>
          <a:bodyPr/>
          <a:lstStyle/>
          <a:p>
            <a:r>
              <a:rPr lang="en-US" noProof="0"/>
              <a:t>KPI – </a:t>
            </a:r>
            <a:r>
              <a:rPr lang="en-US" noProof="0">
                <a:gradFill>
                  <a:gsLst>
                    <a:gs pos="35000">
                      <a:srgbClr val="0078D4"/>
                    </a:gs>
                    <a:gs pos="0">
                      <a:srgbClr val="C03BC4"/>
                    </a:gs>
                  </a:gsLst>
                  <a:path path="circle">
                    <a:fillToRect l="100000" t="100000"/>
                  </a:path>
                </a:gradFill>
              </a:rPr>
              <a:t>Product time to market</a:t>
            </a:r>
          </a:p>
        </p:txBody>
      </p:sp>
      <p:pic>
        <p:nvPicPr>
          <p:cNvPr id="11" name="Picture 10" descr="Photo of sales meeting">
            <a:extLst>
              <a:ext uri="{FF2B5EF4-FFF2-40B4-BE49-F238E27FC236}">
                <a16:creationId xmlns:a16="http://schemas.microsoft.com/office/drawing/2014/main" id="{613DFA83-83C1-15E4-3545-EA0D0AB705D7}"/>
              </a:ext>
            </a:extLst>
          </p:cNvPr>
          <p:cNvPicPr>
            <a:picLocks/>
          </p:cNvPicPr>
          <p:nvPr/>
        </p:nvPicPr>
        <p:blipFill rotWithShape="1">
          <a:blip r:embed="rId2" cstate="screen">
            <a:extLst>
              <a:ext uri="{28A0092B-C50C-407E-A947-70E740481C1C}">
                <a14:useLocalDpi xmlns:a14="http://schemas.microsoft.com/office/drawing/2010/main"/>
              </a:ext>
            </a:extLst>
          </a:blip>
          <a:srcRect l="19173" r="10691"/>
          <a:stretch/>
        </p:blipFill>
        <p:spPr>
          <a:xfrm>
            <a:off x="662939" y="1278888"/>
            <a:ext cx="5670614" cy="1908701"/>
          </a:xfrm>
          <a:prstGeom prst="roundRect">
            <a:avLst>
              <a:gd name="adj" fmla="val 5305"/>
            </a:avLst>
          </a:prstGeom>
          <a:solidFill>
            <a:schemeClr val="bg1">
              <a:alpha val="70000"/>
            </a:schemeClr>
          </a:solidFill>
          <a:ln w="6350">
            <a:solidFill>
              <a:schemeClr val="bg1">
                <a:lumMod val="95000"/>
              </a:schemeClr>
            </a:solidFill>
          </a:ln>
          <a:effectLst/>
        </p:spPr>
      </p:pic>
      <p:sp>
        <p:nvSpPr>
          <p:cNvPr id="6" name="Text Placeholder 33">
            <a:extLst>
              <a:ext uri="{FF2B5EF4-FFF2-40B4-BE49-F238E27FC236}">
                <a16:creationId xmlns:a16="http://schemas.microsoft.com/office/drawing/2014/main" id="{F2073766-385A-3455-A09A-F07AE77FC547}"/>
              </a:ext>
            </a:extLst>
          </p:cNvPr>
          <p:cNvSpPr txBox="1">
            <a:spLocks/>
          </p:cNvSpPr>
          <p:nvPr/>
        </p:nvSpPr>
        <p:spPr>
          <a:xfrm>
            <a:off x="763523" y="3274895"/>
            <a:ext cx="5469448" cy="369332"/>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Copilot capture customer needs and then support coordination of product development activities.</a:t>
            </a:r>
          </a:p>
        </p:txBody>
      </p:sp>
      <p:sp>
        <p:nvSpPr>
          <p:cNvPr id="22" name="TextBox 21">
            <a:extLst>
              <a:ext uri="{FF2B5EF4-FFF2-40B4-BE49-F238E27FC236}">
                <a16:creationId xmlns:a16="http://schemas.microsoft.com/office/drawing/2014/main" id="{E30C6776-DDE2-B6DC-87FE-6C67D51E6F1F}"/>
              </a:ext>
            </a:extLst>
          </p:cNvPr>
          <p:cNvSpPr txBox="1">
            <a:spLocks/>
          </p:cNvSpPr>
          <p:nvPr/>
        </p:nvSpPr>
        <p:spPr>
          <a:xfrm>
            <a:off x="763523" y="4959950"/>
            <a:ext cx="2603689" cy="1077218"/>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Rapidly find information</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Diagnose problems faster</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Check for similar issues and resolutions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Quickly send follow-up communications</a:t>
            </a:r>
          </a:p>
        </p:txBody>
      </p:sp>
      <p:sp>
        <p:nvSpPr>
          <p:cNvPr id="20" name="TextBox 19">
            <a:extLst>
              <a:ext uri="{FF2B5EF4-FFF2-40B4-BE49-F238E27FC236}">
                <a16:creationId xmlns:a16="http://schemas.microsoft.com/office/drawing/2014/main" id="{94DE1CC9-3E6B-A832-2D89-2AB8E0312A65}"/>
              </a:ext>
            </a:extLst>
          </p:cNvPr>
          <p:cNvSpPr txBox="1">
            <a:spLocks/>
          </p:cNvSpPr>
          <p:nvPr/>
        </p:nvSpPr>
        <p:spPr>
          <a:xfrm>
            <a:off x="3629282" y="4959950"/>
            <a:ext cx="2603689" cy="1077218"/>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Copilot Studio for secure data retrieval from existing systems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Quickly analyze trends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Generate informative charts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strategy presentations</a:t>
            </a:r>
          </a:p>
        </p:txBody>
      </p:sp>
      <p:sp>
        <p:nvSpPr>
          <p:cNvPr id="27" name="Graphic 6" descr="Icon of a line graph with an arrow at the end pointing up">
            <a:extLst>
              <a:ext uri="{FF2B5EF4-FFF2-40B4-BE49-F238E27FC236}">
                <a16:creationId xmlns:a16="http://schemas.microsoft.com/office/drawing/2014/main" id="{46E0197A-C219-531A-155F-AA3FAFBEFCE7}"/>
              </a:ext>
            </a:extLst>
          </p:cNvPr>
          <p:cNvSpPr>
            <a:spLocks/>
          </p:cNvSpPr>
          <p:nvPr/>
        </p:nvSpPr>
        <p:spPr>
          <a:xfrm>
            <a:off x="846073" y="4610100"/>
            <a:ext cx="166694" cy="166694"/>
          </a:xfrm>
          <a:custGeom>
            <a:avLst/>
            <a:gdLst>
              <a:gd name="connsiteX0" fmla="*/ 26988 w 323850"/>
              <a:gd name="connsiteY0" fmla="*/ 13494 h 323850"/>
              <a:gd name="connsiteX1" fmla="*/ 13494 w 323850"/>
              <a:gd name="connsiteY1" fmla="*/ 0 h 323850"/>
              <a:gd name="connsiteX2" fmla="*/ 0 w 323850"/>
              <a:gd name="connsiteY2" fmla="*/ 13494 h 323850"/>
              <a:gd name="connsiteX3" fmla="*/ 0 w 323850"/>
              <a:gd name="connsiteY3" fmla="*/ 265377 h 323850"/>
              <a:gd name="connsiteX4" fmla="*/ 58473 w 323850"/>
              <a:gd name="connsiteY4" fmla="*/ 323850 h 323850"/>
              <a:gd name="connsiteX5" fmla="*/ 310356 w 323850"/>
              <a:gd name="connsiteY5" fmla="*/ 323850 h 323850"/>
              <a:gd name="connsiteX6" fmla="*/ 323850 w 323850"/>
              <a:gd name="connsiteY6" fmla="*/ 310356 h 323850"/>
              <a:gd name="connsiteX7" fmla="*/ 310356 w 323850"/>
              <a:gd name="connsiteY7" fmla="*/ 296863 h 323850"/>
              <a:gd name="connsiteX8" fmla="*/ 58473 w 323850"/>
              <a:gd name="connsiteY8" fmla="*/ 296863 h 323850"/>
              <a:gd name="connsiteX9" fmla="*/ 26988 w 323850"/>
              <a:gd name="connsiteY9" fmla="*/ 265377 h 323850"/>
              <a:gd name="connsiteX10" fmla="*/ 26988 w 323850"/>
              <a:gd name="connsiteY10" fmla="*/ 13494 h 323850"/>
              <a:gd name="connsiteX11" fmla="*/ 211402 w 323850"/>
              <a:gd name="connsiteY11" fmla="*/ 53975 h 323850"/>
              <a:gd name="connsiteX12" fmla="*/ 197908 w 323850"/>
              <a:gd name="connsiteY12" fmla="*/ 67469 h 323850"/>
              <a:gd name="connsiteX13" fmla="*/ 211402 w 323850"/>
              <a:gd name="connsiteY13" fmla="*/ 80963 h 323850"/>
              <a:gd name="connsiteX14" fmla="*/ 268783 w 323850"/>
              <a:gd name="connsiteY14" fmla="*/ 80963 h 323850"/>
              <a:gd name="connsiteX15" fmla="*/ 184415 w 323850"/>
              <a:gd name="connsiteY15" fmla="*/ 165331 h 323850"/>
              <a:gd name="connsiteX16" fmla="*/ 148976 w 323850"/>
              <a:gd name="connsiteY16" fmla="*/ 129894 h 323850"/>
              <a:gd name="connsiteX17" fmla="*/ 129894 w 323850"/>
              <a:gd name="connsiteY17" fmla="*/ 129894 h 323850"/>
              <a:gd name="connsiteX18" fmla="*/ 62425 w 323850"/>
              <a:gd name="connsiteY18" fmla="*/ 197363 h 323850"/>
              <a:gd name="connsiteX19" fmla="*/ 62425 w 323850"/>
              <a:gd name="connsiteY19" fmla="*/ 216445 h 323850"/>
              <a:gd name="connsiteX20" fmla="*/ 81508 w 323850"/>
              <a:gd name="connsiteY20" fmla="*/ 216445 h 323850"/>
              <a:gd name="connsiteX21" fmla="*/ 139435 w 323850"/>
              <a:gd name="connsiteY21" fmla="*/ 158519 h 323850"/>
              <a:gd name="connsiteX22" fmla="*/ 174874 w 323850"/>
              <a:gd name="connsiteY22" fmla="*/ 193956 h 323850"/>
              <a:gd name="connsiteX23" fmla="*/ 193956 w 323850"/>
              <a:gd name="connsiteY23" fmla="*/ 193956 h 323850"/>
              <a:gd name="connsiteX24" fmla="*/ 287894 w 323850"/>
              <a:gd name="connsiteY24" fmla="*/ 100019 h 323850"/>
              <a:gd name="connsiteX25" fmla="*/ 287894 w 323850"/>
              <a:gd name="connsiteY25" fmla="*/ 157517 h 323850"/>
              <a:gd name="connsiteX26" fmla="*/ 301387 w 323850"/>
              <a:gd name="connsiteY26" fmla="*/ 171011 h 323850"/>
              <a:gd name="connsiteX27" fmla="*/ 314881 w 323850"/>
              <a:gd name="connsiteY27" fmla="*/ 157517 h 323850"/>
              <a:gd name="connsiteX28" fmla="*/ 314881 w 323850"/>
              <a:gd name="connsiteY28" fmla="*/ 67469 h 323850"/>
              <a:gd name="connsiteX29" fmla="*/ 301387 w 323850"/>
              <a:gd name="connsiteY29" fmla="*/ 53975 h 323850"/>
              <a:gd name="connsiteX30" fmla="*/ 211402 w 323850"/>
              <a:gd name="connsiteY30" fmla="*/ 5397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3850" h="323850">
                <a:moveTo>
                  <a:pt x="26988" y="13494"/>
                </a:moveTo>
                <a:cubicBezTo>
                  <a:pt x="26988" y="6041"/>
                  <a:pt x="20946" y="0"/>
                  <a:pt x="13494" y="0"/>
                </a:cubicBezTo>
                <a:cubicBezTo>
                  <a:pt x="6041" y="0"/>
                  <a:pt x="0" y="6041"/>
                  <a:pt x="0" y="13494"/>
                </a:cubicBezTo>
                <a:lnTo>
                  <a:pt x="0" y="265377"/>
                </a:lnTo>
                <a:cubicBezTo>
                  <a:pt x="0" y="297670"/>
                  <a:pt x="26179" y="323850"/>
                  <a:pt x="58473" y="323850"/>
                </a:cubicBezTo>
                <a:lnTo>
                  <a:pt x="310356" y="323850"/>
                </a:lnTo>
                <a:cubicBezTo>
                  <a:pt x="317808" y="323850"/>
                  <a:pt x="323850" y="317808"/>
                  <a:pt x="323850" y="310356"/>
                </a:cubicBezTo>
                <a:cubicBezTo>
                  <a:pt x="323850" y="302904"/>
                  <a:pt x="317808" y="296863"/>
                  <a:pt x="310356" y="296863"/>
                </a:cubicBezTo>
                <a:lnTo>
                  <a:pt x="58473" y="296863"/>
                </a:lnTo>
                <a:cubicBezTo>
                  <a:pt x="41084" y="296863"/>
                  <a:pt x="26988" y="282766"/>
                  <a:pt x="26988" y="265377"/>
                </a:cubicBezTo>
                <a:lnTo>
                  <a:pt x="26988" y="13494"/>
                </a:lnTo>
                <a:close/>
                <a:moveTo>
                  <a:pt x="211402" y="53975"/>
                </a:moveTo>
                <a:cubicBezTo>
                  <a:pt x="203950" y="53975"/>
                  <a:pt x="197908" y="60016"/>
                  <a:pt x="197908" y="67469"/>
                </a:cubicBezTo>
                <a:cubicBezTo>
                  <a:pt x="197908" y="74921"/>
                  <a:pt x="203950" y="80963"/>
                  <a:pt x="211402" y="80963"/>
                </a:cubicBezTo>
                <a:lnTo>
                  <a:pt x="268783" y="80963"/>
                </a:lnTo>
                <a:lnTo>
                  <a:pt x="184415" y="165331"/>
                </a:lnTo>
                <a:lnTo>
                  <a:pt x="148976" y="129894"/>
                </a:lnTo>
                <a:cubicBezTo>
                  <a:pt x="143707" y="124624"/>
                  <a:pt x="135164" y="124624"/>
                  <a:pt x="129894" y="129894"/>
                </a:cubicBezTo>
                <a:lnTo>
                  <a:pt x="62425" y="197363"/>
                </a:lnTo>
                <a:cubicBezTo>
                  <a:pt x="57156" y="202633"/>
                  <a:pt x="57156" y="211175"/>
                  <a:pt x="62425" y="216445"/>
                </a:cubicBezTo>
                <a:cubicBezTo>
                  <a:pt x="67695" y="221715"/>
                  <a:pt x="76239" y="221715"/>
                  <a:pt x="81508" y="216445"/>
                </a:cubicBezTo>
                <a:lnTo>
                  <a:pt x="139435" y="158519"/>
                </a:lnTo>
                <a:lnTo>
                  <a:pt x="174874" y="193956"/>
                </a:lnTo>
                <a:cubicBezTo>
                  <a:pt x="180143" y="199225"/>
                  <a:pt x="188686" y="199225"/>
                  <a:pt x="193956" y="193956"/>
                </a:cubicBezTo>
                <a:lnTo>
                  <a:pt x="287894" y="100019"/>
                </a:lnTo>
                <a:lnTo>
                  <a:pt x="287894" y="157517"/>
                </a:lnTo>
                <a:cubicBezTo>
                  <a:pt x="287894" y="164969"/>
                  <a:pt x="293935" y="171011"/>
                  <a:pt x="301387" y="171011"/>
                </a:cubicBezTo>
                <a:cubicBezTo>
                  <a:pt x="308841" y="171011"/>
                  <a:pt x="314881" y="164969"/>
                  <a:pt x="314881" y="157517"/>
                </a:cubicBezTo>
                <a:lnTo>
                  <a:pt x="314881" y="67469"/>
                </a:lnTo>
                <a:cubicBezTo>
                  <a:pt x="314881" y="60016"/>
                  <a:pt x="308840" y="53975"/>
                  <a:pt x="301387" y="53975"/>
                </a:cubicBezTo>
                <a:lnTo>
                  <a:pt x="211402" y="53975"/>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4" name="Rounded Rectangle 53">
            <a:extLst>
              <a:ext uri="{FF2B5EF4-FFF2-40B4-BE49-F238E27FC236}">
                <a16:creationId xmlns:a16="http://schemas.microsoft.com/office/drawing/2014/main" id="{5DDB7E57-9B18-07BA-C52A-5CA02AFACF91}"/>
              </a:ext>
            </a:extLst>
          </p:cNvPr>
          <p:cNvSpPr>
            <a:spLocks/>
          </p:cNvSpPr>
          <p:nvPr/>
        </p:nvSpPr>
        <p:spPr bwMode="auto">
          <a:xfrm>
            <a:off x="6424994" y="1278888"/>
            <a:ext cx="5072316" cy="4978899"/>
          </a:xfrm>
          <a:prstGeom prst="roundRect">
            <a:avLst>
              <a:gd name="adj" fmla="val 2006"/>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endParaRPr>
          </a:p>
        </p:txBody>
      </p:sp>
      <p:sp>
        <p:nvSpPr>
          <p:cNvPr id="26" name="Rectangle: Rounded Corners 25">
            <a:extLst>
              <a:ext uri="{FF2B5EF4-FFF2-40B4-BE49-F238E27FC236}">
                <a16:creationId xmlns:a16="http://schemas.microsoft.com/office/drawing/2014/main" id="{C8D3A1C0-3C3F-FF17-33D6-0F7B91976307}"/>
              </a:ext>
            </a:extLst>
          </p:cNvPr>
          <p:cNvSpPr>
            <a:spLocks/>
          </p:cNvSpPr>
          <p:nvPr/>
        </p:nvSpPr>
        <p:spPr bwMode="auto">
          <a:xfrm>
            <a:off x="6527800" y="1370328"/>
            <a:ext cx="4866704" cy="401322"/>
          </a:xfrm>
          <a:prstGeom prst="roundRect">
            <a:avLst>
              <a:gd name="adj" fmla="val 2072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gradFill flip="none" rotWithShape="1">
                  <a:gsLst>
                    <a:gs pos="0">
                      <a:srgbClr val="C03BC4"/>
                    </a:gs>
                    <a:gs pos="56000">
                      <a:srgbClr val="0078D4"/>
                    </a:gs>
                  </a:gsLst>
                  <a:lin ang="13500000" scaled="1"/>
                  <a:tileRect/>
                </a:gradFill>
                <a:effectLst/>
                <a:uLnTx/>
                <a:uFillTx/>
                <a:latin typeface="Segoe UI Semibold"/>
                <a:ea typeface="+mn-ea"/>
                <a:cs typeface="Segoe UI Semilight"/>
              </a:rPr>
              <a:t>Value Calculation</a:t>
            </a:r>
          </a:p>
        </p:txBody>
      </p:sp>
      <p:sp>
        <p:nvSpPr>
          <p:cNvPr id="5" name="TextBox 4">
            <a:extLst>
              <a:ext uri="{FF2B5EF4-FFF2-40B4-BE49-F238E27FC236}">
                <a16:creationId xmlns:a16="http://schemas.microsoft.com/office/drawing/2014/main" id="{8351F0E9-EF4B-9E39-522F-233D979B503E}"/>
              </a:ext>
            </a:extLst>
          </p:cNvPr>
          <p:cNvSpPr txBox="1">
            <a:spLocks/>
          </p:cNvSpPr>
          <p:nvPr/>
        </p:nvSpPr>
        <p:spPr>
          <a:xfrm>
            <a:off x="6528482" y="1924744"/>
            <a:ext cx="4865340" cy="2893100"/>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Time to market is the time between approving a product concept to making it available for sale. It could apply to new products or product updates.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Companies measure time to market in different ways. What we want to show is that the average time to market is changing so the ways its calculated is not relevant.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Measure to the average time to market before using AI solutions and the average time to market when using AI solutions. The difference is the change in time to market.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You can measure the value using the average sales per day multiplied by the number of days delayed.</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mn-cs"/>
              </a:rPr>
              <a:t>Example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If the time to market is improved by 10 days and the average sales per day is $500,000. Then you could achieve $5,000,000 in additional revenues.</a:t>
            </a:r>
          </a:p>
        </p:txBody>
      </p:sp>
      <p:sp>
        <p:nvSpPr>
          <p:cNvPr id="28" name="Graphic 40">
            <a:extLst>
              <a:ext uri="{FF2B5EF4-FFF2-40B4-BE49-F238E27FC236}">
                <a16:creationId xmlns:a16="http://schemas.microsoft.com/office/drawing/2014/main" id="{8F5AFB2E-E567-1B05-F3F3-46D2C552509D}"/>
              </a:ext>
            </a:extLst>
          </p:cNvPr>
          <p:cNvSpPr/>
          <p:nvPr/>
        </p:nvSpPr>
        <p:spPr>
          <a:xfrm>
            <a:off x="6610350" y="1476092"/>
            <a:ext cx="210860" cy="189794"/>
          </a:xfrm>
          <a:custGeom>
            <a:avLst/>
            <a:gdLst>
              <a:gd name="connsiteX0" fmla="*/ 152390 w 190480"/>
              <a:gd name="connsiteY0" fmla="*/ 0 h 171450"/>
              <a:gd name="connsiteX1" fmla="*/ 158153 w 190480"/>
              <a:gd name="connsiteY1" fmla="*/ 2915 h 171450"/>
              <a:gd name="connsiteX2" fmla="*/ 158677 w 190480"/>
              <a:gd name="connsiteY2" fmla="*/ 3743 h 171450"/>
              <a:gd name="connsiteX3" fmla="*/ 189757 w 190480"/>
              <a:gd name="connsiteY3" fmla="*/ 61160 h 171450"/>
              <a:gd name="connsiteX4" fmla="*/ 190119 w 190480"/>
              <a:gd name="connsiteY4" fmla="*/ 62046 h 171450"/>
              <a:gd name="connsiteX5" fmla="*/ 190233 w 190480"/>
              <a:gd name="connsiteY5" fmla="*/ 62427 h 171450"/>
              <a:gd name="connsiteX6" fmla="*/ 190424 w 190480"/>
              <a:gd name="connsiteY6" fmla="*/ 63398 h 171450"/>
              <a:gd name="connsiteX7" fmla="*/ 190481 w 190480"/>
              <a:gd name="connsiteY7" fmla="*/ 64294 h 171450"/>
              <a:gd name="connsiteX8" fmla="*/ 190224 w 190480"/>
              <a:gd name="connsiteY8" fmla="*/ 66199 h 171450"/>
              <a:gd name="connsiteX9" fmla="*/ 189776 w 190480"/>
              <a:gd name="connsiteY9" fmla="*/ 67389 h 171450"/>
              <a:gd name="connsiteX10" fmla="*/ 189414 w 190480"/>
              <a:gd name="connsiteY10" fmla="*/ 68047 h 171450"/>
              <a:gd name="connsiteX11" fmla="*/ 188700 w 190480"/>
              <a:gd name="connsiteY11" fmla="*/ 69018 h 171450"/>
              <a:gd name="connsiteX12" fmla="*/ 189271 w 190480"/>
              <a:gd name="connsiteY12" fmla="*/ 68275 h 171450"/>
              <a:gd name="connsiteX13" fmla="*/ 189033 w 190480"/>
              <a:gd name="connsiteY13" fmla="*/ 68609 h 171450"/>
              <a:gd name="connsiteX14" fmla="*/ 100927 w 190480"/>
              <a:gd name="connsiteY14" fmla="*/ 168669 h 171450"/>
              <a:gd name="connsiteX15" fmla="*/ 98098 w 190480"/>
              <a:gd name="connsiteY15" fmla="*/ 170879 h 171450"/>
              <a:gd name="connsiteX16" fmla="*/ 97165 w 190480"/>
              <a:gd name="connsiteY16" fmla="*/ 171193 h 171450"/>
              <a:gd name="connsiteX17" fmla="*/ 96422 w 190480"/>
              <a:gd name="connsiteY17" fmla="*/ 171355 h 171450"/>
              <a:gd name="connsiteX18" fmla="*/ 95250 w 190480"/>
              <a:gd name="connsiteY18" fmla="*/ 171450 h 171450"/>
              <a:gd name="connsiteX19" fmla="*/ 94298 w 190480"/>
              <a:gd name="connsiteY19" fmla="*/ 171393 h 171450"/>
              <a:gd name="connsiteX20" fmla="*/ 93174 w 190480"/>
              <a:gd name="connsiteY20" fmla="*/ 171145 h 171450"/>
              <a:gd name="connsiteX21" fmla="*/ 91516 w 190480"/>
              <a:gd name="connsiteY21" fmla="*/ 170421 h 171450"/>
              <a:gd name="connsiteX22" fmla="*/ 91430 w 190480"/>
              <a:gd name="connsiteY22" fmla="*/ 170355 h 171450"/>
              <a:gd name="connsiteX23" fmla="*/ 90192 w 190480"/>
              <a:gd name="connsiteY23" fmla="*/ 169364 h 171450"/>
              <a:gd name="connsiteX24" fmla="*/ 1705 w 190480"/>
              <a:gd name="connsiteY24" fmla="*/ 68913 h 171450"/>
              <a:gd name="connsiteX25" fmla="*/ 1457 w 190480"/>
              <a:gd name="connsiteY25" fmla="*/ 68609 h 171450"/>
              <a:gd name="connsiteX26" fmla="*/ 1076 w 190480"/>
              <a:gd name="connsiteY26" fmla="*/ 68047 h 171450"/>
              <a:gd name="connsiteX27" fmla="*/ 67 w 190480"/>
              <a:gd name="connsiteY27" fmla="*/ 65180 h 171450"/>
              <a:gd name="connsiteX28" fmla="*/ 0 w 190480"/>
              <a:gd name="connsiteY28" fmla="*/ 64294 h 171450"/>
              <a:gd name="connsiteX29" fmla="*/ 29 w 190480"/>
              <a:gd name="connsiteY29" fmla="*/ 63665 h 171450"/>
              <a:gd name="connsiteX30" fmla="*/ 152 w 190480"/>
              <a:gd name="connsiteY30" fmla="*/ 62817 h 171450"/>
              <a:gd name="connsiteX31" fmla="*/ 381 w 190480"/>
              <a:gd name="connsiteY31" fmla="*/ 61998 h 171450"/>
              <a:gd name="connsiteX32" fmla="*/ 591 w 190480"/>
              <a:gd name="connsiteY32" fmla="*/ 61436 h 171450"/>
              <a:gd name="connsiteX33" fmla="*/ 857 w 190480"/>
              <a:gd name="connsiteY33" fmla="*/ 60893 h 171450"/>
              <a:gd name="connsiteX34" fmla="*/ 31814 w 190480"/>
              <a:gd name="connsiteY34" fmla="*/ 3743 h 171450"/>
              <a:gd name="connsiteX35" fmla="*/ 37119 w 190480"/>
              <a:gd name="connsiteY35" fmla="*/ 67 h 171450"/>
              <a:gd name="connsiteX36" fmla="*/ 38090 w 190480"/>
              <a:gd name="connsiteY36" fmla="*/ 0 h 171450"/>
              <a:gd name="connsiteX37" fmla="*/ 152390 w 190480"/>
              <a:gd name="connsiteY37" fmla="*/ 0 h 171450"/>
              <a:gd name="connsiteX38" fmla="*/ 123796 w 190480"/>
              <a:gd name="connsiteY38" fmla="*/ 71438 h 171450"/>
              <a:gd name="connsiteX39" fmla="*/ 66656 w 190480"/>
              <a:gd name="connsiteY39" fmla="*/ 71438 h 171450"/>
              <a:gd name="connsiteX40" fmla="*/ 95231 w 190480"/>
              <a:gd name="connsiteY40" fmla="*/ 144656 h 171450"/>
              <a:gd name="connsiteX41" fmla="*/ 123796 w 190480"/>
              <a:gd name="connsiteY41" fmla="*/ 71438 h 171450"/>
              <a:gd name="connsiteX42" fmla="*/ 51330 w 190480"/>
              <a:gd name="connsiteY42" fmla="*/ 71438 h 171450"/>
              <a:gd name="connsiteX43" fmla="*/ 22946 w 190480"/>
              <a:gd name="connsiteY43" fmla="*/ 71438 h 171450"/>
              <a:gd name="connsiteX44" fmla="*/ 73914 w 190480"/>
              <a:gd name="connsiteY44" fmla="*/ 129292 h 171450"/>
              <a:gd name="connsiteX45" fmla="*/ 51330 w 190480"/>
              <a:gd name="connsiteY45" fmla="*/ 71438 h 171450"/>
              <a:gd name="connsiteX46" fmla="*/ 167516 w 190480"/>
              <a:gd name="connsiteY46" fmla="*/ 71438 h 171450"/>
              <a:gd name="connsiteX47" fmla="*/ 139141 w 190480"/>
              <a:gd name="connsiteY47" fmla="*/ 71438 h 171450"/>
              <a:gd name="connsiteX48" fmla="*/ 116586 w 190480"/>
              <a:gd name="connsiteY48" fmla="*/ 129254 h 171450"/>
              <a:gd name="connsiteX49" fmla="*/ 167516 w 190480"/>
              <a:gd name="connsiteY49" fmla="*/ 71438 h 171450"/>
              <a:gd name="connsiteX50" fmla="*/ 66399 w 190480"/>
              <a:gd name="connsiteY50" fmla="*/ 14288 h 171450"/>
              <a:gd name="connsiteX51" fmla="*/ 42339 w 190480"/>
              <a:gd name="connsiteY51" fmla="*/ 14288 h 171450"/>
              <a:gd name="connsiteX52" fmla="*/ 19117 w 190480"/>
              <a:gd name="connsiteY52" fmla="*/ 57150 h 171450"/>
              <a:gd name="connsiteX53" fmla="*/ 52683 w 190480"/>
              <a:gd name="connsiteY53" fmla="*/ 57150 h 171450"/>
              <a:gd name="connsiteX54" fmla="*/ 66399 w 190480"/>
              <a:gd name="connsiteY54" fmla="*/ 14288 h 171450"/>
              <a:gd name="connsiteX55" fmla="*/ 109071 w 190480"/>
              <a:gd name="connsiteY55" fmla="*/ 14288 h 171450"/>
              <a:gd name="connsiteX56" fmla="*/ 81401 w 190480"/>
              <a:gd name="connsiteY56" fmla="*/ 14288 h 171450"/>
              <a:gd name="connsiteX57" fmla="*/ 67675 w 190480"/>
              <a:gd name="connsiteY57" fmla="*/ 57150 h 171450"/>
              <a:gd name="connsiteX58" fmla="*/ 122777 w 190480"/>
              <a:gd name="connsiteY58" fmla="*/ 57150 h 171450"/>
              <a:gd name="connsiteX59" fmla="*/ 109061 w 190480"/>
              <a:gd name="connsiteY59" fmla="*/ 14288 h 171450"/>
              <a:gd name="connsiteX60" fmla="*/ 148123 w 190480"/>
              <a:gd name="connsiteY60" fmla="*/ 14288 h 171450"/>
              <a:gd name="connsiteX61" fmla="*/ 124073 w 190480"/>
              <a:gd name="connsiteY61" fmla="*/ 14288 h 171450"/>
              <a:gd name="connsiteX62" fmla="*/ 137789 w 190480"/>
              <a:gd name="connsiteY62" fmla="*/ 57150 h 171450"/>
              <a:gd name="connsiteX63" fmla="*/ 171336 w 190480"/>
              <a:gd name="connsiteY63" fmla="*/ 57150 h 171450"/>
              <a:gd name="connsiteX64" fmla="*/ 148133 w 190480"/>
              <a:gd name="connsiteY64"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480" h="171450">
                <a:moveTo>
                  <a:pt x="152390" y="0"/>
                </a:moveTo>
                <a:cubicBezTo>
                  <a:pt x="154666" y="-2"/>
                  <a:pt x="156806" y="1081"/>
                  <a:pt x="158153" y="2915"/>
                </a:cubicBezTo>
                <a:lnTo>
                  <a:pt x="158677" y="3743"/>
                </a:lnTo>
                <a:lnTo>
                  <a:pt x="189757" y="61160"/>
                </a:lnTo>
                <a:lnTo>
                  <a:pt x="190119" y="62046"/>
                </a:lnTo>
                <a:lnTo>
                  <a:pt x="190233" y="62427"/>
                </a:lnTo>
                <a:lnTo>
                  <a:pt x="190424" y="63398"/>
                </a:lnTo>
                <a:lnTo>
                  <a:pt x="190481" y="64294"/>
                </a:lnTo>
                <a:cubicBezTo>
                  <a:pt x="190482" y="64937"/>
                  <a:pt x="190395" y="65578"/>
                  <a:pt x="190224" y="66199"/>
                </a:cubicBezTo>
                <a:lnTo>
                  <a:pt x="189776" y="67389"/>
                </a:lnTo>
                <a:lnTo>
                  <a:pt x="189414" y="68047"/>
                </a:lnTo>
                <a:cubicBezTo>
                  <a:pt x="189204" y="68390"/>
                  <a:pt x="188965" y="68715"/>
                  <a:pt x="188700" y="69018"/>
                </a:cubicBezTo>
                <a:lnTo>
                  <a:pt x="189271" y="68275"/>
                </a:lnTo>
                <a:lnTo>
                  <a:pt x="189033" y="68609"/>
                </a:lnTo>
                <a:lnTo>
                  <a:pt x="100927" y="168669"/>
                </a:lnTo>
                <a:cubicBezTo>
                  <a:pt x="100195" y="169642"/>
                  <a:pt x="99219" y="170404"/>
                  <a:pt x="98098" y="170879"/>
                </a:cubicBezTo>
                <a:lnTo>
                  <a:pt x="97165" y="171193"/>
                </a:lnTo>
                <a:lnTo>
                  <a:pt x="96422" y="171355"/>
                </a:lnTo>
                <a:lnTo>
                  <a:pt x="95250" y="171450"/>
                </a:lnTo>
                <a:lnTo>
                  <a:pt x="94298" y="171393"/>
                </a:lnTo>
                <a:lnTo>
                  <a:pt x="93174" y="171145"/>
                </a:lnTo>
                <a:cubicBezTo>
                  <a:pt x="92592" y="170979"/>
                  <a:pt x="92034" y="170735"/>
                  <a:pt x="91516" y="170421"/>
                </a:cubicBezTo>
                <a:lnTo>
                  <a:pt x="91430" y="170355"/>
                </a:lnTo>
                <a:cubicBezTo>
                  <a:pt x="90978" y="170077"/>
                  <a:pt x="90563" y="169744"/>
                  <a:pt x="90192" y="169364"/>
                </a:cubicBezTo>
                <a:lnTo>
                  <a:pt x="1705" y="68913"/>
                </a:lnTo>
                <a:lnTo>
                  <a:pt x="1457" y="68609"/>
                </a:lnTo>
                <a:lnTo>
                  <a:pt x="1076" y="68047"/>
                </a:lnTo>
                <a:cubicBezTo>
                  <a:pt x="537" y="67175"/>
                  <a:pt x="192" y="66197"/>
                  <a:pt x="67" y="65180"/>
                </a:cubicBezTo>
                <a:lnTo>
                  <a:pt x="0" y="64294"/>
                </a:lnTo>
                <a:lnTo>
                  <a:pt x="29" y="63665"/>
                </a:lnTo>
                <a:lnTo>
                  <a:pt x="152" y="62817"/>
                </a:lnTo>
                <a:cubicBezTo>
                  <a:pt x="212" y="62540"/>
                  <a:pt x="288" y="62266"/>
                  <a:pt x="381" y="61998"/>
                </a:cubicBezTo>
                <a:lnTo>
                  <a:pt x="591" y="61436"/>
                </a:lnTo>
                <a:lnTo>
                  <a:pt x="857" y="60893"/>
                </a:lnTo>
                <a:lnTo>
                  <a:pt x="31814" y="3743"/>
                </a:lnTo>
                <a:cubicBezTo>
                  <a:pt x="32896" y="1743"/>
                  <a:pt x="34866" y="378"/>
                  <a:pt x="37119" y="67"/>
                </a:cubicBezTo>
                <a:lnTo>
                  <a:pt x="38090" y="0"/>
                </a:lnTo>
                <a:lnTo>
                  <a:pt x="152390" y="0"/>
                </a:lnTo>
                <a:close/>
                <a:moveTo>
                  <a:pt x="123796" y="71438"/>
                </a:moveTo>
                <a:lnTo>
                  <a:pt x="66656" y="71438"/>
                </a:lnTo>
                <a:lnTo>
                  <a:pt x="95231" y="144656"/>
                </a:lnTo>
                <a:lnTo>
                  <a:pt x="123796" y="71438"/>
                </a:lnTo>
                <a:close/>
                <a:moveTo>
                  <a:pt x="51330" y="71438"/>
                </a:moveTo>
                <a:lnTo>
                  <a:pt x="22946" y="71438"/>
                </a:lnTo>
                <a:lnTo>
                  <a:pt x="73914" y="129292"/>
                </a:lnTo>
                <a:lnTo>
                  <a:pt x="51330" y="71438"/>
                </a:lnTo>
                <a:close/>
                <a:moveTo>
                  <a:pt x="167516" y="71438"/>
                </a:moveTo>
                <a:lnTo>
                  <a:pt x="139141" y="71438"/>
                </a:lnTo>
                <a:lnTo>
                  <a:pt x="116586" y="129254"/>
                </a:lnTo>
                <a:lnTo>
                  <a:pt x="167516" y="71438"/>
                </a:lnTo>
                <a:close/>
                <a:moveTo>
                  <a:pt x="66399" y="14288"/>
                </a:moveTo>
                <a:lnTo>
                  <a:pt x="42339" y="14288"/>
                </a:lnTo>
                <a:lnTo>
                  <a:pt x="19117" y="57150"/>
                </a:lnTo>
                <a:lnTo>
                  <a:pt x="52683" y="57150"/>
                </a:lnTo>
                <a:lnTo>
                  <a:pt x="66399" y="14288"/>
                </a:lnTo>
                <a:close/>
                <a:moveTo>
                  <a:pt x="109071" y="14288"/>
                </a:moveTo>
                <a:lnTo>
                  <a:pt x="81401" y="14288"/>
                </a:lnTo>
                <a:lnTo>
                  <a:pt x="67675" y="57150"/>
                </a:lnTo>
                <a:lnTo>
                  <a:pt x="122777" y="57150"/>
                </a:lnTo>
                <a:lnTo>
                  <a:pt x="109061" y="14288"/>
                </a:lnTo>
                <a:close/>
                <a:moveTo>
                  <a:pt x="148123" y="14288"/>
                </a:moveTo>
                <a:lnTo>
                  <a:pt x="124073" y="14288"/>
                </a:lnTo>
                <a:lnTo>
                  <a:pt x="137789" y="57150"/>
                </a:lnTo>
                <a:lnTo>
                  <a:pt x="171336" y="57150"/>
                </a:lnTo>
                <a:lnTo>
                  <a:pt x="148133"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9" name="Graphic 50" descr="Icon of a person in front of a box with checkmark">
            <a:extLst>
              <a:ext uri="{FF2B5EF4-FFF2-40B4-BE49-F238E27FC236}">
                <a16:creationId xmlns:a16="http://schemas.microsoft.com/office/drawing/2014/main" id="{5F700EAE-417D-7F51-6F79-E9FBEF500A1D}"/>
              </a:ext>
            </a:extLst>
          </p:cNvPr>
          <p:cNvSpPr/>
          <p:nvPr/>
        </p:nvSpPr>
        <p:spPr>
          <a:xfrm>
            <a:off x="3716426" y="4613556"/>
            <a:ext cx="163362" cy="163238"/>
          </a:xfrm>
          <a:custGeom>
            <a:avLst/>
            <a:gdLst>
              <a:gd name="connsiteX0" fmla="*/ 145256 w 200025"/>
              <a:gd name="connsiteY0" fmla="*/ 0 h 199872"/>
              <a:gd name="connsiteX1" fmla="*/ 171450 w 200025"/>
              <a:gd name="connsiteY1" fmla="*/ 26194 h 199872"/>
              <a:gd name="connsiteX2" fmla="*/ 171450 w 200025"/>
              <a:gd name="connsiteY2" fmla="*/ 96717 h 199872"/>
              <a:gd name="connsiteX3" fmla="*/ 157163 w 200025"/>
              <a:gd name="connsiteY3" fmla="*/ 95488 h 199872"/>
              <a:gd name="connsiteX4" fmla="*/ 157163 w 200025"/>
              <a:gd name="connsiteY4" fmla="*/ 26194 h 199872"/>
              <a:gd name="connsiteX5" fmla="*/ 145256 w 200025"/>
              <a:gd name="connsiteY5" fmla="*/ 14288 h 199872"/>
              <a:gd name="connsiteX6" fmla="*/ 26194 w 200025"/>
              <a:gd name="connsiteY6" fmla="*/ 14288 h 199872"/>
              <a:gd name="connsiteX7" fmla="*/ 14288 w 200025"/>
              <a:gd name="connsiteY7" fmla="*/ 26194 h 199872"/>
              <a:gd name="connsiteX8" fmla="*/ 14288 w 200025"/>
              <a:gd name="connsiteY8" fmla="*/ 145256 h 199872"/>
              <a:gd name="connsiteX9" fmla="*/ 26194 w 200025"/>
              <a:gd name="connsiteY9" fmla="*/ 157163 h 199872"/>
              <a:gd name="connsiteX10" fmla="*/ 116205 w 200025"/>
              <a:gd name="connsiteY10" fmla="*/ 157163 h 199872"/>
              <a:gd name="connsiteX11" fmla="*/ 114300 w 200025"/>
              <a:gd name="connsiteY11" fmla="*/ 166535 h 199872"/>
              <a:gd name="connsiteX12" fmla="*/ 114557 w 200025"/>
              <a:gd name="connsiteY12" fmla="*/ 171450 h 199872"/>
              <a:gd name="connsiteX13" fmla="*/ 26194 w 200025"/>
              <a:gd name="connsiteY13" fmla="*/ 171450 h 199872"/>
              <a:gd name="connsiteX14" fmla="*/ 0 w 200025"/>
              <a:gd name="connsiteY14" fmla="*/ 145256 h 199872"/>
              <a:gd name="connsiteX15" fmla="*/ 0 w 200025"/>
              <a:gd name="connsiteY15" fmla="*/ 26194 h 199872"/>
              <a:gd name="connsiteX16" fmla="*/ 26194 w 200025"/>
              <a:gd name="connsiteY16" fmla="*/ 0 h 199872"/>
              <a:gd name="connsiteX17" fmla="*/ 145256 w 200025"/>
              <a:gd name="connsiteY17" fmla="*/ 0 h 199872"/>
              <a:gd name="connsiteX18" fmla="*/ 161925 w 200025"/>
              <a:gd name="connsiteY18" fmla="*/ 104623 h 199872"/>
              <a:gd name="connsiteX19" fmla="*/ 181577 w 200025"/>
              <a:gd name="connsiteY19" fmla="*/ 123051 h 199872"/>
              <a:gd name="connsiteX20" fmla="*/ 163149 w 200025"/>
              <a:gd name="connsiteY20" fmla="*/ 142703 h 199872"/>
              <a:gd name="connsiteX21" fmla="*/ 161944 w 200025"/>
              <a:gd name="connsiteY21" fmla="*/ 142704 h 199872"/>
              <a:gd name="connsiteX22" fmla="*/ 143496 w 200025"/>
              <a:gd name="connsiteY22" fmla="*/ 123070 h 199872"/>
              <a:gd name="connsiteX23" fmla="*/ 161925 w 200025"/>
              <a:gd name="connsiteY23" fmla="*/ 104623 h 199872"/>
              <a:gd name="connsiteX24" fmla="*/ 185738 w 200025"/>
              <a:gd name="connsiteY24" fmla="*/ 152248 h 199872"/>
              <a:gd name="connsiteX25" fmla="*/ 200025 w 200025"/>
              <a:gd name="connsiteY25" fmla="*/ 166535 h 199872"/>
              <a:gd name="connsiteX26" fmla="*/ 188481 w 200025"/>
              <a:gd name="connsiteY26" fmla="*/ 191433 h 199872"/>
              <a:gd name="connsiteX27" fmla="*/ 161925 w 200025"/>
              <a:gd name="connsiteY27" fmla="*/ 199873 h 199872"/>
              <a:gd name="connsiteX28" fmla="*/ 135369 w 200025"/>
              <a:gd name="connsiteY28" fmla="*/ 191433 h 199872"/>
              <a:gd name="connsiteX29" fmla="*/ 124149 w 200025"/>
              <a:gd name="connsiteY29" fmla="*/ 171450 h 199872"/>
              <a:gd name="connsiteX30" fmla="*/ 123825 w 200025"/>
              <a:gd name="connsiteY30" fmla="*/ 166535 h 199872"/>
              <a:gd name="connsiteX31" fmla="*/ 138055 w 200025"/>
              <a:gd name="connsiteY31" fmla="*/ 152248 h 199872"/>
              <a:gd name="connsiteX32" fmla="*/ 138113 w 200025"/>
              <a:gd name="connsiteY32" fmla="*/ 152248 h 199872"/>
              <a:gd name="connsiteX33" fmla="*/ 185738 w 200025"/>
              <a:gd name="connsiteY33" fmla="*/ 152248 h 199872"/>
              <a:gd name="connsiteX34" fmla="*/ 66675 w 200025"/>
              <a:gd name="connsiteY34" fmla="*/ 108956 h 199872"/>
              <a:gd name="connsiteX35" fmla="*/ 128302 w 200025"/>
              <a:gd name="connsiteY35" fmla="*/ 47330 h 199872"/>
              <a:gd name="connsiteX36" fmla="*/ 138405 w 200025"/>
              <a:gd name="connsiteY36" fmla="*/ 47316 h 199872"/>
              <a:gd name="connsiteX37" fmla="*/ 139094 w 200025"/>
              <a:gd name="connsiteY37" fmla="*/ 56636 h 199872"/>
              <a:gd name="connsiteX38" fmla="*/ 138398 w 200025"/>
              <a:gd name="connsiteY38" fmla="*/ 57436 h 199872"/>
              <a:gd name="connsiteX39" fmla="*/ 71723 w 200025"/>
              <a:gd name="connsiteY39" fmla="*/ 124111 h 199872"/>
              <a:gd name="connsiteX40" fmla="*/ 62427 w 200025"/>
              <a:gd name="connsiteY40" fmla="*/ 124806 h 199872"/>
              <a:gd name="connsiteX41" fmla="*/ 61627 w 200025"/>
              <a:gd name="connsiteY41" fmla="*/ 124111 h 199872"/>
              <a:gd name="connsiteX42" fmla="*/ 33052 w 200025"/>
              <a:gd name="connsiteY42" fmla="*/ 95536 h 199872"/>
              <a:gd name="connsiteX43" fmla="*/ 33091 w 200025"/>
              <a:gd name="connsiteY43" fmla="*/ 85433 h 199872"/>
              <a:gd name="connsiteX44" fmla="*/ 42348 w 200025"/>
              <a:gd name="connsiteY44" fmla="*/ 84744 h 199872"/>
              <a:gd name="connsiteX45" fmla="*/ 43148 w 200025"/>
              <a:gd name="connsiteY45" fmla="*/ 85439 h 199872"/>
              <a:gd name="connsiteX46" fmla="*/ 66675 w 200025"/>
              <a:gd name="connsiteY46" fmla="*/ 108966 h 1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0025" h="199872">
                <a:moveTo>
                  <a:pt x="145256" y="0"/>
                </a:moveTo>
                <a:cubicBezTo>
                  <a:pt x="159723" y="0"/>
                  <a:pt x="171450" y="11727"/>
                  <a:pt x="171450" y="26194"/>
                </a:cubicBezTo>
                <a:lnTo>
                  <a:pt x="171450" y="96717"/>
                </a:lnTo>
                <a:cubicBezTo>
                  <a:pt x="166869" y="95099"/>
                  <a:pt x="161952" y="94676"/>
                  <a:pt x="157163" y="95488"/>
                </a:cubicBezTo>
                <a:lnTo>
                  <a:pt x="157163" y="26194"/>
                </a:lnTo>
                <a:cubicBezTo>
                  <a:pt x="157163" y="19622"/>
                  <a:pt x="151829" y="14288"/>
                  <a:pt x="145256" y="14288"/>
                </a:cubicBezTo>
                <a:lnTo>
                  <a:pt x="26194" y="14288"/>
                </a:lnTo>
                <a:cubicBezTo>
                  <a:pt x="19622" y="14288"/>
                  <a:pt x="14288" y="19622"/>
                  <a:pt x="14288" y="26194"/>
                </a:cubicBezTo>
                <a:lnTo>
                  <a:pt x="14288" y="145256"/>
                </a:lnTo>
                <a:cubicBezTo>
                  <a:pt x="14288" y="151829"/>
                  <a:pt x="19622" y="157163"/>
                  <a:pt x="26194" y="157163"/>
                </a:cubicBezTo>
                <a:lnTo>
                  <a:pt x="116205" y="157163"/>
                </a:lnTo>
                <a:cubicBezTo>
                  <a:pt x="114986" y="160039"/>
                  <a:pt x="114300" y="163201"/>
                  <a:pt x="114300" y="166535"/>
                </a:cubicBezTo>
                <a:cubicBezTo>
                  <a:pt x="114300" y="168202"/>
                  <a:pt x="114395" y="169850"/>
                  <a:pt x="114557" y="171450"/>
                </a:cubicBezTo>
                <a:lnTo>
                  <a:pt x="26194" y="171450"/>
                </a:lnTo>
                <a:cubicBezTo>
                  <a:pt x="11727" y="171450"/>
                  <a:pt x="0" y="159723"/>
                  <a:pt x="0" y="145256"/>
                </a:cubicBezTo>
                <a:lnTo>
                  <a:pt x="0" y="26194"/>
                </a:lnTo>
                <a:cubicBezTo>
                  <a:pt x="0" y="11727"/>
                  <a:pt x="11727" y="0"/>
                  <a:pt x="26194" y="0"/>
                </a:cubicBezTo>
                <a:lnTo>
                  <a:pt x="145256" y="0"/>
                </a:lnTo>
                <a:close/>
                <a:moveTo>
                  <a:pt x="161925" y="104623"/>
                </a:moveTo>
                <a:cubicBezTo>
                  <a:pt x="172441" y="104284"/>
                  <a:pt x="181239" y="112535"/>
                  <a:pt x="181577" y="123051"/>
                </a:cubicBezTo>
                <a:cubicBezTo>
                  <a:pt x="181915" y="133566"/>
                  <a:pt x="173665" y="142365"/>
                  <a:pt x="163149" y="142703"/>
                </a:cubicBezTo>
                <a:cubicBezTo>
                  <a:pt x="162747" y="142716"/>
                  <a:pt x="162345" y="142716"/>
                  <a:pt x="161944" y="142704"/>
                </a:cubicBezTo>
                <a:cubicBezTo>
                  <a:pt x="151428" y="142376"/>
                  <a:pt x="143168" y="133586"/>
                  <a:pt x="143496" y="123070"/>
                </a:cubicBezTo>
                <a:cubicBezTo>
                  <a:pt x="143808" y="113022"/>
                  <a:pt x="151877" y="104946"/>
                  <a:pt x="161925" y="104623"/>
                </a:cubicBezTo>
                <a:close/>
                <a:moveTo>
                  <a:pt x="185738" y="152248"/>
                </a:moveTo>
                <a:cubicBezTo>
                  <a:pt x="193628" y="152248"/>
                  <a:pt x="200025" y="158645"/>
                  <a:pt x="200025" y="166535"/>
                </a:cubicBezTo>
                <a:cubicBezTo>
                  <a:pt x="200025" y="177165"/>
                  <a:pt x="195653" y="185680"/>
                  <a:pt x="188481" y="191433"/>
                </a:cubicBezTo>
                <a:cubicBezTo>
                  <a:pt x="181423" y="197101"/>
                  <a:pt x="171955" y="199873"/>
                  <a:pt x="161925" y="199873"/>
                </a:cubicBezTo>
                <a:cubicBezTo>
                  <a:pt x="151895" y="199873"/>
                  <a:pt x="142427" y="197110"/>
                  <a:pt x="135369" y="191433"/>
                </a:cubicBezTo>
                <a:cubicBezTo>
                  <a:pt x="129162" y="186495"/>
                  <a:pt x="125135" y="179321"/>
                  <a:pt x="124149" y="171450"/>
                </a:cubicBezTo>
                <a:cubicBezTo>
                  <a:pt x="123931" y="169821"/>
                  <a:pt x="123822" y="168179"/>
                  <a:pt x="123825" y="166535"/>
                </a:cubicBezTo>
                <a:cubicBezTo>
                  <a:pt x="123809" y="158660"/>
                  <a:pt x="130180" y="152264"/>
                  <a:pt x="138055" y="152248"/>
                </a:cubicBezTo>
                <a:cubicBezTo>
                  <a:pt x="138074" y="152248"/>
                  <a:pt x="138093" y="152248"/>
                  <a:pt x="138113" y="152248"/>
                </a:cubicBezTo>
                <a:lnTo>
                  <a:pt x="185738" y="152248"/>
                </a:lnTo>
                <a:close/>
                <a:moveTo>
                  <a:pt x="66675" y="108956"/>
                </a:moveTo>
                <a:lnTo>
                  <a:pt x="128302" y="47330"/>
                </a:lnTo>
                <a:cubicBezTo>
                  <a:pt x="131088" y="44536"/>
                  <a:pt x="135611" y="44530"/>
                  <a:pt x="138405" y="47316"/>
                </a:cubicBezTo>
                <a:cubicBezTo>
                  <a:pt x="140916" y="49821"/>
                  <a:pt x="141209" y="53789"/>
                  <a:pt x="139094" y="56636"/>
                </a:cubicBezTo>
                <a:lnTo>
                  <a:pt x="138398" y="57436"/>
                </a:lnTo>
                <a:lnTo>
                  <a:pt x="71723" y="124111"/>
                </a:lnTo>
                <a:cubicBezTo>
                  <a:pt x="69224" y="126611"/>
                  <a:pt x="65271" y="126906"/>
                  <a:pt x="62427" y="124806"/>
                </a:cubicBezTo>
                <a:lnTo>
                  <a:pt x="61627" y="124111"/>
                </a:lnTo>
                <a:lnTo>
                  <a:pt x="33052" y="95536"/>
                </a:lnTo>
                <a:cubicBezTo>
                  <a:pt x="30273" y="92735"/>
                  <a:pt x="30291" y="88212"/>
                  <a:pt x="33091" y="85433"/>
                </a:cubicBezTo>
                <a:cubicBezTo>
                  <a:pt x="35587" y="82957"/>
                  <a:pt x="39513" y="82665"/>
                  <a:pt x="42348" y="84744"/>
                </a:cubicBezTo>
                <a:lnTo>
                  <a:pt x="43148" y="85439"/>
                </a:lnTo>
                <a:lnTo>
                  <a:pt x="66675" y="108966"/>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261065654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191" name="Title 190">
            <a:extLst>
              <a:ext uri="{FF2B5EF4-FFF2-40B4-BE49-F238E27FC236}">
                <a16:creationId xmlns:a16="http://schemas.microsoft.com/office/drawing/2014/main" id="{1FC3C853-1DF8-F12A-D54A-EB630C679FEF}"/>
              </a:ext>
            </a:extLst>
          </p:cNvPr>
          <p:cNvSpPr>
            <a:spLocks noGrp="1"/>
          </p:cNvSpPr>
          <p:nvPr>
            <p:ph type="title"/>
          </p:nvPr>
        </p:nvSpPr>
        <p:spPr/>
        <p:txBody>
          <a:bodyPr/>
          <a:lstStyle/>
          <a:p>
            <a:r>
              <a:rPr lang="en-US" noProof="0"/>
              <a:t>Simplify tasks for plant employees</a:t>
            </a:r>
          </a:p>
        </p:txBody>
      </p:sp>
      <p:sp>
        <p:nvSpPr>
          <p:cNvPr id="46" name="Text Placeholder 45">
            <a:extLst>
              <a:ext uri="{FF2B5EF4-FFF2-40B4-BE49-F238E27FC236}">
                <a16:creationId xmlns:a16="http://schemas.microsoft.com/office/drawing/2014/main" id="{77BC22C0-ADF3-D87D-8C8D-82D52C6911E9}"/>
              </a:ext>
            </a:extLst>
          </p:cNvPr>
          <p:cNvSpPr>
            <a:spLocks noGrp="1"/>
          </p:cNvSpPr>
          <p:nvPr>
            <p:ph type="body" sz="quarter" idx="33"/>
          </p:nvPr>
        </p:nvSpPr>
        <p:spPr/>
        <p:txBody>
          <a:bodyPr/>
          <a:lstStyle/>
          <a:p>
            <a:r>
              <a:rPr lang="en-US" noProof="0"/>
              <a:t>Manufacturing</a:t>
            </a:r>
            <a:endParaRPr lang="en-IN"/>
          </a:p>
        </p:txBody>
      </p:sp>
      <p:sp>
        <p:nvSpPr>
          <p:cNvPr id="78" name="Text Placeholder 5">
            <a:extLst>
              <a:ext uri="{FF2B5EF4-FFF2-40B4-BE49-F238E27FC236}">
                <a16:creationId xmlns:a16="http://schemas.microsoft.com/office/drawing/2014/main" id="{0BF63EAD-2FF1-8FFA-20AD-771F63CFEB0F}"/>
              </a:ext>
            </a:extLst>
          </p:cNvPr>
          <p:cNvSpPr>
            <a:spLocks noGrp="1"/>
          </p:cNvSpPr>
          <p:nvPr>
            <p:ph type="body" sz="quarter" idx="44"/>
          </p:nvPr>
        </p:nvSpPr>
        <p:spPr/>
        <p:txBody>
          <a:bodyPr/>
          <a:lstStyle/>
          <a:p>
            <a:r>
              <a:rPr lang="en-US" noProof="0"/>
              <a:t>Microsoft 365 Copilot Chat</a:t>
            </a:r>
          </a:p>
        </p:txBody>
      </p:sp>
      <p:sp>
        <p:nvSpPr>
          <p:cNvPr id="84" name="Text Placeholder 10">
            <a:extLst>
              <a:ext uri="{FF2B5EF4-FFF2-40B4-BE49-F238E27FC236}">
                <a16:creationId xmlns:a16="http://schemas.microsoft.com/office/drawing/2014/main" id="{8817B9BB-96E6-573C-5C9E-D7748208D863}"/>
              </a:ext>
            </a:extLst>
          </p:cNvPr>
          <p:cNvSpPr>
            <a:spLocks noGrp="1"/>
          </p:cNvSpPr>
          <p:nvPr>
            <p:ph type="body" sz="quarter" idx="43"/>
          </p:nvPr>
        </p:nvSpPr>
        <p:spPr/>
        <p:txBody>
          <a:bodyPr vert="horz" wrap="square" lIns="0" tIns="0" rIns="0" bIns="0" rtlCol="0" anchor="t">
            <a:spAutoFit/>
          </a:bodyPr>
          <a:lstStyle/>
          <a:p>
            <a:r>
              <a:rPr lang="en-US" noProof="0" dirty="0"/>
              <a:t>Start</a:t>
            </a:r>
          </a:p>
        </p:txBody>
      </p:sp>
      <p:sp>
        <p:nvSpPr>
          <p:cNvPr id="317" name="Text Placeholder 316">
            <a:extLst>
              <a:ext uri="{FF2B5EF4-FFF2-40B4-BE49-F238E27FC236}">
                <a16:creationId xmlns:a16="http://schemas.microsoft.com/office/drawing/2014/main" id="{FB13732E-B2BC-F824-086F-542F39CDD2A8}"/>
              </a:ext>
            </a:extLst>
          </p:cNvPr>
          <p:cNvSpPr>
            <a:spLocks noGrp="1"/>
          </p:cNvSpPr>
          <p:nvPr>
            <p:ph type="body" sz="quarter" idx="42"/>
          </p:nvPr>
        </p:nvSpPr>
        <p:spPr/>
        <p:txBody>
          <a:bodyPr/>
          <a:lstStyle/>
          <a:p>
            <a:r>
              <a:rPr lang="en-US" noProof="0" dirty="0"/>
              <a:t>Frontline workers in the factory, warehouse, or other locations can use Copilot Chat to assist with tasks throughout their day to free up time and energy to focus on production activities and increase plant output.</a:t>
            </a:r>
          </a:p>
          <a:p>
            <a:endParaRPr lang="en-US" dirty="0"/>
          </a:p>
          <a:p>
            <a:r>
              <a:rPr kumimoji="0" lang="en-US" sz="1050" b="0" i="0" u="none" strike="noStrike" kern="1200" cap="none" spc="0" normalizeH="0" baseline="0" noProof="0" dirty="0">
                <a:ln>
                  <a:noFill/>
                </a:ln>
                <a:solidFill>
                  <a:srgbClr val="000000"/>
                </a:solidFill>
                <a:effectLst/>
                <a:uLnTx/>
                <a:uFillTx/>
                <a:latin typeface="Segoe UI Semibold"/>
                <a:ea typeface="+mn-ea"/>
                <a:cs typeface="+mn-cs"/>
              </a:rPr>
              <a:t>Customer reference: </a:t>
            </a:r>
            <a:r>
              <a:rPr kumimoji="0" lang="en-US" sz="1050" b="0" i="0" u="none" strike="noStrike" kern="1200" cap="none" spc="0" normalizeH="0" baseline="0" noProof="0" dirty="0">
                <a:ln>
                  <a:noFill/>
                </a:ln>
                <a:solidFill>
                  <a:srgbClr val="000000"/>
                </a:solidFill>
                <a:effectLst/>
                <a:uLnTx/>
                <a:uFillTx/>
                <a:latin typeface="Segoe UI"/>
                <a:ea typeface="+mn-ea"/>
                <a:cs typeface="+mn-cs"/>
                <a:hlinkClick r:id="rId3"/>
              </a:rPr>
              <a:t>Siemens connects frontline workers and engineers for real-time problem-solving</a:t>
            </a:r>
            <a:endParaRPr kumimoji="0" lang="en-US" sz="105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625" name="Text Placeholder 624">
            <a:extLst>
              <a:ext uri="{FF2B5EF4-FFF2-40B4-BE49-F238E27FC236}">
                <a16:creationId xmlns:a16="http://schemas.microsoft.com/office/drawing/2014/main" id="{23059470-B122-CF3E-F957-7043CD43C576}"/>
              </a:ext>
            </a:extLst>
          </p:cNvPr>
          <p:cNvSpPr>
            <a:spLocks noGrp="1"/>
          </p:cNvSpPr>
          <p:nvPr>
            <p:ph type="body" sz="quarter" idx="65"/>
          </p:nvPr>
        </p:nvSpPr>
        <p:spPr/>
        <p:txBody>
          <a:bodyPr/>
          <a:lstStyle/>
          <a:p>
            <a:r>
              <a:rPr lang="en-US" noProof="0"/>
              <a:t>KPIs impacted</a:t>
            </a:r>
          </a:p>
        </p:txBody>
      </p:sp>
      <p:sp>
        <p:nvSpPr>
          <p:cNvPr id="624" name="Text Placeholder 623">
            <a:extLst>
              <a:ext uri="{FF2B5EF4-FFF2-40B4-BE49-F238E27FC236}">
                <a16:creationId xmlns:a16="http://schemas.microsoft.com/office/drawing/2014/main" id="{6ABCFF0F-C5B7-3FF4-EC96-3A5985CF1032}"/>
              </a:ext>
            </a:extLst>
          </p:cNvPr>
          <p:cNvSpPr>
            <a:spLocks noGrp="1"/>
          </p:cNvSpPr>
          <p:nvPr>
            <p:ph type="body" sz="quarter" idx="64"/>
          </p:nvPr>
        </p:nvSpPr>
        <p:spPr/>
        <p:txBody>
          <a:bodyPr/>
          <a:lstStyle/>
          <a:p>
            <a:r>
              <a:rPr lang="en-US" noProof="0"/>
              <a:t>Value benefit</a:t>
            </a:r>
          </a:p>
        </p:txBody>
      </p:sp>
      <p:sp>
        <p:nvSpPr>
          <p:cNvPr id="264" name="Text Placeholder 263">
            <a:extLst>
              <a:ext uri="{FF2B5EF4-FFF2-40B4-BE49-F238E27FC236}">
                <a16:creationId xmlns:a16="http://schemas.microsoft.com/office/drawing/2014/main" id="{AF704ED5-D3F9-F506-5DDF-A92A4F98E4DF}"/>
              </a:ext>
            </a:extLst>
          </p:cNvPr>
          <p:cNvSpPr>
            <a:spLocks noGrp="1"/>
          </p:cNvSpPr>
          <p:nvPr>
            <p:ph type="body" sz="quarter" idx="47"/>
          </p:nvPr>
        </p:nvSpPr>
        <p:spPr/>
        <p:txBody>
          <a:bodyPr/>
          <a:lstStyle/>
          <a:p>
            <a:r>
              <a:rPr lang="en-US" noProof="0"/>
              <a:t>Draft a shift summary</a:t>
            </a:r>
          </a:p>
        </p:txBody>
      </p:sp>
      <p:sp>
        <p:nvSpPr>
          <p:cNvPr id="259" name="Text Placeholder 258">
            <a:extLst>
              <a:ext uri="{FF2B5EF4-FFF2-40B4-BE49-F238E27FC236}">
                <a16:creationId xmlns:a16="http://schemas.microsoft.com/office/drawing/2014/main" id="{7A0FBBC9-D887-C829-60E1-EE3021FC3A7A}"/>
              </a:ext>
            </a:extLst>
          </p:cNvPr>
          <p:cNvSpPr>
            <a:spLocks noGrp="1"/>
          </p:cNvSpPr>
          <p:nvPr>
            <p:ph type="body" sz="quarter" idx="48"/>
          </p:nvPr>
        </p:nvSpPr>
        <p:spPr/>
        <p:txBody>
          <a:bodyPr/>
          <a:lstStyle/>
          <a:p>
            <a:r>
              <a:rPr lang="en-US" noProof="0" dirty="0"/>
              <a:t>Provide a few brief details of what happened on the shift and ask Copilot to turn it into a shift report.</a:t>
            </a:r>
          </a:p>
        </p:txBody>
      </p:sp>
      <p:sp>
        <p:nvSpPr>
          <p:cNvPr id="89" name="Text Placeholder 88">
            <a:extLst>
              <a:ext uri="{FF2B5EF4-FFF2-40B4-BE49-F238E27FC236}">
                <a16:creationId xmlns:a16="http://schemas.microsoft.com/office/drawing/2014/main" id="{969C08FC-8823-D7F7-D9BD-4A5F91E35927}"/>
              </a:ext>
            </a:extLst>
          </p:cNvPr>
          <p:cNvSpPr>
            <a:spLocks noGrp="1"/>
          </p:cNvSpPr>
          <p:nvPr>
            <p:ph type="body" sz="quarter" idx="46"/>
          </p:nvPr>
        </p:nvSpPr>
        <p:spPr/>
        <p:txBody>
          <a:bodyPr/>
          <a:lstStyle/>
          <a:p>
            <a:r>
              <a:rPr lang="en-US" noProof="0" dirty="0"/>
              <a:t>Benefit: Save time on shift turnovers to focus on higher-value tasks.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4"/>
              </a:rPr>
              <a:t>Try in Prompt Gallery: End of day report</a:t>
            </a: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375" name="Text Placeholder 374">
            <a:extLst>
              <a:ext uri="{FF2B5EF4-FFF2-40B4-BE49-F238E27FC236}">
                <a16:creationId xmlns:a16="http://schemas.microsoft.com/office/drawing/2014/main" id="{92B4CAF0-BCD6-5AAA-A58A-8CE4F2615F3B}"/>
              </a:ext>
            </a:extLst>
          </p:cNvPr>
          <p:cNvSpPr>
            <a:spLocks noGrp="1"/>
          </p:cNvSpPr>
          <p:nvPr>
            <p:ph type="body" sz="quarter" idx="49"/>
          </p:nvPr>
        </p:nvSpPr>
        <p:spPr/>
        <p:txBody>
          <a:bodyPr/>
          <a:lstStyle/>
          <a:p>
            <a:r>
              <a:rPr lang="en-US" noProof="0"/>
              <a:t>Simplify documentation</a:t>
            </a:r>
          </a:p>
        </p:txBody>
      </p:sp>
      <p:sp>
        <p:nvSpPr>
          <p:cNvPr id="393" name="Text Placeholder 392">
            <a:extLst>
              <a:ext uri="{FF2B5EF4-FFF2-40B4-BE49-F238E27FC236}">
                <a16:creationId xmlns:a16="http://schemas.microsoft.com/office/drawing/2014/main" id="{605617B5-07CE-D4D5-C03A-CAAF2A951C2C}"/>
              </a:ext>
            </a:extLst>
          </p:cNvPr>
          <p:cNvSpPr>
            <a:spLocks noGrp="1"/>
          </p:cNvSpPr>
          <p:nvPr>
            <p:ph type="body" sz="quarter" idx="50"/>
          </p:nvPr>
        </p:nvSpPr>
        <p:spPr/>
        <p:txBody>
          <a:bodyPr/>
          <a:lstStyle/>
          <a:p>
            <a:r>
              <a:rPr lang="en-US" noProof="0"/>
              <a:t>Documentation provided for a new procedure isn’t written very clearly. Ask Copilot to create a draft with simpler writing.</a:t>
            </a:r>
          </a:p>
        </p:txBody>
      </p:sp>
      <p:sp>
        <p:nvSpPr>
          <p:cNvPr id="291" name="Text Placeholder 290">
            <a:extLst>
              <a:ext uri="{FF2B5EF4-FFF2-40B4-BE49-F238E27FC236}">
                <a16:creationId xmlns:a16="http://schemas.microsoft.com/office/drawing/2014/main" id="{17CF3AA0-FEE9-05E5-31F5-631EB500D535}"/>
              </a:ext>
            </a:extLst>
          </p:cNvPr>
          <p:cNvSpPr>
            <a:spLocks noGrp="1"/>
          </p:cNvSpPr>
          <p:nvPr>
            <p:ph type="body" sz="quarter" idx="66"/>
          </p:nvPr>
        </p:nvSpPr>
        <p:spPr/>
        <p:txBody>
          <a:bodyPr/>
          <a:lstStyle/>
          <a:p>
            <a:r>
              <a:rPr lang="en-US" noProof="0" dirty="0"/>
              <a:t>Benefit: Ensure that everyone on the team has clear, understandable procedures.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5"/>
              </a:rPr>
              <a:t>Try in Prompt Gallery: Help me understand</a:t>
            </a: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376" name="Text Placeholder 375">
            <a:extLst>
              <a:ext uri="{FF2B5EF4-FFF2-40B4-BE49-F238E27FC236}">
                <a16:creationId xmlns:a16="http://schemas.microsoft.com/office/drawing/2014/main" id="{9B40C873-2954-9687-B99A-9D76B736ECC4}"/>
              </a:ext>
            </a:extLst>
          </p:cNvPr>
          <p:cNvSpPr>
            <a:spLocks noGrp="1"/>
          </p:cNvSpPr>
          <p:nvPr>
            <p:ph type="body" sz="quarter" idx="52"/>
          </p:nvPr>
        </p:nvSpPr>
        <p:spPr/>
        <p:txBody>
          <a:bodyPr/>
          <a:lstStyle/>
          <a:p>
            <a:r>
              <a:rPr lang="en-US" noProof="0"/>
              <a:t>Find service manual information</a:t>
            </a:r>
          </a:p>
        </p:txBody>
      </p:sp>
      <p:sp>
        <p:nvSpPr>
          <p:cNvPr id="395" name="Text Placeholder 394">
            <a:extLst>
              <a:ext uri="{FF2B5EF4-FFF2-40B4-BE49-F238E27FC236}">
                <a16:creationId xmlns:a16="http://schemas.microsoft.com/office/drawing/2014/main" id="{51AF216F-4A21-83E1-2617-249445FD15C5}"/>
              </a:ext>
            </a:extLst>
          </p:cNvPr>
          <p:cNvSpPr>
            <a:spLocks noGrp="1"/>
          </p:cNvSpPr>
          <p:nvPr>
            <p:ph type="body" sz="quarter" idx="53"/>
          </p:nvPr>
        </p:nvSpPr>
        <p:spPr/>
        <p:txBody>
          <a:bodyPr/>
          <a:lstStyle/>
          <a:p>
            <a:r>
              <a:rPr lang="en-US" noProof="0"/>
              <a:t>The manual for a piece of equipment has gone missing.</a:t>
            </a:r>
          </a:p>
        </p:txBody>
      </p:sp>
      <p:sp>
        <p:nvSpPr>
          <p:cNvPr id="293" name="Text Placeholder 292">
            <a:extLst>
              <a:ext uri="{FF2B5EF4-FFF2-40B4-BE49-F238E27FC236}">
                <a16:creationId xmlns:a16="http://schemas.microsoft.com/office/drawing/2014/main" id="{9C5F646D-1D6A-6B3B-1816-58FEC42D36C8}"/>
              </a:ext>
            </a:extLst>
          </p:cNvPr>
          <p:cNvSpPr>
            <a:spLocks noGrp="1"/>
          </p:cNvSpPr>
          <p:nvPr>
            <p:ph type="body" sz="quarter" idx="67"/>
          </p:nvPr>
        </p:nvSpPr>
        <p:spPr/>
        <p:txBody>
          <a:bodyPr/>
          <a:lstStyle/>
          <a:p>
            <a:r>
              <a:rPr lang="en-US" noProof="0"/>
              <a:t>Benefit: Ask Copilot to find the required maintenance procedure.</a:t>
            </a:r>
          </a:p>
        </p:txBody>
      </p:sp>
      <p:sp>
        <p:nvSpPr>
          <p:cNvPr id="322" name="Text Placeholder 321">
            <a:extLst>
              <a:ext uri="{FF2B5EF4-FFF2-40B4-BE49-F238E27FC236}">
                <a16:creationId xmlns:a16="http://schemas.microsoft.com/office/drawing/2014/main" id="{145EAB3F-6FBE-E1C5-53C5-A112B3553CCA}"/>
              </a:ext>
            </a:extLst>
          </p:cNvPr>
          <p:cNvSpPr>
            <a:spLocks noGrp="1"/>
          </p:cNvSpPr>
          <p:nvPr>
            <p:ph type="body" sz="quarter" idx="61"/>
          </p:nvPr>
        </p:nvSpPr>
        <p:spPr/>
        <p:txBody>
          <a:bodyPr/>
          <a:lstStyle/>
          <a:p>
            <a:r>
              <a:rPr lang="en-US" noProof="0"/>
              <a:t>Create an incident report</a:t>
            </a:r>
          </a:p>
        </p:txBody>
      </p:sp>
      <p:sp>
        <p:nvSpPr>
          <p:cNvPr id="329" name="Text Placeholder 328">
            <a:extLst>
              <a:ext uri="{FF2B5EF4-FFF2-40B4-BE49-F238E27FC236}">
                <a16:creationId xmlns:a16="http://schemas.microsoft.com/office/drawing/2014/main" id="{BBDC143C-673B-4A09-734E-715F7ACFFD6D}"/>
              </a:ext>
            </a:extLst>
          </p:cNvPr>
          <p:cNvSpPr>
            <a:spLocks noGrp="1"/>
          </p:cNvSpPr>
          <p:nvPr>
            <p:ph type="body" sz="quarter" idx="62"/>
          </p:nvPr>
        </p:nvSpPr>
        <p:spPr/>
        <p:txBody>
          <a:bodyPr/>
          <a:lstStyle/>
          <a:p>
            <a:r>
              <a:rPr lang="en-US" noProof="0"/>
              <a:t>When producing documentation of a safety incident use Copilot to ensure clarity and completeness.</a:t>
            </a:r>
          </a:p>
        </p:txBody>
      </p:sp>
      <p:sp>
        <p:nvSpPr>
          <p:cNvPr id="354" name="Text Placeholder 353">
            <a:extLst>
              <a:ext uri="{FF2B5EF4-FFF2-40B4-BE49-F238E27FC236}">
                <a16:creationId xmlns:a16="http://schemas.microsoft.com/office/drawing/2014/main" id="{2AD33CA1-2F26-750D-7C29-68815FD1D5AD}"/>
              </a:ext>
            </a:extLst>
          </p:cNvPr>
          <p:cNvSpPr>
            <a:spLocks noGrp="1"/>
          </p:cNvSpPr>
          <p:nvPr>
            <p:ph type="body" sz="quarter" idx="69"/>
          </p:nvPr>
        </p:nvSpPr>
        <p:spPr/>
        <p:txBody>
          <a:bodyPr/>
          <a:lstStyle/>
          <a:p>
            <a:r>
              <a:rPr lang="en-US" noProof="0" dirty="0"/>
              <a:t>Benefit: Use Copilot to ensure that the report is </a:t>
            </a:r>
            <a:br>
              <a:rPr lang="en-US" noProof="0" dirty="0"/>
            </a:br>
            <a:r>
              <a:rPr lang="en-US" noProof="0" dirty="0"/>
              <a:t>well-written.</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6"/>
              </a:rPr>
              <a:t>Try in Prompt Gallery: Improve your writing</a:t>
            </a: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320" name="Text Placeholder 319">
            <a:extLst>
              <a:ext uri="{FF2B5EF4-FFF2-40B4-BE49-F238E27FC236}">
                <a16:creationId xmlns:a16="http://schemas.microsoft.com/office/drawing/2014/main" id="{1548501D-4439-6D30-1340-6D2AE3D3C168}"/>
              </a:ext>
            </a:extLst>
          </p:cNvPr>
          <p:cNvSpPr>
            <a:spLocks noGrp="1"/>
          </p:cNvSpPr>
          <p:nvPr>
            <p:ph type="body" sz="quarter" idx="58"/>
          </p:nvPr>
        </p:nvSpPr>
        <p:spPr/>
        <p:txBody>
          <a:bodyPr/>
          <a:lstStyle/>
          <a:p>
            <a:r>
              <a:rPr lang="en-US" noProof="0"/>
              <a:t>Draft an email</a:t>
            </a:r>
          </a:p>
        </p:txBody>
      </p:sp>
      <p:sp>
        <p:nvSpPr>
          <p:cNvPr id="327" name="Text Placeholder 326">
            <a:extLst>
              <a:ext uri="{FF2B5EF4-FFF2-40B4-BE49-F238E27FC236}">
                <a16:creationId xmlns:a16="http://schemas.microsoft.com/office/drawing/2014/main" id="{7FB5F72E-B68C-BD88-E2A8-F1729E68E2BC}"/>
              </a:ext>
            </a:extLst>
          </p:cNvPr>
          <p:cNvSpPr>
            <a:spLocks noGrp="1"/>
          </p:cNvSpPr>
          <p:nvPr>
            <p:ph type="body" sz="quarter" idx="59"/>
          </p:nvPr>
        </p:nvSpPr>
        <p:spPr/>
        <p:txBody>
          <a:bodyPr/>
          <a:lstStyle/>
          <a:p>
            <a:r>
              <a:rPr lang="en-US" noProof="0"/>
              <a:t>When bringing up a sensitive topic with a manager in an email ask Copilot to write the first draft.</a:t>
            </a:r>
          </a:p>
        </p:txBody>
      </p:sp>
      <p:sp>
        <p:nvSpPr>
          <p:cNvPr id="321" name="Text Placeholder 320">
            <a:extLst>
              <a:ext uri="{FF2B5EF4-FFF2-40B4-BE49-F238E27FC236}">
                <a16:creationId xmlns:a16="http://schemas.microsoft.com/office/drawing/2014/main" id="{66C79787-C1D5-57EB-65D5-B0BFB27C4050}"/>
              </a:ext>
            </a:extLst>
          </p:cNvPr>
          <p:cNvSpPr>
            <a:spLocks noGrp="1"/>
          </p:cNvSpPr>
          <p:nvPr>
            <p:ph type="body" sz="quarter" idx="68"/>
          </p:nvPr>
        </p:nvSpPr>
        <p:spPr/>
        <p:txBody>
          <a:bodyPr/>
          <a:lstStyle/>
          <a:p>
            <a:r>
              <a:rPr lang="en-US" noProof="0" dirty="0"/>
              <a:t>Benefit: Get a first draft faster with Copilot by providing a few details and letting Copilot figure out the best way </a:t>
            </a:r>
            <a:br>
              <a:rPr lang="en-US" noProof="0" dirty="0"/>
            </a:br>
            <a:r>
              <a:rPr lang="en-US" noProof="0" dirty="0"/>
              <a:t>to say it.</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7"/>
              </a:rPr>
              <a:t>Try in Prompt Gallery: Kickstart a draft</a:t>
            </a: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cxnSp>
        <p:nvCxnSpPr>
          <p:cNvPr id="24" name="Straight Connector 23">
            <a:extLst>
              <a:ext uri="{FF2B5EF4-FFF2-40B4-BE49-F238E27FC236}">
                <a16:creationId xmlns:a16="http://schemas.microsoft.com/office/drawing/2014/main" id="{4AF5F566-E8B2-6149-9CE8-062E6826225C}"/>
              </a:ext>
            </a:extLst>
          </p:cNvPr>
          <p:cNvCxnSpPr>
            <a:cxnSpLocks/>
          </p:cNvCxnSpPr>
          <p:nvPr/>
        </p:nvCxnSpPr>
        <p:spPr>
          <a:xfrm>
            <a:off x="304800" y="3273981"/>
            <a:ext cx="2431246"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D14B6E0-54DF-873E-90BA-C80DA4F94AF1}"/>
              </a:ext>
            </a:extLst>
          </p:cNvPr>
          <p:cNvGrpSpPr/>
          <p:nvPr/>
        </p:nvGrpSpPr>
        <p:grpSpPr>
          <a:xfrm>
            <a:off x="320719" y="3778836"/>
            <a:ext cx="1771607" cy="504622"/>
            <a:chOff x="320719" y="4228589"/>
            <a:chExt cx="1771607" cy="504622"/>
          </a:xfrm>
        </p:grpSpPr>
        <p:grpSp>
          <p:nvGrpSpPr>
            <p:cNvPr id="421" name="Group 420">
              <a:extLst>
                <a:ext uri="{FF2B5EF4-FFF2-40B4-BE49-F238E27FC236}">
                  <a16:creationId xmlns:a16="http://schemas.microsoft.com/office/drawing/2014/main" id="{0C073E9E-F005-AF4C-EC7F-E0B29060AA5D}"/>
                </a:ext>
              </a:extLst>
            </p:cNvPr>
            <p:cNvGrpSpPr/>
            <p:nvPr/>
          </p:nvGrpSpPr>
          <p:grpSpPr>
            <a:xfrm>
              <a:off x="320719" y="4228589"/>
              <a:ext cx="1771605" cy="216000"/>
              <a:chOff x="320719" y="4224848"/>
              <a:chExt cx="1771605" cy="219456"/>
            </a:xfrm>
          </p:grpSpPr>
          <p:sp>
            <p:nvSpPr>
              <p:cNvPr id="422" name="Rectangle: Rounded Corners 6">
                <a:extLst>
                  <a:ext uri="{FF2B5EF4-FFF2-40B4-BE49-F238E27FC236}">
                    <a16:creationId xmlns:a16="http://schemas.microsoft.com/office/drawing/2014/main" id="{3E1814B9-E731-D6B0-A1B3-174E377A1FD5}"/>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panose="020B0702040204020203" pitchFamily="34" charset="0"/>
                  </a:rPr>
                  <a:t>Production downtime</a:t>
                </a:r>
              </a:p>
            </p:txBody>
          </p:sp>
          <p:pic>
            <p:nvPicPr>
              <p:cNvPr id="423" name="Graphic 422">
                <a:extLst>
                  <a:ext uri="{FF2B5EF4-FFF2-40B4-BE49-F238E27FC236}">
                    <a16:creationId xmlns:a16="http://schemas.microsoft.com/office/drawing/2014/main" id="{0D0FB908-8CA1-719B-0E31-17F857CF038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6" y="4260849"/>
                <a:ext cx="144000" cy="144000"/>
              </a:xfrm>
              <a:prstGeom prst="rect">
                <a:avLst/>
              </a:prstGeom>
            </p:spPr>
          </p:pic>
        </p:grpSp>
        <p:grpSp>
          <p:nvGrpSpPr>
            <p:cNvPr id="534" name="Group 533">
              <a:extLst>
                <a:ext uri="{FF2B5EF4-FFF2-40B4-BE49-F238E27FC236}">
                  <a16:creationId xmlns:a16="http://schemas.microsoft.com/office/drawing/2014/main" id="{C8A771AC-9034-B572-7B43-22DE6B350265}"/>
                </a:ext>
              </a:extLst>
            </p:cNvPr>
            <p:cNvGrpSpPr/>
            <p:nvPr/>
          </p:nvGrpSpPr>
          <p:grpSpPr>
            <a:xfrm>
              <a:off x="320721" y="4517211"/>
              <a:ext cx="1771605" cy="216000"/>
              <a:chOff x="320721" y="4517211"/>
              <a:chExt cx="1771605" cy="216000"/>
            </a:xfrm>
          </p:grpSpPr>
          <p:sp>
            <p:nvSpPr>
              <p:cNvPr id="425" name="Rectangle: Rounded Corners 6">
                <a:extLst>
                  <a:ext uri="{FF2B5EF4-FFF2-40B4-BE49-F238E27FC236}">
                    <a16:creationId xmlns:a16="http://schemas.microsoft.com/office/drawing/2014/main" id="{3D51587A-C45C-F99D-9DC4-119A25E6F84D}"/>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Employee satisfaction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426" name="Graphic 425">
                <a:extLst>
                  <a:ext uri="{FF2B5EF4-FFF2-40B4-BE49-F238E27FC236}">
                    <a16:creationId xmlns:a16="http://schemas.microsoft.com/office/drawing/2014/main" id="{1206F993-456A-F534-FF44-49444E4945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7507" y="4552645"/>
                <a:ext cx="144000" cy="141732"/>
              </a:xfrm>
              <a:prstGeom prst="rect">
                <a:avLst/>
              </a:prstGeom>
            </p:spPr>
          </p:pic>
        </p:grpSp>
      </p:grpSp>
      <p:grpSp>
        <p:nvGrpSpPr>
          <p:cNvPr id="7" name="Group 6">
            <a:extLst>
              <a:ext uri="{FF2B5EF4-FFF2-40B4-BE49-F238E27FC236}">
                <a16:creationId xmlns:a16="http://schemas.microsoft.com/office/drawing/2014/main" id="{EE8803E8-A82C-4CAD-4E81-B88559B64F82}"/>
              </a:ext>
            </a:extLst>
          </p:cNvPr>
          <p:cNvGrpSpPr/>
          <p:nvPr/>
        </p:nvGrpSpPr>
        <p:grpSpPr>
          <a:xfrm>
            <a:off x="320719" y="5020658"/>
            <a:ext cx="1771607" cy="504622"/>
            <a:chOff x="320719" y="5293823"/>
            <a:chExt cx="1771607" cy="504622"/>
          </a:xfrm>
        </p:grpSpPr>
        <p:grpSp>
          <p:nvGrpSpPr>
            <p:cNvPr id="427" name="Group 426">
              <a:extLst>
                <a:ext uri="{FF2B5EF4-FFF2-40B4-BE49-F238E27FC236}">
                  <a16:creationId xmlns:a16="http://schemas.microsoft.com/office/drawing/2014/main" id="{E807C8D6-E9D1-94B4-CFAE-D06F0AF8F886}"/>
                </a:ext>
              </a:extLst>
            </p:cNvPr>
            <p:cNvGrpSpPr/>
            <p:nvPr/>
          </p:nvGrpSpPr>
          <p:grpSpPr>
            <a:xfrm>
              <a:off x="320719" y="5293823"/>
              <a:ext cx="1771605" cy="216000"/>
              <a:chOff x="320719" y="5270676"/>
              <a:chExt cx="1771605" cy="216000"/>
            </a:xfrm>
          </p:grpSpPr>
          <p:sp>
            <p:nvSpPr>
              <p:cNvPr id="428" name="Rectangle: Rounded Corners 6">
                <a:extLst>
                  <a:ext uri="{FF2B5EF4-FFF2-40B4-BE49-F238E27FC236}">
                    <a16:creationId xmlns:a16="http://schemas.microsoft.com/office/drawing/2014/main" id="{FB7ECC99-436E-7EA2-EAF0-1795844E068A}"/>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429" name="Graphic 428">
                <a:extLst>
                  <a:ext uri="{FF2B5EF4-FFF2-40B4-BE49-F238E27FC236}">
                    <a16:creationId xmlns:a16="http://schemas.microsoft.com/office/drawing/2014/main" id="{D605A584-8867-3811-0455-29501110681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7505" y="5306676"/>
                <a:ext cx="144000" cy="144000"/>
              </a:xfrm>
              <a:prstGeom prst="rect">
                <a:avLst/>
              </a:prstGeom>
            </p:spPr>
          </p:pic>
        </p:grpSp>
        <p:grpSp>
          <p:nvGrpSpPr>
            <p:cNvPr id="533" name="Group 532">
              <a:extLst>
                <a:ext uri="{FF2B5EF4-FFF2-40B4-BE49-F238E27FC236}">
                  <a16:creationId xmlns:a16="http://schemas.microsoft.com/office/drawing/2014/main" id="{2EC82177-B3C9-0427-1076-DAB5C7E3132C}"/>
                </a:ext>
              </a:extLst>
            </p:cNvPr>
            <p:cNvGrpSpPr/>
            <p:nvPr/>
          </p:nvGrpSpPr>
          <p:grpSpPr>
            <a:xfrm>
              <a:off x="320721" y="5582445"/>
              <a:ext cx="1771605" cy="216000"/>
              <a:chOff x="320721" y="5582445"/>
              <a:chExt cx="1771605" cy="216000"/>
            </a:xfrm>
          </p:grpSpPr>
          <p:sp>
            <p:nvSpPr>
              <p:cNvPr id="431" name="Rectangle: Rounded Corners 430">
                <a:extLst>
                  <a:ext uri="{FF2B5EF4-FFF2-40B4-BE49-F238E27FC236}">
                    <a16:creationId xmlns:a16="http://schemas.microsoft.com/office/drawing/2014/main" id="{379A8599-F0EF-C08C-336A-CDB9D22697EE}"/>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432" name="Graphic 431">
                <a:extLst>
                  <a:ext uri="{FF2B5EF4-FFF2-40B4-BE49-F238E27FC236}">
                    <a16:creationId xmlns:a16="http://schemas.microsoft.com/office/drawing/2014/main" id="{443A2CFF-14B4-70E3-B810-543C640447C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7505" y="5618445"/>
                <a:ext cx="144000" cy="144000"/>
              </a:xfrm>
              <a:prstGeom prst="rect">
                <a:avLst/>
              </a:prstGeom>
            </p:spPr>
          </p:pic>
        </p:grpSp>
      </p:grpSp>
      <p:sp>
        <p:nvSpPr>
          <p:cNvPr id="28" name="TextBox 27">
            <a:extLst>
              <a:ext uri="{FF2B5EF4-FFF2-40B4-BE49-F238E27FC236}">
                <a16:creationId xmlns:a16="http://schemas.microsoft.com/office/drawing/2014/main" id="{63BEE272-A429-0D3D-AF9F-05639C7D4144}"/>
              </a:ext>
              <a:ext uri="{C183D7F6-B498-43B3-948B-1728B52AA6E4}">
                <adec:decorative xmlns:adec="http://schemas.microsoft.com/office/drawing/2017/decorative" val="0"/>
              </a:ext>
            </a:extLst>
          </p:cNvPr>
          <p:cNvSpPr txBox="1"/>
          <p:nvPr/>
        </p:nvSpPr>
        <p:spPr>
          <a:xfrm>
            <a:off x="4415011"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29" name="Picture 50">
            <a:hlinkClick r:id="rId12"/>
            <a:extLst>
              <a:ext uri="{FF2B5EF4-FFF2-40B4-BE49-F238E27FC236}">
                <a16:creationId xmlns:a16="http://schemas.microsoft.com/office/drawing/2014/main" id="{48901B22-93A8-D39D-CF2F-59F172B9EEE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6409"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A022A7F-CAE3-BEC7-CC35-2F40E3B237A6}"/>
              </a:ext>
              <a:ext uri="{C183D7F6-B498-43B3-948B-1728B52AA6E4}">
                <adec:decorative xmlns:adec="http://schemas.microsoft.com/office/drawing/2017/decorative" val="0"/>
              </a:ext>
            </a:extLst>
          </p:cNvPr>
          <p:cNvSpPr txBox="1"/>
          <p:nvPr/>
        </p:nvSpPr>
        <p:spPr>
          <a:xfrm>
            <a:off x="788608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4" name="Picture 50">
            <a:hlinkClick r:id="rId12"/>
            <a:extLst>
              <a:ext uri="{FF2B5EF4-FFF2-40B4-BE49-F238E27FC236}">
                <a16:creationId xmlns:a16="http://schemas.microsoft.com/office/drawing/2014/main" id="{6359C139-8BB3-A964-6644-5CE83AD0065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07483"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765C10D8-1E01-3E3C-09AB-5375633423B3}"/>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7" name="Picture 50">
            <a:hlinkClick r:id="rId12"/>
            <a:extLst>
              <a:ext uri="{FF2B5EF4-FFF2-40B4-BE49-F238E27FC236}">
                <a16:creationId xmlns:a16="http://schemas.microsoft.com/office/drawing/2014/main" id="{D3819A5D-8CB5-D22F-456F-02CD4ED790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A12FFDD9-BE1F-8D5B-0340-ECEE0B2C0A8F}"/>
              </a:ext>
              <a:ext uri="{C183D7F6-B498-43B3-948B-1728B52AA6E4}">
                <adec:decorative xmlns:adec="http://schemas.microsoft.com/office/drawing/2017/decorative" val="0"/>
              </a:ext>
            </a:extLst>
          </p:cNvPr>
          <p:cNvSpPr txBox="1"/>
          <p:nvPr/>
        </p:nvSpPr>
        <p:spPr>
          <a:xfrm>
            <a:off x="3561491"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40" name="Picture 50">
            <a:hlinkClick r:id="rId12"/>
            <a:extLst>
              <a:ext uri="{FF2B5EF4-FFF2-40B4-BE49-F238E27FC236}">
                <a16:creationId xmlns:a16="http://schemas.microsoft.com/office/drawing/2014/main" id="{D521E813-CE47-E806-96D9-4896E78FF73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2889"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3DFD42D-BB5F-D978-E969-4E58E1F6950E}"/>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43" name="Picture 50">
            <a:hlinkClick r:id="rId12"/>
            <a:extLst>
              <a:ext uri="{FF2B5EF4-FFF2-40B4-BE49-F238E27FC236}">
                <a16:creationId xmlns:a16="http://schemas.microsoft.com/office/drawing/2014/main" id="{8379DA33-B0C2-6326-0D77-5FEC170D57B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67528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E222A-8FC6-C8E1-8E65-C82B5CA2BD30}"/>
            </a:ext>
          </a:extLst>
        </p:cNvPr>
        <p:cNvGrpSpPr/>
        <p:nvPr/>
      </p:nvGrpSpPr>
      <p:grpSpPr>
        <a:xfrm>
          <a:off x="0" y="0"/>
          <a:ext cx="0" cy="0"/>
          <a:chOff x="0" y="0"/>
          <a:chExt cx="0" cy="0"/>
        </a:xfrm>
      </p:grpSpPr>
      <p:sp>
        <p:nvSpPr>
          <p:cNvPr id="191" name="Title 190">
            <a:extLst>
              <a:ext uri="{FF2B5EF4-FFF2-40B4-BE49-F238E27FC236}">
                <a16:creationId xmlns:a16="http://schemas.microsoft.com/office/drawing/2014/main" id="{BD5C5162-E0E5-2433-0F67-B919466C7127}"/>
              </a:ext>
            </a:extLst>
          </p:cNvPr>
          <p:cNvSpPr>
            <a:spLocks noGrp="1"/>
          </p:cNvSpPr>
          <p:nvPr>
            <p:ph type="title"/>
          </p:nvPr>
        </p:nvSpPr>
        <p:spPr/>
        <p:txBody>
          <a:bodyPr/>
          <a:lstStyle/>
          <a:p>
            <a:r>
              <a:rPr lang="en-US" noProof="0" dirty="0"/>
              <a:t>Identify new suppliers</a:t>
            </a:r>
          </a:p>
        </p:txBody>
      </p:sp>
      <p:sp>
        <p:nvSpPr>
          <p:cNvPr id="46" name="Text Placeholder 45">
            <a:extLst>
              <a:ext uri="{FF2B5EF4-FFF2-40B4-BE49-F238E27FC236}">
                <a16:creationId xmlns:a16="http://schemas.microsoft.com/office/drawing/2014/main" id="{EB262200-613D-CEF2-9CFF-8A95C0602E7F}"/>
              </a:ext>
            </a:extLst>
          </p:cNvPr>
          <p:cNvSpPr>
            <a:spLocks noGrp="1"/>
          </p:cNvSpPr>
          <p:nvPr>
            <p:ph type="body" sz="quarter" idx="33"/>
          </p:nvPr>
        </p:nvSpPr>
        <p:spPr/>
        <p:txBody>
          <a:bodyPr/>
          <a:lstStyle/>
          <a:p>
            <a:r>
              <a:rPr lang="en-US" noProof="0"/>
              <a:t>Manufacturing</a:t>
            </a:r>
            <a:endParaRPr lang="en-IN"/>
          </a:p>
        </p:txBody>
      </p:sp>
      <p:sp>
        <p:nvSpPr>
          <p:cNvPr id="78" name="Text Placeholder 5">
            <a:extLst>
              <a:ext uri="{FF2B5EF4-FFF2-40B4-BE49-F238E27FC236}">
                <a16:creationId xmlns:a16="http://schemas.microsoft.com/office/drawing/2014/main" id="{73BFECA9-E757-270A-1405-1D02C55331CE}"/>
              </a:ext>
            </a:extLst>
          </p:cNvPr>
          <p:cNvSpPr>
            <a:spLocks noGrp="1"/>
          </p:cNvSpPr>
          <p:nvPr>
            <p:ph type="body" sz="quarter" idx="44"/>
          </p:nvPr>
        </p:nvSpPr>
        <p:spPr/>
        <p:txBody>
          <a:bodyPr/>
          <a:lstStyle/>
          <a:p>
            <a:r>
              <a:rPr lang="en-US" noProof="0"/>
              <a:t>Microsoft 365 Copilot Chat</a:t>
            </a:r>
          </a:p>
        </p:txBody>
      </p:sp>
      <p:sp>
        <p:nvSpPr>
          <p:cNvPr id="84" name="Text Placeholder 10">
            <a:extLst>
              <a:ext uri="{FF2B5EF4-FFF2-40B4-BE49-F238E27FC236}">
                <a16:creationId xmlns:a16="http://schemas.microsoft.com/office/drawing/2014/main" id="{E7DD6558-C869-4E2A-8E05-8F58AE961748}"/>
              </a:ext>
            </a:extLst>
          </p:cNvPr>
          <p:cNvSpPr>
            <a:spLocks noGrp="1"/>
          </p:cNvSpPr>
          <p:nvPr>
            <p:ph type="body" sz="quarter" idx="43"/>
          </p:nvPr>
        </p:nvSpPr>
        <p:spPr/>
        <p:txBody>
          <a:bodyPr vert="horz" wrap="square" lIns="0" tIns="0" rIns="0" bIns="0" rtlCol="0" anchor="t">
            <a:spAutoFit/>
          </a:bodyPr>
          <a:lstStyle/>
          <a:p>
            <a:r>
              <a:rPr lang="en-US" noProof="0" dirty="0"/>
              <a:t>Start</a:t>
            </a:r>
          </a:p>
        </p:txBody>
      </p:sp>
      <p:sp>
        <p:nvSpPr>
          <p:cNvPr id="317" name="Text Placeholder 316">
            <a:extLst>
              <a:ext uri="{FF2B5EF4-FFF2-40B4-BE49-F238E27FC236}">
                <a16:creationId xmlns:a16="http://schemas.microsoft.com/office/drawing/2014/main" id="{EAE50258-4ECE-2620-EC9D-83235B54CC9B}"/>
              </a:ext>
            </a:extLst>
          </p:cNvPr>
          <p:cNvSpPr>
            <a:spLocks noGrp="1"/>
          </p:cNvSpPr>
          <p:nvPr>
            <p:ph type="body" sz="quarter" idx="42"/>
          </p:nvPr>
        </p:nvSpPr>
        <p:spPr/>
        <p:txBody>
          <a:bodyPr/>
          <a:lstStyle/>
          <a:p>
            <a:r>
              <a:rPr lang="en-US" noProof="0" dirty="0"/>
              <a:t>Procurement teams can use Copilot Chat to assist with research and collaboration to find new suppliers.</a:t>
            </a:r>
          </a:p>
        </p:txBody>
      </p:sp>
      <p:sp>
        <p:nvSpPr>
          <p:cNvPr id="625" name="Text Placeholder 624">
            <a:extLst>
              <a:ext uri="{FF2B5EF4-FFF2-40B4-BE49-F238E27FC236}">
                <a16:creationId xmlns:a16="http://schemas.microsoft.com/office/drawing/2014/main" id="{1D265E19-5072-AFC8-2262-02F51F636B5A}"/>
              </a:ext>
            </a:extLst>
          </p:cNvPr>
          <p:cNvSpPr>
            <a:spLocks noGrp="1"/>
          </p:cNvSpPr>
          <p:nvPr>
            <p:ph type="body" sz="quarter" idx="65"/>
          </p:nvPr>
        </p:nvSpPr>
        <p:spPr/>
        <p:txBody>
          <a:bodyPr/>
          <a:lstStyle/>
          <a:p>
            <a:r>
              <a:rPr lang="en-US" noProof="0"/>
              <a:t>KPIs impacted</a:t>
            </a:r>
          </a:p>
        </p:txBody>
      </p:sp>
      <p:sp>
        <p:nvSpPr>
          <p:cNvPr id="624" name="Text Placeholder 623">
            <a:extLst>
              <a:ext uri="{FF2B5EF4-FFF2-40B4-BE49-F238E27FC236}">
                <a16:creationId xmlns:a16="http://schemas.microsoft.com/office/drawing/2014/main" id="{417B7D4D-5199-4366-0499-7C8A45E95A77}"/>
              </a:ext>
            </a:extLst>
          </p:cNvPr>
          <p:cNvSpPr>
            <a:spLocks noGrp="1"/>
          </p:cNvSpPr>
          <p:nvPr>
            <p:ph type="body" sz="quarter" idx="64"/>
          </p:nvPr>
        </p:nvSpPr>
        <p:spPr/>
        <p:txBody>
          <a:bodyPr/>
          <a:lstStyle/>
          <a:p>
            <a:r>
              <a:rPr lang="en-US" noProof="0"/>
              <a:t>Value benefit</a:t>
            </a:r>
          </a:p>
        </p:txBody>
      </p:sp>
      <p:sp>
        <p:nvSpPr>
          <p:cNvPr id="264" name="Text Placeholder 263">
            <a:extLst>
              <a:ext uri="{FF2B5EF4-FFF2-40B4-BE49-F238E27FC236}">
                <a16:creationId xmlns:a16="http://schemas.microsoft.com/office/drawing/2014/main" id="{5B1BB0E7-ACCF-1F5E-C80B-A25C74F26BBF}"/>
              </a:ext>
            </a:extLst>
          </p:cNvPr>
          <p:cNvSpPr>
            <a:spLocks noGrp="1"/>
          </p:cNvSpPr>
          <p:nvPr>
            <p:ph type="body" sz="quarter" idx="47"/>
          </p:nvPr>
        </p:nvSpPr>
        <p:spPr/>
        <p:txBody>
          <a:bodyPr/>
          <a:lstStyle/>
          <a:p>
            <a:r>
              <a:rPr lang="en-US" noProof="0" dirty="0"/>
              <a:t>Identify new sourcing options</a:t>
            </a:r>
          </a:p>
        </p:txBody>
      </p:sp>
      <p:sp>
        <p:nvSpPr>
          <p:cNvPr id="259" name="Text Placeholder 258">
            <a:extLst>
              <a:ext uri="{FF2B5EF4-FFF2-40B4-BE49-F238E27FC236}">
                <a16:creationId xmlns:a16="http://schemas.microsoft.com/office/drawing/2014/main" id="{BD92DF96-99C2-55D1-9350-2EA994327599}"/>
              </a:ext>
            </a:extLst>
          </p:cNvPr>
          <p:cNvSpPr>
            <a:spLocks noGrp="1"/>
          </p:cNvSpPr>
          <p:nvPr>
            <p:ph type="body" sz="quarter" idx="48"/>
          </p:nvPr>
        </p:nvSpPr>
        <p:spPr/>
        <p:txBody>
          <a:bodyPr/>
          <a:lstStyle/>
          <a:p>
            <a:r>
              <a:rPr lang="en-US" dirty="0"/>
              <a:t>Ask Copilot to create a table rating potential suppliers based on a set of criteria.</a:t>
            </a:r>
            <a:endParaRPr lang="en-US" noProof="0" dirty="0"/>
          </a:p>
        </p:txBody>
      </p:sp>
      <p:sp>
        <p:nvSpPr>
          <p:cNvPr id="89" name="Text Placeholder 88">
            <a:extLst>
              <a:ext uri="{FF2B5EF4-FFF2-40B4-BE49-F238E27FC236}">
                <a16:creationId xmlns:a16="http://schemas.microsoft.com/office/drawing/2014/main" id="{D80BADA7-C102-232C-6386-02FDDE9EF780}"/>
              </a:ext>
            </a:extLst>
          </p:cNvPr>
          <p:cNvSpPr>
            <a:spLocks noGrp="1"/>
          </p:cNvSpPr>
          <p:nvPr>
            <p:ph type="body" sz="quarter" idx="46"/>
          </p:nvPr>
        </p:nvSpPr>
        <p:spPr/>
        <p:txBody>
          <a:bodyPr/>
          <a:lstStyle/>
          <a:p>
            <a:r>
              <a:rPr lang="en-US" noProof="0" dirty="0"/>
              <a:t>Benefit: Quickly find new potential suppliers with an initial set of criteria to support further research.</a:t>
            </a: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375" name="Text Placeholder 374">
            <a:extLst>
              <a:ext uri="{FF2B5EF4-FFF2-40B4-BE49-F238E27FC236}">
                <a16:creationId xmlns:a16="http://schemas.microsoft.com/office/drawing/2014/main" id="{70D90F50-6259-5FE5-8B82-0361A2196E04}"/>
              </a:ext>
            </a:extLst>
          </p:cNvPr>
          <p:cNvSpPr>
            <a:spLocks noGrp="1"/>
          </p:cNvSpPr>
          <p:nvPr>
            <p:ph type="body" sz="quarter" idx="49"/>
          </p:nvPr>
        </p:nvSpPr>
        <p:spPr/>
        <p:txBody>
          <a:bodyPr/>
          <a:lstStyle/>
          <a:p>
            <a:r>
              <a:rPr lang="en-US" dirty="0"/>
              <a:t>Assess firm viability</a:t>
            </a:r>
            <a:endParaRPr lang="en-US" noProof="0" dirty="0"/>
          </a:p>
        </p:txBody>
      </p:sp>
      <p:sp>
        <p:nvSpPr>
          <p:cNvPr id="393" name="Text Placeholder 392">
            <a:extLst>
              <a:ext uri="{FF2B5EF4-FFF2-40B4-BE49-F238E27FC236}">
                <a16:creationId xmlns:a16="http://schemas.microsoft.com/office/drawing/2014/main" id="{5AE51AD5-732E-1A41-D90B-4F71E69F3211}"/>
              </a:ext>
            </a:extLst>
          </p:cNvPr>
          <p:cNvSpPr>
            <a:spLocks noGrp="1"/>
          </p:cNvSpPr>
          <p:nvPr>
            <p:ph type="body" sz="quarter" idx="50"/>
          </p:nvPr>
        </p:nvSpPr>
        <p:spPr/>
        <p:txBody>
          <a:bodyPr/>
          <a:lstStyle/>
          <a:p>
            <a:r>
              <a:rPr lang="en-US" noProof="0" dirty="0"/>
              <a:t>Ask Copilot to summarize supplier annual reports and ESG reports. Also identify any recent acquisitions or divestitures.</a:t>
            </a:r>
          </a:p>
        </p:txBody>
      </p:sp>
      <p:sp>
        <p:nvSpPr>
          <p:cNvPr id="291" name="Text Placeholder 290">
            <a:extLst>
              <a:ext uri="{FF2B5EF4-FFF2-40B4-BE49-F238E27FC236}">
                <a16:creationId xmlns:a16="http://schemas.microsoft.com/office/drawing/2014/main" id="{56D1BA1A-45C6-D02B-B50E-B3CF34E65088}"/>
              </a:ext>
            </a:extLst>
          </p:cNvPr>
          <p:cNvSpPr>
            <a:spLocks noGrp="1"/>
          </p:cNvSpPr>
          <p:nvPr>
            <p:ph type="body" sz="quarter" idx="66"/>
          </p:nvPr>
        </p:nvSpPr>
        <p:spPr/>
        <p:txBody>
          <a:bodyPr/>
          <a:lstStyle/>
          <a:p>
            <a:r>
              <a:rPr lang="en-US" noProof="0" dirty="0"/>
              <a:t>Benefit: Ensure that suppliers meet your organization’s criteria for financial viability or have required certifications.</a:t>
            </a: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376" name="Text Placeholder 375">
            <a:extLst>
              <a:ext uri="{FF2B5EF4-FFF2-40B4-BE49-F238E27FC236}">
                <a16:creationId xmlns:a16="http://schemas.microsoft.com/office/drawing/2014/main" id="{3FA4169F-551E-EAFC-B34C-A67C206AFA01}"/>
              </a:ext>
            </a:extLst>
          </p:cNvPr>
          <p:cNvSpPr>
            <a:spLocks noGrp="1"/>
          </p:cNvSpPr>
          <p:nvPr>
            <p:ph type="body" sz="quarter" idx="52"/>
          </p:nvPr>
        </p:nvSpPr>
        <p:spPr/>
        <p:txBody>
          <a:bodyPr/>
          <a:lstStyle/>
          <a:p>
            <a:r>
              <a:rPr lang="en-US" dirty="0"/>
              <a:t>Research online sentiment</a:t>
            </a:r>
            <a:endParaRPr lang="en-US" noProof="0" dirty="0"/>
          </a:p>
        </p:txBody>
      </p:sp>
      <p:sp>
        <p:nvSpPr>
          <p:cNvPr id="395" name="Text Placeholder 394">
            <a:extLst>
              <a:ext uri="{FF2B5EF4-FFF2-40B4-BE49-F238E27FC236}">
                <a16:creationId xmlns:a16="http://schemas.microsoft.com/office/drawing/2014/main" id="{A24B346F-D3B7-162D-C745-E8244D0DD22D}"/>
              </a:ext>
            </a:extLst>
          </p:cNvPr>
          <p:cNvSpPr>
            <a:spLocks noGrp="1"/>
          </p:cNvSpPr>
          <p:nvPr>
            <p:ph type="body" sz="quarter" idx="53"/>
          </p:nvPr>
        </p:nvSpPr>
        <p:spPr/>
        <p:txBody>
          <a:bodyPr/>
          <a:lstStyle/>
          <a:p>
            <a:r>
              <a:rPr lang="en-US" noProof="0" dirty="0"/>
              <a:t>Have Copilot provide an assessment of customer satisfaction for the potential suppliers.</a:t>
            </a:r>
          </a:p>
        </p:txBody>
      </p:sp>
      <p:sp>
        <p:nvSpPr>
          <p:cNvPr id="293" name="Text Placeholder 292">
            <a:extLst>
              <a:ext uri="{FF2B5EF4-FFF2-40B4-BE49-F238E27FC236}">
                <a16:creationId xmlns:a16="http://schemas.microsoft.com/office/drawing/2014/main" id="{F771B4DD-7100-FC6F-6587-1CB7B9AA1668}"/>
              </a:ext>
            </a:extLst>
          </p:cNvPr>
          <p:cNvSpPr>
            <a:spLocks noGrp="1"/>
          </p:cNvSpPr>
          <p:nvPr>
            <p:ph type="body" sz="quarter" idx="67"/>
          </p:nvPr>
        </p:nvSpPr>
        <p:spPr/>
        <p:txBody>
          <a:bodyPr/>
          <a:lstStyle/>
          <a:p>
            <a:r>
              <a:rPr lang="en-US" noProof="0" dirty="0"/>
              <a:t>Benefit: Use Copilot to speed research into potential quality and service issues.</a:t>
            </a:r>
          </a:p>
        </p:txBody>
      </p:sp>
      <p:sp>
        <p:nvSpPr>
          <p:cNvPr id="322" name="Text Placeholder 321">
            <a:extLst>
              <a:ext uri="{FF2B5EF4-FFF2-40B4-BE49-F238E27FC236}">
                <a16:creationId xmlns:a16="http://schemas.microsoft.com/office/drawing/2014/main" id="{6497541C-A483-B4F6-0443-9C4B7D69A25F}"/>
              </a:ext>
            </a:extLst>
          </p:cNvPr>
          <p:cNvSpPr>
            <a:spLocks noGrp="1"/>
          </p:cNvSpPr>
          <p:nvPr>
            <p:ph type="body" sz="quarter" idx="61"/>
          </p:nvPr>
        </p:nvSpPr>
        <p:spPr/>
        <p:txBody>
          <a:bodyPr/>
          <a:lstStyle/>
          <a:p>
            <a:r>
              <a:rPr lang="en-US" noProof="0" dirty="0"/>
              <a:t>Research individual products</a:t>
            </a:r>
          </a:p>
        </p:txBody>
      </p:sp>
      <p:sp>
        <p:nvSpPr>
          <p:cNvPr id="329" name="Text Placeholder 328">
            <a:extLst>
              <a:ext uri="{FF2B5EF4-FFF2-40B4-BE49-F238E27FC236}">
                <a16:creationId xmlns:a16="http://schemas.microsoft.com/office/drawing/2014/main" id="{08193AE1-C7CA-61AB-A8A6-3A73BF536353}"/>
              </a:ext>
            </a:extLst>
          </p:cNvPr>
          <p:cNvSpPr>
            <a:spLocks noGrp="1"/>
          </p:cNvSpPr>
          <p:nvPr>
            <p:ph type="body" sz="quarter" idx="62"/>
          </p:nvPr>
        </p:nvSpPr>
        <p:spPr/>
        <p:txBody>
          <a:bodyPr/>
          <a:lstStyle/>
          <a:p>
            <a:r>
              <a:rPr lang="en-US" noProof="0" dirty="0"/>
              <a:t>Ask Copilot to verify whether suppliers or products meet specific industry criteria or capabilities.</a:t>
            </a:r>
          </a:p>
        </p:txBody>
      </p:sp>
      <p:sp>
        <p:nvSpPr>
          <p:cNvPr id="354" name="Text Placeholder 353">
            <a:extLst>
              <a:ext uri="{FF2B5EF4-FFF2-40B4-BE49-F238E27FC236}">
                <a16:creationId xmlns:a16="http://schemas.microsoft.com/office/drawing/2014/main" id="{ABBA99A8-70B8-F759-BB97-74473E0C6E9A}"/>
              </a:ext>
            </a:extLst>
          </p:cNvPr>
          <p:cNvSpPr>
            <a:spLocks noGrp="1"/>
          </p:cNvSpPr>
          <p:nvPr>
            <p:ph type="body" sz="quarter" idx="69"/>
          </p:nvPr>
        </p:nvSpPr>
        <p:spPr/>
        <p:txBody>
          <a:bodyPr/>
          <a:lstStyle/>
          <a:p>
            <a:r>
              <a:rPr lang="en-US" noProof="0" dirty="0"/>
              <a:t>Benefit: Summarize lengthy and potentially confusing product specifications to get the required information quickly.</a:t>
            </a: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320" name="Text Placeholder 319">
            <a:extLst>
              <a:ext uri="{FF2B5EF4-FFF2-40B4-BE49-F238E27FC236}">
                <a16:creationId xmlns:a16="http://schemas.microsoft.com/office/drawing/2014/main" id="{2931EDB9-7BEA-240F-9DDD-735B31A62C52}"/>
              </a:ext>
            </a:extLst>
          </p:cNvPr>
          <p:cNvSpPr>
            <a:spLocks noGrp="1"/>
          </p:cNvSpPr>
          <p:nvPr>
            <p:ph type="body" sz="quarter" idx="58"/>
          </p:nvPr>
        </p:nvSpPr>
        <p:spPr/>
        <p:txBody>
          <a:bodyPr/>
          <a:lstStyle/>
          <a:p>
            <a:r>
              <a:rPr lang="en-US" noProof="0" dirty="0"/>
              <a:t>Draft RFx documents and communication</a:t>
            </a:r>
          </a:p>
        </p:txBody>
      </p:sp>
      <p:sp>
        <p:nvSpPr>
          <p:cNvPr id="327" name="Text Placeholder 326">
            <a:extLst>
              <a:ext uri="{FF2B5EF4-FFF2-40B4-BE49-F238E27FC236}">
                <a16:creationId xmlns:a16="http://schemas.microsoft.com/office/drawing/2014/main" id="{071128C0-EB36-39A1-ED4E-DAABFC0E83A2}"/>
              </a:ext>
            </a:extLst>
          </p:cNvPr>
          <p:cNvSpPr>
            <a:spLocks noGrp="1"/>
          </p:cNvSpPr>
          <p:nvPr>
            <p:ph type="body" sz="quarter" idx="59"/>
          </p:nvPr>
        </p:nvSpPr>
        <p:spPr/>
        <p:txBody>
          <a:bodyPr/>
          <a:lstStyle/>
          <a:p>
            <a:r>
              <a:rPr lang="en-US" noProof="0" dirty="0"/>
              <a:t>Ask Copilot to draft communications such as approval requests, status emails, and supplier communications.</a:t>
            </a:r>
          </a:p>
        </p:txBody>
      </p:sp>
      <p:sp>
        <p:nvSpPr>
          <p:cNvPr id="321" name="Text Placeholder 320">
            <a:extLst>
              <a:ext uri="{FF2B5EF4-FFF2-40B4-BE49-F238E27FC236}">
                <a16:creationId xmlns:a16="http://schemas.microsoft.com/office/drawing/2014/main" id="{64BB0B3E-185A-FF3B-8E31-A68B77CFD035}"/>
              </a:ext>
            </a:extLst>
          </p:cNvPr>
          <p:cNvSpPr>
            <a:spLocks noGrp="1"/>
          </p:cNvSpPr>
          <p:nvPr>
            <p:ph type="body" sz="quarter" idx="68"/>
          </p:nvPr>
        </p:nvSpPr>
        <p:spPr/>
        <p:txBody>
          <a:bodyPr/>
          <a:lstStyle/>
          <a:p>
            <a:r>
              <a:rPr lang="en-US" noProof="0" dirty="0"/>
              <a:t>Benefit: Get a first draft faster with Copilot by providing a few details and letting Copilot figure out the best way </a:t>
            </a:r>
            <a:br>
              <a:rPr lang="en-US" noProof="0" dirty="0"/>
            </a:br>
            <a:r>
              <a:rPr lang="en-US" noProof="0" dirty="0"/>
              <a:t>to say it.</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3"/>
              </a:rPr>
              <a:t>Try in Prompt Gallery: Kickstart a draft</a:t>
            </a: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cxnSp>
        <p:nvCxnSpPr>
          <p:cNvPr id="24" name="Straight Connector 23">
            <a:extLst>
              <a:ext uri="{FF2B5EF4-FFF2-40B4-BE49-F238E27FC236}">
                <a16:creationId xmlns:a16="http://schemas.microsoft.com/office/drawing/2014/main" id="{3590FAF4-28A1-34DD-B9CC-C408D8C3E2F8}"/>
              </a:ext>
            </a:extLst>
          </p:cNvPr>
          <p:cNvCxnSpPr>
            <a:cxnSpLocks/>
          </p:cNvCxnSpPr>
          <p:nvPr/>
        </p:nvCxnSpPr>
        <p:spPr>
          <a:xfrm>
            <a:off x="304800" y="3273981"/>
            <a:ext cx="2431246"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A7C7548C-2BA7-CA50-CA31-DBA96AD537CB}"/>
              </a:ext>
            </a:extLst>
          </p:cNvPr>
          <p:cNvGrpSpPr/>
          <p:nvPr/>
        </p:nvGrpSpPr>
        <p:grpSpPr>
          <a:xfrm>
            <a:off x="320719" y="3778836"/>
            <a:ext cx="1771607" cy="504622"/>
            <a:chOff x="320719" y="4228589"/>
            <a:chExt cx="1771607" cy="504622"/>
          </a:xfrm>
        </p:grpSpPr>
        <p:grpSp>
          <p:nvGrpSpPr>
            <p:cNvPr id="421" name="Group 420">
              <a:extLst>
                <a:ext uri="{FF2B5EF4-FFF2-40B4-BE49-F238E27FC236}">
                  <a16:creationId xmlns:a16="http://schemas.microsoft.com/office/drawing/2014/main" id="{06A39D02-65FA-B530-063B-B0F357AE9A38}"/>
                </a:ext>
              </a:extLst>
            </p:cNvPr>
            <p:cNvGrpSpPr/>
            <p:nvPr/>
          </p:nvGrpSpPr>
          <p:grpSpPr>
            <a:xfrm>
              <a:off x="320719" y="4228589"/>
              <a:ext cx="1771605" cy="216000"/>
              <a:chOff x="320719" y="4224848"/>
              <a:chExt cx="1771605" cy="219456"/>
            </a:xfrm>
          </p:grpSpPr>
          <p:sp>
            <p:nvSpPr>
              <p:cNvPr id="422" name="Rectangle: Rounded Corners 6">
                <a:extLst>
                  <a:ext uri="{FF2B5EF4-FFF2-40B4-BE49-F238E27FC236}">
                    <a16:creationId xmlns:a16="http://schemas.microsoft.com/office/drawing/2014/main" id="{7C9452D4-482B-FBBF-9226-AE482087384A}"/>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panose="020B0702040204020203" pitchFamily="34" charset="0"/>
                  </a:rPr>
                  <a:t>Materials Costs</a:t>
                </a:r>
              </a:p>
            </p:txBody>
          </p:sp>
          <p:pic>
            <p:nvPicPr>
              <p:cNvPr id="423" name="Graphic 422">
                <a:extLst>
                  <a:ext uri="{FF2B5EF4-FFF2-40B4-BE49-F238E27FC236}">
                    <a16:creationId xmlns:a16="http://schemas.microsoft.com/office/drawing/2014/main" id="{52783001-38F9-36C7-4065-C563AB9DA68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534" name="Group 533">
              <a:extLst>
                <a:ext uri="{FF2B5EF4-FFF2-40B4-BE49-F238E27FC236}">
                  <a16:creationId xmlns:a16="http://schemas.microsoft.com/office/drawing/2014/main" id="{6B9B8CD6-AB94-1282-44C1-1158385AB89E}"/>
                </a:ext>
              </a:extLst>
            </p:cNvPr>
            <p:cNvGrpSpPr/>
            <p:nvPr/>
          </p:nvGrpSpPr>
          <p:grpSpPr>
            <a:xfrm>
              <a:off x="320721" y="4517211"/>
              <a:ext cx="1771605" cy="216000"/>
              <a:chOff x="320721" y="4517211"/>
              <a:chExt cx="1771605" cy="216000"/>
            </a:xfrm>
          </p:grpSpPr>
          <p:sp>
            <p:nvSpPr>
              <p:cNvPr id="425" name="Rectangle: Rounded Corners 6">
                <a:extLst>
                  <a:ext uri="{FF2B5EF4-FFF2-40B4-BE49-F238E27FC236}">
                    <a16:creationId xmlns:a16="http://schemas.microsoft.com/office/drawing/2014/main" id="{492653F5-6F71-AB61-B0F4-1F8DE485B908}"/>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Employee satisfaction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426" name="Graphic 425">
                <a:extLst>
                  <a:ext uri="{FF2B5EF4-FFF2-40B4-BE49-F238E27FC236}">
                    <a16:creationId xmlns:a16="http://schemas.microsoft.com/office/drawing/2014/main" id="{31A65950-FBBB-A5FC-0175-D36FCB9401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7" y="4552645"/>
                <a:ext cx="144000" cy="141732"/>
              </a:xfrm>
              <a:prstGeom prst="rect">
                <a:avLst/>
              </a:prstGeom>
            </p:spPr>
          </p:pic>
        </p:grpSp>
      </p:grpSp>
      <p:grpSp>
        <p:nvGrpSpPr>
          <p:cNvPr id="7" name="Group 6">
            <a:extLst>
              <a:ext uri="{FF2B5EF4-FFF2-40B4-BE49-F238E27FC236}">
                <a16:creationId xmlns:a16="http://schemas.microsoft.com/office/drawing/2014/main" id="{6D553D33-5975-A2A4-B38F-C415605481AF}"/>
              </a:ext>
            </a:extLst>
          </p:cNvPr>
          <p:cNvGrpSpPr/>
          <p:nvPr/>
        </p:nvGrpSpPr>
        <p:grpSpPr>
          <a:xfrm>
            <a:off x="320719" y="5020658"/>
            <a:ext cx="1771607" cy="504622"/>
            <a:chOff x="320719" y="5293823"/>
            <a:chExt cx="1771607" cy="504622"/>
          </a:xfrm>
        </p:grpSpPr>
        <p:grpSp>
          <p:nvGrpSpPr>
            <p:cNvPr id="427" name="Group 426">
              <a:extLst>
                <a:ext uri="{FF2B5EF4-FFF2-40B4-BE49-F238E27FC236}">
                  <a16:creationId xmlns:a16="http://schemas.microsoft.com/office/drawing/2014/main" id="{A938103F-404A-A8CD-E9AA-9DC9AE09525B}"/>
                </a:ext>
              </a:extLst>
            </p:cNvPr>
            <p:cNvGrpSpPr/>
            <p:nvPr/>
          </p:nvGrpSpPr>
          <p:grpSpPr>
            <a:xfrm>
              <a:off x="320719" y="5293823"/>
              <a:ext cx="1771605" cy="216000"/>
              <a:chOff x="320719" y="5270676"/>
              <a:chExt cx="1771605" cy="216000"/>
            </a:xfrm>
          </p:grpSpPr>
          <p:sp>
            <p:nvSpPr>
              <p:cNvPr id="428" name="Rectangle: Rounded Corners 6">
                <a:extLst>
                  <a:ext uri="{FF2B5EF4-FFF2-40B4-BE49-F238E27FC236}">
                    <a16:creationId xmlns:a16="http://schemas.microsoft.com/office/drawing/2014/main" id="{433FFAB5-7730-6D1A-9B68-EA5E509C9890}"/>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429" name="Graphic 428">
                <a:extLst>
                  <a:ext uri="{FF2B5EF4-FFF2-40B4-BE49-F238E27FC236}">
                    <a16:creationId xmlns:a16="http://schemas.microsoft.com/office/drawing/2014/main" id="{81A456A6-4CDB-7A5C-8B75-642D01A8C89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5" y="5306676"/>
                <a:ext cx="144000" cy="144000"/>
              </a:xfrm>
              <a:prstGeom prst="rect">
                <a:avLst/>
              </a:prstGeom>
            </p:spPr>
          </p:pic>
        </p:grpSp>
        <p:grpSp>
          <p:nvGrpSpPr>
            <p:cNvPr id="533" name="Group 532">
              <a:extLst>
                <a:ext uri="{FF2B5EF4-FFF2-40B4-BE49-F238E27FC236}">
                  <a16:creationId xmlns:a16="http://schemas.microsoft.com/office/drawing/2014/main" id="{7BA44B91-A981-BB5E-1265-0A74A4AF8909}"/>
                </a:ext>
              </a:extLst>
            </p:cNvPr>
            <p:cNvGrpSpPr/>
            <p:nvPr/>
          </p:nvGrpSpPr>
          <p:grpSpPr>
            <a:xfrm>
              <a:off x="320721" y="5582445"/>
              <a:ext cx="1771605" cy="216000"/>
              <a:chOff x="320721" y="5582445"/>
              <a:chExt cx="1771605" cy="216000"/>
            </a:xfrm>
          </p:grpSpPr>
          <p:sp>
            <p:nvSpPr>
              <p:cNvPr id="431" name="Rectangle: Rounded Corners 430">
                <a:extLst>
                  <a:ext uri="{FF2B5EF4-FFF2-40B4-BE49-F238E27FC236}">
                    <a16:creationId xmlns:a16="http://schemas.microsoft.com/office/drawing/2014/main" id="{220DEFC1-C339-B327-81E5-E7DF8F9A4069}"/>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432" name="Graphic 431">
                <a:extLst>
                  <a:ext uri="{FF2B5EF4-FFF2-40B4-BE49-F238E27FC236}">
                    <a16:creationId xmlns:a16="http://schemas.microsoft.com/office/drawing/2014/main" id="{2489A6B9-2A71-9F76-0366-B512EDFC7CF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5" y="5618445"/>
                <a:ext cx="144000" cy="144000"/>
              </a:xfrm>
              <a:prstGeom prst="rect">
                <a:avLst/>
              </a:prstGeom>
            </p:spPr>
          </p:pic>
        </p:grpSp>
      </p:grpSp>
      <p:sp>
        <p:nvSpPr>
          <p:cNvPr id="28" name="TextBox 27">
            <a:extLst>
              <a:ext uri="{FF2B5EF4-FFF2-40B4-BE49-F238E27FC236}">
                <a16:creationId xmlns:a16="http://schemas.microsoft.com/office/drawing/2014/main" id="{D870F315-BC04-FB69-BEF8-843875B678AC}"/>
              </a:ext>
              <a:ext uri="{C183D7F6-B498-43B3-948B-1728B52AA6E4}">
                <adec:decorative xmlns:adec="http://schemas.microsoft.com/office/drawing/2017/decorative" val="0"/>
              </a:ext>
            </a:extLst>
          </p:cNvPr>
          <p:cNvSpPr txBox="1"/>
          <p:nvPr/>
        </p:nvSpPr>
        <p:spPr>
          <a:xfrm>
            <a:off x="4887621"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29" name="Picture 50">
            <a:hlinkClick r:id="rId8"/>
            <a:extLst>
              <a:ext uri="{FF2B5EF4-FFF2-40B4-BE49-F238E27FC236}">
                <a16:creationId xmlns:a16="http://schemas.microsoft.com/office/drawing/2014/main" id="{9E42E1C1-C279-B405-5828-8B851A2467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9019"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3B9C0D5-08D2-A5FE-4569-6FF1C963310B}"/>
              </a:ext>
              <a:ext uri="{C183D7F6-B498-43B3-948B-1728B52AA6E4}">
                <adec:decorative xmlns:adec="http://schemas.microsoft.com/office/drawing/2017/decorative" val="0"/>
              </a:ext>
            </a:extLst>
          </p:cNvPr>
          <p:cNvSpPr txBox="1"/>
          <p:nvPr/>
        </p:nvSpPr>
        <p:spPr>
          <a:xfrm>
            <a:off x="835869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4" name="Picture 50">
            <a:hlinkClick r:id="rId8"/>
            <a:extLst>
              <a:ext uri="{FF2B5EF4-FFF2-40B4-BE49-F238E27FC236}">
                <a16:creationId xmlns:a16="http://schemas.microsoft.com/office/drawing/2014/main" id="{01C4F0AF-B6DC-977D-64FD-235D782F6B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0093"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0D408C52-70D8-7E93-67F3-8FE69EAF463A}"/>
              </a:ext>
              <a:ext uri="{C183D7F6-B498-43B3-948B-1728B52AA6E4}">
                <adec:decorative xmlns:adec="http://schemas.microsoft.com/office/drawing/2017/decorative" val="0"/>
              </a:ext>
            </a:extLst>
          </p:cNvPr>
          <p:cNvSpPr txBox="1"/>
          <p:nvPr/>
        </p:nvSpPr>
        <p:spPr>
          <a:xfrm>
            <a:off x="67226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7" name="Picture 50">
            <a:hlinkClick r:id="rId8"/>
            <a:extLst>
              <a:ext uri="{FF2B5EF4-FFF2-40B4-BE49-F238E27FC236}">
                <a16:creationId xmlns:a16="http://schemas.microsoft.com/office/drawing/2014/main" id="{DA6F853D-0580-C6F8-75CC-BAC9E9825E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40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C9AA02D0-1BFF-43AA-A441-1A764FC83DA3}"/>
              </a:ext>
              <a:ext uri="{C183D7F6-B498-43B3-948B-1728B52AA6E4}">
                <adec:decorative xmlns:adec="http://schemas.microsoft.com/office/drawing/2017/decorative" val="0"/>
              </a:ext>
            </a:extLst>
          </p:cNvPr>
          <p:cNvSpPr txBox="1"/>
          <p:nvPr/>
        </p:nvSpPr>
        <p:spPr>
          <a:xfrm>
            <a:off x="3838891"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40" name="Picture 50">
            <a:hlinkClick r:id="rId8"/>
            <a:extLst>
              <a:ext uri="{FF2B5EF4-FFF2-40B4-BE49-F238E27FC236}">
                <a16:creationId xmlns:a16="http://schemas.microsoft.com/office/drawing/2014/main" id="{982B0DAB-CDA4-067F-5CD6-B5BCC79EC7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0289"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B0841B94-A04F-A7C6-B9C0-F52DD0E66F77}"/>
              </a:ext>
              <a:ext uri="{C183D7F6-B498-43B3-948B-1728B52AA6E4}">
                <adec:decorative xmlns:adec="http://schemas.microsoft.com/office/drawing/2017/decorative" val="0"/>
              </a:ext>
            </a:extLst>
          </p:cNvPr>
          <p:cNvSpPr txBox="1"/>
          <p:nvPr/>
        </p:nvSpPr>
        <p:spPr>
          <a:xfrm>
            <a:off x="96064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43" name="Picture 50">
            <a:hlinkClick r:id="rId8"/>
            <a:extLst>
              <a:ext uri="{FF2B5EF4-FFF2-40B4-BE49-F238E27FC236}">
                <a16:creationId xmlns:a16="http://schemas.microsoft.com/office/drawing/2014/main" id="{8182BB98-09F0-17B4-BB35-4EE683F5E5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78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655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0CAA1-7901-5AFD-FF37-F2DCC5FB6A4C}"/>
            </a:ext>
          </a:extLst>
        </p:cNvPr>
        <p:cNvGrpSpPr/>
        <p:nvPr/>
      </p:nvGrpSpPr>
      <p:grpSpPr>
        <a:xfrm>
          <a:off x="0" y="0"/>
          <a:ext cx="0" cy="0"/>
          <a:chOff x="0" y="0"/>
          <a:chExt cx="0" cy="0"/>
        </a:xfrm>
      </p:grpSpPr>
      <p:sp>
        <p:nvSpPr>
          <p:cNvPr id="319" name="Text Placeholder 318">
            <a:extLst>
              <a:ext uri="{FF2B5EF4-FFF2-40B4-BE49-F238E27FC236}">
                <a16:creationId xmlns:a16="http://schemas.microsoft.com/office/drawing/2014/main" id="{70E3B0AE-3927-A084-3D4F-A0ABA40C65C3}"/>
              </a:ext>
            </a:extLst>
          </p:cNvPr>
          <p:cNvSpPr>
            <a:spLocks noGrp="1"/>
          </p:cNvSpPr>
          <p:nvPr>
            <p:ph type="body" sz="quarter" idx="70"/>
          </p:nvPr>
        </p:nvSpPr>
        <p:spPr/>
        <p:txBody>
          <a:bodyPr/>
          <a:lstStyle/>
          <a:p>
            <a:r>
              <a:rPr lang="en-US" dirty="0"/>
              <a:t>Benefit: Stay ahead of the competition by leveraging up-to-date market intelligence, ensuring your products meet current consumer demands and industry standards.</a:t>
            </a:r>
          </a:p>
        </p:txBody>
      </p:sp>
      <p:sp>
        <p:nvSpPr>
          <p:cNvPr id="314" name="Text Placeholder 313">
            <a:extLst>
              <a:ext uri="{FF2B5EF4-FFF2-40B4-BE49-F238E27FC236}">
                <a16:creationId xmlns:a16="http://schemas.microsoft.com/office/drawing/2014/main" id="{831272C2-6167-F4D0-5FD2-4AEE1BE94061}"/>
              </a:ext>
            </a:extLst>
          </p:cNvPr>
          <p:cNvSpPr>
            <a:spLocks noGrp="1"/>
          </p:cNvSpPr>
          <p:nvPr>
            <p:ph type="body" sz="quarter" idx="48"/>
          </p:nvPr>
        </p:nvSpPr>
        <p:spPr/>
        <p:txBody>
          <a:bodyPr/>
          <a:lstStyle/>
          <a:p>
            <a:r>
              <a:rPr lang="en-US" dirty="0"/>
              <a:t>Benefit: Quickly create a first draft and then have Copilot help with updates to provide greater clarity.</a:t>
            </a:r>
          </a:p>
        </p:txBody>
      </p:sp>
      <p:sp>
        <p:nvSpPr>
          <p:cNvPr id="72" name="Text Placeholder 71">
            <a:extLst>
              <a:ext uri="{FF2B5EF4-FFF2-40B4-BE49-F238E27FC236}">
                <a16:creationId xmlns:a16="http://schemas.microsoft.com/office/drawing/2014/main" id="{6C4B1847-70D3-7AE4-CB41-1B15C79C1025}"/>
              </a:ext>
            </a:extLst>
          </p:cNvPr>
          <p:cNvSpPr>
            <a:spLocks noGrp="1"/>
          </p:cNvSpPr>
          <p:nvPr>
            <p:ph type="body" sz="quarter" idx="49"/>
          </p:nvPr>
        </p:nvSpPr>
        <p:spPr/>
        <p:txBody>
          <a:bodyPr/>
          <a:lstStyle/>
          <a:p>
            <a:r>
              <a:rPr lang="en-US" noProof="0" dirty="0"/>
              <a:t>Documentation</a:t>
            </a:r>
          </a:p>
        </p:txBody>
      </p:sp>
      <p:sp>
        <p:nvSpPr>
          <p:cNvPr id="73" name="Text Placeholder 72">
            <a:extLst>
              <a:ext uri="{FF2B5EF4-FFF2-40B4-BE49-F238E27FC236}">
                <a16:creationId xmlns:a16="http://schemas.microsoft.com/office/drawing/2014/main" id="{F900A3DB-ABD1-826F-B675-45C50A7ECE16}"/>
              </a:ext>
            </a:extLst>
          </p:cNvPr>
          <p:cNvSpPr>
            <a:spLocks noGrp="1"/>
          </p:cNvSpPr>
          <p:nvPr>
            <p:ph type="body" sz="quarter" idx="50"/>
          </p:nvPr>
        </p:nvSpPr>
        <p:spPr/>
        <p:txBody>
          <a:bodyPr/>
          <a:lstStyle/>
          <a:p>
            <a:r>
              <a:rPr lang="en-US" noProof="0" dirty="0"/>
              <a:t>Ask Copilot to draft a proposal based on the current set of ideas and related research.</a:t>
            </a:r>
          </a:p>
          <a:p>
            <a:endParaRPr lang="en-US" noProof="0" dirty="0"/>
          </a:p>
        </p:txBody>
      </p:sp>
      <p:sp>
        <p:nvSpPr>
          <p:cNvPr id="74" name="Text Placeholder 73">
            <a:extLst>
              <a:ext uri="{FF2B5EF4-FFF2-40B4-BE49-F238E27FC236}">
                <a16:creationId xmlns:a16="http://schemas.microsoft.com/office/drawing/2014/main" id="{5CC7143E-F507-5256-5FAB-9601FEF2512F}"/>
              </a:ext>
            </a:extLst>
          </p:cNvPr>
          <p:cNvSpPr>
            <a:spLocks noGrp="1"/>
          </p:cNvSpPr>
          <p:nvPr>
            <p:ph type="body" sz="quarter" idx="51"/>
          </p:nvPr>
        </p:nvSpPr>
        <p:spPr/>
        <p:txBody>
          <a:bodyPr/>
          <a:lstStyle/>
          <a:p>
            <a:r>
              <a:rPr lang="en-US" noProof="0" dirty="0"/>
              <a:t>Analyze product catalog</a:t>
            </a:r>
          </a:p>
        </p:txBody>
      </p:sp>
      <p:sp>
        <p:nvSpPr>
          <p:cNvPr id="75" name="Text Placeholder 74">
            <a:extLst>
              <a:ext uri="{FF2B5EF4-FFF2-40B4-BE49-F238E27FC236}">
                <a16:creationId xmlns:a16="http://schemas.microsoft.com/office/drawing/2014/main" id="{8FCFDEA2-3A67-187B-7941-40FD08E617A3}"/>
              </a:ext>
            </a:extLst>
          </p:cNvPr>
          <p:cNvSpPr>
            <a:spLocks noGrp="1"/>
          </p:cNvSpPr>
          <p:nvPr>
            <p:ph type="body" sz="quarter" idx="52"/>
          </p:nvPr>
        </p:nvSpPr>
        <p:spPr/>
        <p:txBody>
          <a:bodyPr/>
          <a:lstStyle/>
          <a:p>
            <a:r>
              <a:rPr lang="en-US" noProof="0" dirty="0"/>
              <a:t>Use an agent to query the current product catalog to see if ideas have already been tried or implemented in other areas.</a:t>
            </a:r>
          </a:p>
        </p:txBody>
      </p:sp>
      <p:sp>
        <p:nvSpPr>
          <p:cNvPr id="315" name="Text Placeholder 314">
            <a:extLst>
              <a:ext uri="{FF2B5EF4-FFF2-40B4-BE49-F238E27FC236}">
                <a16:creationId xmlns:a16="http://schemas.microsoft.com/office/drawing/2014/main" id="{AF947D07-1E77-731A-EC2D-792182B3AB9A}"/>
              </a:ext>
            </a:extLst>
          </p:cNvPr>
          <p:cNvSpPr>
            <a:spLocks noGrp="1"/>
          </p:cNvSpPr>
          <p:nvPr>
            <p:ph type="body" sz="quarter" idx="66"/>
          </p:nvPr>
        </p:nvSpPr>
        <p:spPr/>
        <p:txBody>
          <a:bodyPr/>
          <a:lstStyle/>
          <a:p>
            <a:r>
              <a:rPr lang="en-US" dirty="0"/>
              <a:t>Benefit: Collect ideas from across various conversations to ensure all ideas are captured and evaluated efficiently.</a:t>
            </a:r>
          </a:p>
        </p:txBody>
      </p:sp>
      <p:sp>
        <p:nvSpPr>
          <p:cNvPr id="77" name="Text Placeholder 76">
            <a:extLst>
              <a:ext uri="{FF2B5EF4-FFF2-40B4-BE49-F238E27FC236}">
                <a16:creationId xmlns:a16="http://schemas.microsoft.com/office/drawing/2014/main" id="{837BDC87-7BDC-8A2E-75C2-79CDE47251EA}"/>
              </a:ext>
            </a:extLst>
          </p:cNvPr>
          <p:cNvSpPr>
            <a:spLocks noGrp="1"/>
          </p:cNvSpPr>
          <p:nvPr>
            <p:ph type="body" sz="quarter" idx="54"/>
          </p:nvPr>
        </p:nvSpPr>
        <p:spPr/>
        <p:txBody>
          <a:bodyPr/>
          <a:lstStyle/>
          <a:p>
            <a:r>
              <a:rPr lang="en-US" noProof="0" dirty="0"/>
              <a:t>Collaborative ideation</a:t>
            </a:r>
          </a:p>
        </p:txBody>
      </p:sp>
      <p:sp>
        <p:nvSpPr>
          <p:cNvPr id="78" name="Text Placeholder 77">
            <a:extLst>
              <a:ext uri="{FF2B5EF4-FFF2-40B4-BE49-F238E27FC236}">
                <a16:creationId xmlns:a16="http://schemas.microsoft.com/office/drawing/2014/main" id="{12745A0A-41AD-E051-5423-EF2F8095F834}"/>
              </a:ext>
            </a:extLst>
          </p:cNvPr>
          <p:cNvSpPr>
            <a:spLocks noGrp="1"/>
          </p:cNvSpPr>
          <p:nvPr>
            <p:ph type="body" sz="quarter" idx="55"/>
          </p:nvPr>
        </p:nvSpPr>
        <p:spPr/>
        <p:txBody>
          <a:bodyPr/>
          <a:lstStyle/>
          <a:p>
            <a:r>
              <a:rPr lang="en-US" noProof="0" dirty="0"/>
              <a:t>Ask Copilot to summarize the conversations about the new product ideas that have happened in chat and email.</a:t>
            </a:r>
          </a:p>
          <a:p>
            <a:endParaRPr lang="en-US" noProof="0" dirty="0"/>
          </a:p>
        </p:txBody>
      </p:sp>
      <p:sp>
        <p:nvSpPr>
          <p:cNvPr id="316" name="Text Placeholder 315">
            <a:extLst>
              <a:ext uri="{FF2B5EF4-FFF2-40B4-BE49-F238E27FC236}">
                <a16:creationId xmlns:a16="http://schemas.microsoft.com/office/drawing/2014/main" id="{5817EEE3-9B21-C4FB-A21D-B217C64CE981}"/>
              </a:ext>
            </a:extLst>
          </p:cNvPr>
          <p:cNvSpPr>
            <a:spLocks noGrp="1"/>
          </p:cNvSpPr>
          <p:nvPr>
            <p:ph type="body" sz="quarter" idx="67"/>
          </p:nvPr>
        </p:nvSpPr>
        <p:spPr/>
        <p:txBody>
          <a:bodyPr/>
          <a:lstStyle/>
          <a:p>
            <a:r>
              <a:rPr lang="en-US" dirty="0"/>
              <a:t>Benefit: Save time by checking new ideas against current products and past development efforts to avoid duplicating prior efforts.</a:t>
            </a:r>
          </a:p>
        </p:txBody>
      </p:sp>
      <p:sp>
        <p:nvSpPr>
          <p:cNvPr id="81" name="Text Placeholder 80">
            <a:extLst>
              <a:ext uri="{FF2B5EF4-FFF2-40B4-BE49-F238E27FC236}">
                <a16:creationId xmlns:a16="http://schemas.microsoft.com/office/drawing/2014/main" id="{93E43DCD-87E0-8A6E-06B9-D90FCF714588}"/>
              </a:ext>
            </a:extLst>
          </p:cNvPr>
          <p:cNvSpPr>
            <a:spLocks noGrp="1"/>
          </p:cNvSpPr>
          <p:nvPr>
            <p:ph type="body" sz="quarter" idx="64"/>
          </p:nvPr>
        </p:nvSpPr>
        <p:spPr/>
        <p:txBody>
          <a:bodyPr/>
          <a:lstStyle/>
          <a:p>
            <a:r>
              <a:rPr lang="en-US" noProof="0"/>
              <a:t>Value benefit</a:t>
            </a:r>
          </a:p>
        </p:txBody>
      </p:sp>
      <p:sp>
        <p:nvSpPr>
          <p:cNvPr id="26" name="Text Placeholder 25">
            <a:extLst>
              <a:ext uri="{FF2B5EF4-FFF2-40B4-BE49-F238E27FC236}">
                <a16:creationId xmlns:a16="http://schemas.microsoft.com/office/drawing/2014/main" id="{74290736-4594-CD13-BB05-A86FD450C578}"/>
              </a:ext>
            </a:extLst>
          </p:cNvPr>
          <p:cNvSpPr>
            <a:spLocks noGrp="1"/>
          </p:cNvSpPr>
          <p:nvPr>
            <p:ph type="body" sz="quarter" idx="65"/>
          </p:nvPr>
        </p:nvSpPr>
        <p:spPr/>
        <p:txBody>
          <a:bodyPr/>
          <a:lstStyle/>
          <a:p>
            <a:r>
              <a:rPr lang="en-US" noProof="0"/>
              <a:t>KPIs impacted</a:t>
            </a:r>
          </a:p>
        </p:txBody>
      </p:sp>
      <p:sp>
        <p:nvSpPr>
          <p:cNvPr id="27" name="Text Placeholder 26">
            <a:extLst>
              <a:ext uri="{FF2B5EF4-FFF2-40B4-BE49-F238E27FC236}">
                <a16:creationId xmlns:a16="http://schemas.microsoft.com/office/drawing/2014/main" id="{0CE46364-5CA6-A8CC-1236-BFBF3FDB7334}"/>
              </a:ext>
            </a:extLst>
          </p:cNvPr>
          <p:cNvSpPr>
            <a:spLocks noGrp="1"/>
          </p:cNvSpPr>
          <p:nvPr>
            <p:ph type="body" sz="quarter" idx="32"/>
          </p:nvPr>
        </p:nvSpPr>
        <p:spPr/>
        <p:txBody>
          <a:bodyPr/>
          <a:lstStyle/>
          <a:p>
            <a:r>
              <a:rPr lang="en-US" noProof="0" dirty="0"/>
              <a:t>With AI product teams can get assistance with research, ideation, and collaboration to quickly generate innovative solutions.</a:t>
            </a:r>
          </a:p>
        </p:txBody>
      </p:sp>
      <p:sp>
        <p:nvSpPr>
          <p:cNvPr id="38" name="Text Placeholder 37">
            <a:extLst>
              <a:ext uri="{FF2B5EF4-FFF2-40B4-BE49-F238E27FC236}">
                <a16:creationId xmlns:a16="http://schemas.microsoft.com/office/drawing/2014/main" id="{DBE56123-93A5-A5E2-9DF8-F184B34BAF47}"/>
              </a:ext>
            </a:extLst>
          </p:cNvPr>
          <p:cNvSpPr>
            <a:spLocks noGrp="1"/>
          </p:cNvSpPr>
          <p:nvPr>
            <p:ph type="body" sz="quarter" idx="33"/>
          </p:nvPr>
        </p:nvSpPr>
        <p:spPr/>
        <p:txBody>
          <a:bodyPr/>
          <a:lstStyle/>
          <a:p>
            <a:r>
              <a:rPr lang="en-IN"/>
              <a:t>Manufacturing</a:t>
            </a:r>
          </a:p>
        </p:txBody>
      </p:sp>
      <p:sp>
        <p:nvSpPr>
          <p:cNvPr id="32" name="Text Placeholder 31">
            <a:extLst>
              <a:ext uri="{FF2B5EF4-FFF2-40B4-BE49-F238E27FC236}">
                <a16:creationId xmlns:a16="http://schemas.microsoft.com/office/drawing/2014/main" id="{0B9B90F6-13BF-3A4B-07E2-A2F78A2BE9D2}"/>
              </a:ext>
            </a:extLst>
          </p:cNvPr>
          <p:cNvSpPr>
            <a:spLocks noGrp="1"/>
          </p:cNvSpPr>
          <p:nvPr>
            <p:ph type="body" sz="quarter" idx="30"/>
          </p:nvPr>
        </p:nvSpPr>
        <p:spPr/>
        <p:txBody>
          <a:bodyPr/>
          <a:lstStyle/>
          <a:p>
            <a:r>
              <a:rPr lang="en-US" dirty="0"/>
              <a:t>Start</a:t>
            </a:r>
            <a:endParaRPr lang="en-US" noProof="0" dirty="0"/>
          </a:p>
        </p:txBody>
      </p:sp>
      <p:sp>
        <p:nvSpPr>
          <p:cNvPr id="30" name="Text Placeholder 29">
            <a:extLst>
              <a:ext uri="{FF2B5EF4-FFF2-40B4-BE49-F238E27FC236}">
                <a16:creationId xmlns:a16="http://schemas.microsoft.com/office/drawing/2014/main" id="{C6E2C6D8-576E-C3F6-8F43-78CD4083BA91}"/>
              </a:ext>
            </a:extLst>
          </p:cNvPr>
          <p:cNvSpPr>
            <a:spLocks noGrp="1"/>
          </p:cNvSpPr>
          <p:nvPr>
            <p:ph type="body" sz="quarter" idx="17"/>
          </p:nvPr>
        </p:nvSpPr>
        <p:spPr/>
        <p:txBody>
          <a:bodyPr/>
          <a:lstStyle/>
          <a:p>
            <a:r>
              <a:rPr lang="en-US" noProof="0" dirty="0"/>
              <a:t>Microsoft 365 Copilot Chat</a:t>
            </a:r>
          </a:p>
        </p:txBody>
      </p:sp>
      <p:sp>
        <p:nvSpPr>
          <p:cNvPr id="28" name="Title 27">
            <a:extLst>
              <a:ext uri="{FF2B5EF4-FFF2-40B4-BE49-F238E27FC236}">
                <a16:creationId xmlns:a16="http://schemas.microsoft.com/office/drawing/2014/main" id="{13827BE4-9145-3E74-DC02-A3BC12F04981}"/>
              </a:ext>
            </a:extLst>
          </p:cNvPr>
          <p:cNvSpPr>
            <a:spLocks noGrp="1"/>
          </p:cNvSpPr>
          <p:nvPr>
            <p:ph type="title"/>
          </p:nvPr>
        </p:nvSpPr>
        <p:spPr/>
        <p:txBody>
          <a:bodyPr/>
          <a:lstStyle/>
          <a:p>
            <a:r>
              <a:rPr lang="en-US" dirty="0"/>
              <a:t>Generate new product ideas</a:t>
            </a:r>
          </a:p>
        </p:txBody>
      </p:sp>
      <p:sp>
        <p:nvSpPr>
          <p:cNvPr id="317" name="Text Placeholder 316">
            <a:extLst>
              <a:ext uri="{FF2B5EF4-FFF2-40B4-BE49-F238E27FC236}">
                <a16:creationId xmlns:a16="http://schemas.microsoft.com/office/drawing/2014/main" id="{E41CAFF5-4555-96F4-347F-23DDB6B007AC}"/>
              </a:ext>
            </a:extLst>
          </p:cNvPr>
          <p:cNvSpPr>
            <a:spLocks noGrp="1"/>
          </p:cNvSpPr>
          <p:nvPr>
            <p:ph type="body" sz="quarter" idx="68"/>
          </p:nvPr>
        </p:nvSpPr>
        <p:spPr/>
        <p:txBody>
          <a:bodyPr/>
          <a:lstStyle/>
          <a:p>
            <a:r>
              <a:rPr lang="en-US" dirty="0"/>
              <a:t>Benefit: Accelerate innovation by generating a diverse range of ideas, reducing time-to-market for new products and enhancing your competitive edge.</a:t>
            </a:r>
          </a:p>
          <a:p>
            <a:endParaRPr lang="en-US" dirty="0"/>
          </a:p>
        </p:txBody>
      </p:sp>
      <p:sp>
        <p:nvSpPr>
          <p:cNvPr id="68" name="Text Placeholder 67">
            <a:extLst>
              <a:ext uri="{FF2B5EF4-FFF2-40B4-BE49-F238E27FC236}">
                <a16:creationId xmlns:a16="http://schemas.microsoft.com/office/drawing/2014/main" id="{37DC52F4-0A24-B5F6-643B-2F6C4A5209B0}"/>
              </a:ext>
            </a:extLst>
          </p:cNvPr>
          <p:cNvSpPr>
            <a:spLocks noGrp="1"/>
          </p:cNvSpPr>
          <p:nvPr>
            <p:ph type="body" sz="quarter" idx="45"/>
          </p:nvPr>
        </p:nvSpPr>
        <p:spPr/>
        <p:txBody>
          <a:bodyPr/>
          <a:lstStyle/>
          <a:p>
            <a:r>
              <a:rPr lang="en-US" noProof="0" dirty="0"/>
              <a:t>Product ideas</a:t>
            </a:r>
          </a:p>
        </p:txBody>
      </p:sp>
      <p:sp>
        <p:nvSpPr>
          <p:cNvPr id="69" name="Text Placeholder 68">
            <a:extLst>
              <a:ext uri="{FF2B5EF4-FFF2-40B4-BE49-F238E27FC236}">
                <a16:creationId xmlns:a16="http://schemas.microsoft.com/office/drawing/2014/main" id="{7A6F2E00-4605-5CA6-2720-3A334E6CBA9E}"/>
              </a:ext>
            </a:extLst>
          </p:cNvPr>
          <p:cNvSpPr>
            <a:spLocks noGrp="1"/>
          </p:cNvSpPr>
          <p:nvPr>
            <p:ph type="body" sz="quarter" idx="46"/>
          </p:nvPr>
        </p:nvSpPr>
        <p:spPr/>
        <p:txBody>
          <a:bodyPr/>
          <a:lstStyle/>
          <a:p>
            <a:r>
              <a:rPr lang="en-US" noProof="0" dirty="0"/>
              <a:t>Ask Coplot for initial new product ideas based on industry trends</a:t>
            </a:r>
            <a:r>
              <a:rPr lang="en-US" dirty="0"/>
              <a:t> </a:t>
            </a:r>
            <a:r>
              <a:rPr lang="en-US" noProof="0" dirty="0"/>
              <a:t>and market needs or suggest enhancements to raw ideas.</a:t>
            </a:r>
          </a:p>
          <a:p>
            <a:endParaRPr lang="en-US" noProof="0" dirty="0"/>
          </a:p>
        </p:txBody>
      </p:sp>
      <p:sp>
        <p:nvSpPr>
          <p:cNvPr id="318" name="Text Placeholder 317">
            <a:extLst>
              <a:ext uri="{FF2B5EF4-FFF2-40B4-BE49-F238E27FC236}">
                <a16:creationId xmlns:a16="http://schemas.microsoft.com/office/drawing/2014/main" id="{69AAF830-2491-DAD4-5968-8337B595C1CE}"/>
              </a:ext>
            </a:extLst>
          </p:cNvPr>
          <p:cNvSpPr>
            <a:spLocks noGrp="1"/>
          </p:cNvSpPr>
          <p:nvPr>
            <p:ph type="body" sz="quarter" idx="69"/>
          </p:nvPr>
        </p:nvSpPr>
        <p:spPr/>
        <p:txBody>
          <a:bodyPr/>
          <a:lstStyle/>
          <a:p>
            <a:r>
              <a:rPr lang="en-US" dirty="0"/>
              <a:t>Benefit: Gain a deeper understanding of customer needs and preferences, enabling more targeted and effective product development.</a:t>
            </a:r>
          </a:p>
          <a:p>
            <a:endParaRPr lang="en-US" dirty="0"/>
          </a:p>
        </p:txBody>
      </p:sp>
      <p:sp>
        <p:nvSpPr>
          <p:cNvPr id="29" name="Text Placeholder 28">
            <a:extLst>
              <a:ext uri="{FF2B5EF4-FFF2-40B4-BE49-F238E27FC236}">
                <a16:creationId xmlns:a16="http://schemas.microsoft.com/office/drawing/2014/main" id="{278250CD-6616-6D6F-8667-3E47688BC77B}"/>
              </a:ext>
            </a:extLst>
          </p:cNvPr>
          <p:cNvSpPr>
            <a:spLocks noGrp="1"/>
          </p:cNvSpPr>
          <p:nvPr>
            <p:ph type="body" sz="quarter" idx="11"/>
          </p:nvPr>
        </p:nvSpPr>
        <p:spPr/>
        <p:txBody>
          <a:bodyPr/>
          <a:lstStyle/>
          <a:p>
            <a:r>
              <a:rPr lang="en-US" noProof="0" dirty="0"/>
              <a:t>Customer insights</a:t>
            </a:r>
          </a:p>
        </p:txBody>
      </p:sp>
      <p:sp>
        <p:nvSpPr>
          <p:cNvPr id="31" name="Text Placeholder 30">
            <a:extLst>
              <a:ext uri="{FF2B5EF4-FFF2-40B4-BE49-F238E27FC236}">
                <a16:creationId xmlns:a16="http://schemas.microsoft.com/office/drawing/2014/main" id="{3F48CD72-7823-B3D3-F509-F5D9FB1789AD}"/>
              </a:ext>
            </a:extLst>
          </p:cNvPr>
          <p:cNvSpPr>
            <a:spLocks noGrp="1"/>
          </p:cNvSpPr>
          <p:nvPr>
            <p:ph type="body" sz="quarter" idx="18"/>
          </p:nvPr>
        </p:nvSpPr>
        <p:spPr>
          <a:xfrm>
            <a:off x="3182890" y="1438715"/>
            <a:ext cx="2572262" cy="726788"/>
          </a:xfrm>
        </p:spPr>
        <p:txBody>
          <a:bodyPr/>
          <a:lstStyle/>
          <a:p>
            <a:r>
              <a:rPr lang="en-US" noProof="0" dirty="0"/>
              <a:t>Use Copilot to analyze customer feedback. Perform sentiment analysis such as identifying common pain points and feature requests to understand what features or products customers are looking for.</a:t>
            </a:r>
          </a:p>
        </p:txBody>
      </p:sp>
      <p:sp>
        <p:nvSpPr>
          <p:cNvPr id="40" name="Text Placeholder 39">
            <a:extLst>
              <a:ext uri="{FF2B5EF4-FFF2-40B4-BE49-F238E27FC236}">
                <a16:creationId xmlns:a16="http://schemas.microsoft.com/office/drawing/2014/main" id="{3CAB0292-7750-ED3D-7070-2DEC39343A51}"/>
              </a:ext>
            </a:extLst>
          </p:cNvPr>
          <p:cNvSpPr>
            <a:spLocks noGrp="1"/>
          </p:cNvSpPr>
          <p:nvPr>
            <p:ph type="body" sz="quarter" idx="42"/>
          </p:nvPr>
        </p:nvSpPr>
        <p:spPr/>
        <p:txBody>
          <a:bodyPr/>
          <a:lstStyle/>
          <a:p>
            <a:r>
              <a:rPr lang="en-US" noProof="0" dirty="0"/>
              <a:t>Market Research</a:t>
            </a:r>
          </a:p>
        </p:txBody>
      </p:sp>
      <p:sp>
        <p:nvSpPr>
          <p:cNvPr id="41" name="Text Placeholder 40">
            <a:extLst>
              <a:ext uri="{FF2B5EF4-FFF2-40B4-BE49-F238E27FC236}">
                <a16:creationId xmlns:a16="http://schemas.microsoft.com/office/drawing/2014/main" id="{BDD2B3E4-E46F-D285-CCF7-BDB6A846318C}"/>
              </a:ext>
            </a:extLst>
          </p:cNvPr>
          <p:cNvSpPr>
            <a:spLocks noGrp="1"/>
          </p:cNvSpPr>
          <p:nvPr>
            <p:ph type="body" sz="quarter" idx="43"/>
          </p:nvPr>
        </p:nvSpPr>
        <p:spPr/>
        <p:txBody>
          <a:bodyPr/>
          <a:lstStyle/>
          <a:p>
            <a:r>
              <a:rPr lang="en-US" noProof="0" dirty="0"/>
              <a:t>Summarize recent market trends, competitor products, and consumer preferences from external sources.</a:t>
            </a:r>
          </a:p>
          <a:p>
            <a:endParaRPr lang="en-US" noProof="0" dirty="0"/>
          </a:p>
        </p:txBody>
      </p:sp>
      <p:grpSp>
        <p:nvGrpSpPr>
          <p:cNvPr id="35" name="Group 34">
            <a:extLst>
              <a:ext uri="{FF2B5EF4-FFF2-40B4-BE49-F238E27FC236}">
                <a16:creationId xmlns:a16="http://schemas.microsoft.com/office/drawing/2014/main" id="{144DFB25-BD79-3D41-57E8-BD6D0A9A488C}"/>
              </a:ext>
            </a:extLst>
          </p:cNvPr>
          <p:cNvGrpSpPr/>
          <p:nvPr/>
        </p:nvGrpSpPr>
        <p:grpSpPr>
          <a:xfrm>
            <a:off x="320719" y="3778836"/>
            <a:ext cx="1771607" cy="504622"/>
            <a:chOff x="320719" y="4228589"/>
            <a:chExt cx="1771607" cy="504622"/>
          </a:xfrm>
        </p:grpSpPr>
        <p:grpSp>
          <p:nvGrpSpPr>
            <p:cNvPr id="119" name="Group 118">
              <a:extLst>
                <a:ext uri="{FF2B5EF4-FFF2-40B4-BE49-F238E27FC236}">
                  <a16:creationId xmlns:a16="http://schemas.microsoft.com/office/drawing/2014/main" id="{14474974-E4B9-1B3B-30E1-32AB1CB695ED}"/>
                </a:ext>
              </a:extLst>
            </p:cNvPr>
            <p:cNvGrpSpPr/>
            <p:nvPr/>
          </p:nvGrpSpPr>
          <p:grpSpPr>
            <a:xfrm>
              <a:off x="320719" y="4228589"/>
              <a:ext cx="1771605" cy="216000"/>
              <a:chOff x="320719" y="4224848"/>
              <a:chExt cx="1771605" cy="219456"/>
            </a:xfrm>
          </p:grpSpPr>
          <p:sp>
            <p:nvSpPr>
              <p:cNvPr id="120" name="Rectangle: Rounded Corners 6">
                <a:extLst>
                  <a:ext uri="{FF2B5EF4-FFF2-40B4-BE49-F238E27FC236}">
                    <a16:creationId xmlns:a16="http://schemas.microsoft.com/office/drawing/2014/main" id="{B57F77B7-A037-CA88-AD79-79A99B272E78}"/>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panose="020B0702040204020203" pitchFamily="34" charset="0"/>
                  </a:rPr>
                  <a:t>Time to market</a:t>
                </a:r>
              </a:p>
            </p:txBody>
          </p:sp>
          <p:pic>
            <p:nvPicPr>
              <p:cNvPr id="121" name="Graphic 120">
                <a:extLst>
                  <a:ext uri="{FF2B5EF4-FFF2-40B4-BE49-F238E27FC236}">
                    <a16:creationId xmlns:a16="http://schemas.microsoft.com/office/drawing/2014/main" id="{18AFA23D-9092-6BBD-65FB-6B723785862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122" name="Group 121">
              <a:extLst>
                <a:ext uri="{FF2B5EF4-FFF2-40B4-BE49-F238E27FC236}">
                  <a16:creationId xmlns:a16="http://schemas.microsoft.com/office/drawing/2014/main" id="{8A75C131-A3E1-211A-8A8D-1286A70EB977}"/>
                </a:ext>
              </a:extLst>
            </p:cNvPr>
            <p:cNvGrpSpPr/>
            <p:nvPr/>
          </p:nvGrpSpPr>
          <p:grpSpPr>
            <a:xfrm>
              <a:off x="320721" y="4517211"/>
              <a:ext cx="1771605" cy="216000"/>
              <a:chOff x="320721" y="4517211"/>
              <a:chExt cx="1771605" cy="216000"/>
            </a:xfrm>
          </p:grpSpPr>
          <p:sp>
            <p:nvSpPr>
              <p:cNvPr id="123" name="Rectangle: Rounded Corners 6">
                <a:extLst>
                  <a:ext uri="{FF2B5EF4-FFF2-40B4-BE49-F238E27FC236}">
                    <a16:creationId xmlns:a16="http://schemas.microsoft.com/office/drawing/2014/main" id="{B0C56A40-4E8A-50A7-6C71-8C39D5C37FF4}"/>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a:rPr>
                  <a:t>Customer satisfaction</a:t>
                </a:r>
              </a:p>
            </p:txBody>
          </p:sp>
          <p:pic>
            <p:nvPicPr>
              <p:cNvPr id="124" name="Graphic 123">
                <a:extLst>
                  <a:ext uri="{FF2B5EF4-FFF2-40B4-BE49-F238E27FC236}">
                    <a16:creationId xmlns:a16="http://schemas.microsoft.com/office/drawing/2014/main" id="{8817E67F-6A0A-6CD8-B244-85B4EEE6CA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grpSp>
      <p:grpSp>
        <p:nvGrpSpPr>
          <p:cNvPr id="125" name="Group 124">
            <a:extLst>
              <a:ext uri="{FF2B5EF4-FFF2-40B4-BE49-F238E27FC236}">
                <a16:creationId xmlns:a16="http://schemas.microsoft.com/office/drawing/2014/main" id="{19FC7300-135E-6374-F250-668E14B4ECB1}"/>
              </a:ext>
            </a:extLst>
          </p:cNvPr>
          <p:cNvGrpSpPr/>
          <p:nvPr/>
        </p:nvGrpSpPr>
        <p:grpSpPr>
          <a:xfrm>
            <a:off x="320719" y="5020658"/>
            <a:ext cx="1771605" cy="216000"/>
            <a:chOff x="320719" y="5270676"/>
            <a:chExt cx="1771605" cy="216000"/>
          </a:xfrm>
        </p:grpSpPr>
        <p:sp>
          <p:nvSpPr>
            <p:cNvPr id="126" name="Rectangle: Rounded Corners 6">
              <a:extLst>
                <a:ext uri="{FF2B5EF4-FFF2-40B4-BE49-F238E27FC236}">
                  <a16:creationId xmlns:a16="http://schemas.microsoft.com/office/drawing/2014/main" id="{66F4F25E-9DBE-25FD-E28F-EFE56FF11B39}"/>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27" name="Graphic 126">
              <a:extLst>
                <a:ext uri="{FF2B5EF4-FFF2-40B4-BE49-F238E27FC236}">
                  <a16:creationId xmlns:a16="http://schemas.microsoft.com/office/drawing/2014/main" id="{41C982F3-9D24-D650-E35E-72488BFEB20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306676"/>
              <a:ext cx="144000" cy="144000"/>
            </a:xfrm>
            <a:prstGeom prst="rect">
              <a:avLst/>
            </a:prstGeom>
          </p:spPr>
        </p:pic>
      </p:grpSp>
      <p:sp>
        <p:nvSpPr>
          <p:cNvPr id="3" name="TextBox 2">
            <a:extLst>
              <a:ext uri="{FF2B5EF4-FFF2-40B4-BE49-F238E27FC236}">
                <a16:creationId xmlns:a16="http://schemas.microsoft.com/office/drawing/2014/main" id="{B7CEC29A-1406-9187-E7CB-AAE8C235FCC4}"/>
              </a:ext>
              <a:ext uri="{C183D7F6-B498-43B3-948B-1728B52AA6E4}">
                <adec:decorative xmlns:adec="http://schemas.microsoft.com/office/drawing/2017/decorative" val="0"/>
              </a:ext>
            </a:extLst>
          </p:cNvPr>
          <p:cNvSpPr txBox="1"/>
          <p:nvPr/>
        </p:nvSpPr>
        <p:spPr>
          <a:xfrm>
            <a:off x="6774052"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4" name="Picture 50">
            <a:hlinkClick r:id="rId7"/>
            <a:extLst>
              <a:ext uri="{FF2B5EF4-FFF2-40B4-BE49-F238E27FC236}">
                <a16:creationId xmlns:a16="http://schemas.microsoft.com/office/drawing/2014/main" id="{596F1649-7214-EC55-7C65-803FD58E1B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5450"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85DF92-6427-7D2B-E1F1-135881C1588F}"/>
              </a:ext>
              <a:ext uri="{C183D7F6-B498-43B3-948B-1728B52AA6E4}">
                <adec:decorative xmlns:adec="http://schemas.microsoft.com/office/drawing/2017/decorative" val="0"/>
              </a:ext>
            </a:extLst>
          </p:cNvPr>
          <p:cNvSpPr txBox="1"/>
          <p:nvPr/>
        </p:nvSpPr>
        <p:spPr>
          <a:xfrm>
            <a:off x="9657845"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7" name="Picture 50">
            <a:hlinkClick r:id="rId7"/>
            <a:extLst>
              <a:ext uri="{FF2B5EF4-FFF2-40B4-BE49-F238E27FC236}">
                <a16:creationId xmlns:a16="http://schemas.microsoft.com/office/drawing/2014/main" id="{255B7ECE-8B04-8869-6819-43F599D6E7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9243"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61" name="TextBox 260">
            <a:extLst>
              <a:ext uri="{FF2B5EF4-FFF2-40B4-BE49-F238E27FC236}">
                <a16:creationId xmlns:a16="http://schemas.microsoft.com/office/drawing/2014/main" id="{42449B47-A8FE-7D0C-7C5F-24AABE7471AC}"/>
              </a:ext>
              <a:ext uri="{C183D7F6-B498-43B3-948B-1728B52AA6E4}">
                <adec:decorative xmlns:adec="http://schemas.microsoft.com/office/drawing/2017/decorative" val="0"/>
              </a:ext>
            </a:extLst>
          </p:cNvPr>
          <p:cNvSpPr txBox="1"/>
          <p:nvPr/>
        </p:nvSpPr>
        <p:spPr>
          <a:xfrm>
            <a:off x="3922320"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264" name="Picture 50">
            <a:hlinkClick r:id="rId7"/>
            <a:extLst>
              <a:ext uri="{FF2B5EF4-FFF2-40B4-BE49-F238E27FC236}">
                <a16:creationId xmlns:a16="http://schemas.microsoft.com/office/drawing/2014/main" id="{8AB4ADE5-C114-8293-9F82-4EA360B64E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2806"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440C43-6D10-CCBB-0D0E-7647678B809D}"/>
              </a:ext>
              <a:ext uri="{C183D7F6-B498-43B3-948B-1728B52AA6E4}">
                <adec:decorative xmlns:adec="http://schemas.microsoft.com/office/drawing/2017/decorative" val="0"/>
              </a:ext>
            </a:extLst>
          </p:cNvPr>
          <p:cNvSpPr txBox="1"/>
          <p:nvPr/>
        </p:nvSpPr>
        <p:spPr>
          <a:xfrm>
            <a:off x="3890259" y="2272661"/>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9" name="Picture 50">
            <a:hlinkClick r:id="rId7"/>
            <a:extLst>
              <a:ext uri="{FF2B5EF4-FFF2-40B4-BE49-F238E27FC236}">
                <a16:creationId xmlns:a16="http://schemas.microsoft.com/office/drawing/2014/main" id="{5C9B3E66-5518-2674-09AE-2D30EB09C4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1657" y="2228418"/>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3E21F2E-B57F-B2E1-60B3-82268B8F783D}"/>
              </a:ext>
              <a:ext uri="{C183D7F6-B498-43B3-948B-1728B52AA6E4}">
                <adec:decorative xmlns:adec="http://schemas.microsoft.com/office/drawing/2017/decorative" val="0"/>
              </a:ext>
            </a:extLst>
          </p:cNvPr>
          <p:cNvSpPr txBox="1"/>
          <p:nvPr/>
        </p:nvSpPr>
        <p:spPr>
          <a:xfrm>
            <a:off x="9657845" y="4849624"/>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11" name="Picture 50">
            <a:hlinkClick r:id="rId7"/>
            <a:extLst>
              <a:ext uri="{FF2B5EF4-FFF2-40B4-BE49-F238E27FC236}">
                <a16:creationId xmlns:a16="http://schemas.microsoft.com/office/drawing/2014/main" id="{BCACA97D-0E5F-7DDB-574F-2D1B263F7B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9243" y="4805381"/>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E4CF09D-A2AA-E32A-5025-C26C27884361}"/>
              </a:ext>
              <a:ext uri="{C183D7F6-B498-43B3-948B-1728B52AA6E4}">
                <adec:decorative xmlns:adec="http://schemas.microsoft.com/office/drawing/2017/decorative" val="0"/>
              </a:ext>
            </a:extLst>
          </p:cNvPr>
          <p:cNvSpPr txBox="1"/>
          <p:nvPr/>
        </p:nvSpPr>
        <p:spPr>
          <a:xfrm>
            <a:off x="6847583" y="4677658"/>
            <a:ext cx="1490793" cy="463262"/>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SharePoint</a:t>
            </a:r>
          </a:p>
        </p:txBody>
      </p:sp>
      <p:pic>
        <p:nvPicPr>
          <p:cNvPr id="13" name="Picture 12">
            <a:extLst>
              <a:ext uri="{FF2B5EF4-FFF2-40B4-BE49-F238E27FC236}">
                <a16:creationId xmlns:a16="http://schemas.microsoft.com/office/drawing/2014/main" id="{C7C46BC0-0C33-69A7-00CE-0F065AC07B2A}"/>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6472902" y="4810121"/>
            <a:ext cx="224338" cy="215956"/>
          </a:xfrm>
          <a:prstGeom prst="rect">
            <a:avLst/>
          </a:prstGeom>
          <a:ln w="6657" cap="flat">
            <a:noFill/>
            <a:prstDash val="solid"/>
            <a:miter/>
          </a:ln>
          <a:effectLst/>
        </p:spPr>
      </p:pic>
    </p:spTree>
    <p:extLst>
      <p:ext uri="{BB962C8B-B14F-4D97-AF65-F5344CB8AC3E}">
        <p14:creationId xmlns:p14="http://schemas.microsoft.com/office/powerpoint/2010/main" val="286496824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CBD6B-753A-9AD0-0D38-65E3DD1D0258}"/>
            </a:ext>
          </a:extLst>
        </p:cNvPr>
        <p:cNvGrpSpPr/>
        <p:nvPr/>
      </p:nvGrpSpPr>
      <p:grpSpPr>
        <a:xfrm>
          <a:off x="0" y="0"/>
          <a:ext cx="0" cy="0"/>
          <a:chOff x="0" y="0"/>
          <a:chExt cx="0" cy="0"/>
        </a:xfrm>
      </p:grpSpPr>
      <p:sp>
        <p:nvSpPr>
          <p:cNvPr id="253" name="Text Placeholder 252">
            <a:extLst>
              <a:ext uri="{FF2B5EF4-FFF2-40B4-BE49-F238E27FC236}">
                <a16:creationId xmlns:a16="http://schemas.microsoft.com/office/drawing/2014/main" id="{4E46CB4A-5EE8-799B-AD8C-001C34A4FBAC}"/>
              </a:ext>
            </a:extLst>
          </p:cNvPr>
          <p:cNvSpPr>
            <a:spLocks noGrp="1"/>
          </p:cNvSpPr>
          <p:nvPr>
            <p:ph type="body" sz="quarter" idx="32"/>
          </p:nvPr>
        </p:nvSpPr>
        <p:spPr/>
        <p:txBody>
          <a:bodyPr/>
          <a:lstStyle/>
          <a:p>
            <a:r>
              <a:rPr lang="en-US" noProof="0" dirty="0"/>
              <a:t>Even in an era of hyper-automation and efficiency, inaccurate charges buried in invoices—misapplied fees, undetected errors—can quietly build up significant potential overpayments.  AI can automate the process of finding errors and reduce overpayments.</a:t>
            </a:r>
          </a:p>
          <a:p>
            <a:endParaRPr lang="en-US" noProof="0" dirty="0"/>
          </a:p>
          <a:p>
            <a:r>
              <a:rPr kumimoji="0" lang="en-US" sz="1050" b="0" i="0" u="none" strike="noStrike" kern="1200" cap="none" spc="0" normalizeH="0" baseline="0" noProof="0" dirty="0">
                <a:ln>
                  <a:noFill/>
                </a:ln>
                <a:solidFill>
                  <a:srgbClr val="000000"/>
                </a:solidFill>
                <a:effectLst/>
                <a:uLnTx/>
                <a:uFillTx/>
                <a:latin typeface="Segoe UI Semibold"/>
                <a:ea typeface="+mn-ea"/>
                <a:cs typeface="+mn-cs"/>
              </a:rPr>
              <a:t>Customer reference: </a:t>
            </a:r>
            <a:r>
              <a:rPr kumimoji="0" lang="en-US" sz="1050" b="0" i="0" u="none" strike="noStrike" kern="1200" cap="none" spc="0" normalizeH="0" baseline="0" noProof="0" dirty="0">
                <a:ln>
                  <a:noFill/>
                </a:ln>
                <a:solidFill>
                  <a:srgbClr val="000000"/>
                </a:solidFill>
                <a:effectLst/>
                <a:uLnTx/>
                <a:uFillTx/>
                <a:latin typeface="Segoe UI"/>
                <a:ea typeface="+mn-ea"/>
                <a:cs typeface="+mn-cs"/>
                <a:hlinkClick r:id="rId3"/>
              </a:rPr>
              <a:t>Dow is transforming freight invoicing with Copilot</a:t>
            </a:r>
            <a:endParaRPr kumimoji="0" lang="en-US" sz="105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254" name="Text Placeholder 253">
            <a:extLst>
              <a:ext uri="{FF2B5EF4-FFF2-40B4-BE49-F238E27FC236}">
                <a16:creationId xmlns:a16="http://schemas.microsoft.com/office/drawing/2014/main" id="{637752FE-44A3-0945-A8FF-19C7379EF12E}"/>
              </a:ext>
            </a:extLst>
          </p:cNvPr>
          <p:cNvSpPr>
            <a:spLocks noGrp="1"/>
          </p:cNvSpPr>
          <p:nvPr>
            <p:ph type="body" sz="quarter" idx="33"/>
          </p:nvPr>
        </p:nvSpPr>
        <p:spPr/>
        <p:txBody>
          <a:bodyPr/>
          <a:lstStyle/>
          <a:p>
            <a:r>
              <a:rPr lang="en-IN"/>
              <a:t>Manufacturing</a:t>
            </a:r>
          </a:p>
        </p:txBody>
      </p:sp>
      <p:sp>
        <p:nvSpPr>
          <p:cNvPr id="252" name="Text Placeholder 251">
            <a:extLst>
              <a:ext uri="{FF2B5EF4-FFF2-40B4-BE49-F238E27FC236}">
                <a16:creationId xmlns:a16="http://schemas.microsoft.com/office/drawing/2014/main" id="{51562DE1-17F5-C25D-E8BB-1FD239C1FF4D}"/>
              </a:ext>
            </a:extLst>
          </p:cNvPr>
          <p:cNvSpPr>
            <a:spLocks noGrp="1"/>
          </p:cNvSpPr>
          <p:nvPr>
            <p:ph type="body" sz="quarter" idx="30"/>
          </p:nvPr>
        </p:nvSpPr>
        <p:spPr/>
        <p:txBody>
          <a:bodyPr/>
          <a:lstStyle/>
          <a:p>
            <a:r>
              <a:rPr lang="en-US" noProof="0"/>
              <a:t>Build</a:t>
            </a:r>
          </a:p>
        </p:txBody>
      </p:sp>
      <p:sp>
        <p:nvSpPr>
          <p:cNvPr id="250" name="Text Placeholder 249">
            <a:extLst>
              <a:ext uri="{FF2B5EF4-FFF2-40B4-BE49-F238E27FC236}">
                <a16:creationId xmlns:a16="http://schemas.microsoft.com/office/drawing/2014/main" id="{CC17689A-7E6C-C7F5-CC47-BBE69A085B27}"/>
              </a:ext>
            </a:extLst>
          </p:cNvPr>
          <p:cNvSpPr>
            <a:spLocks noGrp="1"/>
          </p:cNvSpPr>
          <p:nvPr>
            <p:ph type="body" sz="quarter" idx="17"/>
          </p:nvPr>
        </p:nvSpPr>
        <p:spPr/>
        <p:txBody>
          <a:bodyPr/>
          <a:lstStyle/>
          <a:p>
            <a:r>
              <a:rPr lang="en-US" noProof="0" dirty="0"/>
              <a:t>Copilot Studio/GitHub and Azure AI Foundry</a:t>
            </a:r>
          </a:p>
        </p:txBody>
      </p:sp>
      <p:sp>
        <p:nvSpPr>
          <p:cNvPr id="160" name="Title 159">
            <a:extLst>
              <a:ext uri="{FF2B5EF4-FFF2-40B4-BE49-F238E27FC236}">
                <a16:creationId xmlns:a16="http://schemas.microsoft.com/office/drawing/2014/main" id="{1C46D457-7BA4-45BA-D02A-BC06B432FF5F}"/>
              </a:ext>
            </a:extLst>
          </p:cNvPr>
          <p:cNvSpPr>
            <a:spLocks noGrp="1"/>
          </p:cNvSpPr>
          <p:nvPr>
            <p:ph type="title"/>
          </p:nvPr>
        </p:nvSpPr>
        <p:spPr/>
        <p:txBody>
          <a:bodyPr/>
          <a:lstStyle/>
          <a:p>
            <a:r>
              <a:rPr lang="en-IN"/>
              <a:t>Reduce freight leakage</a:t>
            </a:r>
          </a:p>
        </p:txBody>
      </p:sp>
      <p:sp>
        <p:nvSpPr>
          <p:cNvPr id="32" name="Text Placeholder 31">
            <a:extLst>
              <a:ext uri="{FF2B5EF4-FFF2-40B4-BE49-F238E27FC236}">
                <a16:creationId xmlns:a16="http://schemas.microsoft.com/office/drawing/2014/main" id="{0CF4B76E-7568-B0B8-CD38-4DD4F1FB1ECA}"/>
              </a:ext>
            </a:extLst>
          </p:cNvPr>
          <p:cNvSpPr>
            <a:spLocks noGrp="1"/>
          </p:cNvSpPr>
          <p:nvPr>
            <p:ph type="body" sz="quarter" idx="69"/>
          </p:nvPr>
        </p:nvSpPr>
        <p:spPr/>
        <p:txBody>
          <a:bodyPr/>
          <a:lstStyle/>
          <a:p>
            <a:r>
              <a:rPr lang="en-US"/>
              <a:t>Benefit: Automatically identify incoming invoices for analysis.</a:t>
            </a:r>
          </a:p>
        </p:txBody>
      </p:sp>
      <p:sp>
        <p:nvSpPr>
          <p:cNvPr id="290" name="Text Placeholder 289">
            <a:extLst>
              <a:ext uri="{FF2B5EF4-FFF2-40B4-BE49-F238E27FC236}">
                <a16:creationId xmlns:a16="http://schemas.microsoft.com/office/drawing/2014/main" id="{462F49B8-A820-46DA-E557-E763AE8BE995}"/>
              </a:ext>
            </a:extLst>
          </p:cNvPr>
          <p:cNvSpPr>
            <a:spLocks noGrp="1"/>
          </p:cNvSpPr>
          <p:nvPr>
            <p:ph type="body" sz="quarter" idx="11"/>
          </p:nvPr>
        </p:nvSpPr>
        <p:spPr/>
        <p:txBody>
          <a:bodyPr/>
          <a:lstStyle/>
          <a:p>
            <a:r>
              <a:rPr lang="en-US" noProof="0"/>
              <a:t>Identify incoming invoices</a:t>
            </a:r>
          </a:p>
        </p:txBody>
      </p:sp>
      <p:sp>
        <p:nvSpPr>
          <p:cNvPr id="291" name="Text Placeholder 290">
            <a:extLst>
              <a:ext uri="{FF2B5EF4-FFF2-40B4-BE49-F238E27FC236}">
                <a16:creationId xmlns:a16="http://schemas.microsoft.com/office/drawing/2014/main" id="{21909134-5266-9718-E324-E858CB6D644A}"/>
              </a:ext>
            </a:extLst>
          </p:cNvPr>
          <p:cNvSpPr>
            <a:spLocks noGrp="1"/>
          </p:cNvSpPr>
          <p:nvPr>
            <p:ph type="body" sz="quarter" idx="18"/>
          </p:nvPr>
        </p:nvSpPr>
        <p:spPr/>
        <p:txBody>
          <a:bodyPr/>
          <a:lstStyle/>
          <a:p>
            <a:r>
              <a:rPr lang="en-US" sz="800" noProof="0" dirty="0"/>
              <a:t>an AI Agent automatically scans all incoming emails for freight invoices in a PDF or Word format.</a:t>
            </a:r>
          </a:p>
        </p:txBody>
      </p:sp>
      <p:sp>
        <p:nvSpPr>
          <p:cNvPr id="293" name="Text Placeholder 292">
            <a:extLst>
              <a:ext uri="{FF2B5EF4-FFF2-40B4-BE49-F238E27FC236}">
                <a16:creationId xmlns:a16="http://schemas.microsoft.com/office/drawing/2014/main" id="{479EFB59-6904-013B-96F4-5059AA2462D4}"/>
              </a:ext>
            </a:extLst>
          </p:cNvPr>
          <p:cNvSpPr>
            <a:spLocks noGrp="1"/>
          </p:cNvSpPr>
          <p:nvPr>
            <p:ph type="body" sz="quarter" idx="42"/>
          </p:nvPr>
        </p:nvSpPr>
        <p:spPr/>
        <p:txBody>
          <a:bodyPr/>
          <a:lstStyle/>
          <a:p>
            <a:r>
              <a:rPr lang="en-US" noProof="0"/>
              <a:t>Categorize invoice</a:t>
            </a:r>
          </a:p>
        </p:txBody>
      </p:sp>
      <p:sp>
        <p:nvSpPr>
          <p:cNvPr id="294" name="Text Placeholder 293">
            <a:extLst>
              <a:ext uri="{FF2B5EF4-FFF2-40B4-BE49-F238E27FC236}">
                <a16:creationId xmlns:a16="http://schemas.microsoft.com/office/drawing/2014/main" id="{C0727504-87DB-1640-0BCF-604BA1E93A39}"/>
              </a:ext>
            </a:extLst>
          </p:cNvPr>
          <p:cNvSpPr>
            <a:spLocks noGrp="1"/>
          </p:cNvSpPr>
          <p:nvPr>
            <p:ph type="body" sz="quarter" idx="43"/>
          </p:nvPr>
        </p:nvSpPr>
        <p:spPr/>
        <p:txBody>
          <a:bodyPr/>
          <a:lstStyle/>
          <a:p>
            <a:r>
              <a:rPr lang="en-US" sz="800" noProof="0"/>
              <a:t>Match the invoice to a contract and categorize the invoice by shipment type across land-based, air, barge, as well as geography.</a:t>
            </a:r>
          </a:p>
        </p:txBody>
      </p:sp>
      <p:sp>
        <p:nvSpPr>
          <p:cNvPr id="332" name="Text Placeholder 331">
            <a:extLst>
              <a:ext uri="{FF2B5EF4-FFF2-40B4-BE49-F238E27FC236}">
                <a16:creationId xmlns:a16="http://schemas.microsoft.com/office/drawing/2014/main" id="{D3E0C79D-4996-80CA-500D-03B8D790678C}"/>
              </a:ext>
            </a:extLst>
          </p:cNvPr>
          <p:cNvSpPr>
            <a:spLocks noGrp="1"/>
          </p:cNvSpPr>
          <p:nvPr>
            <p:ph type="body" sz="quarter" idx="68"/>
          </p:nvPr>
        </p:nvSpPr>
        <p:spPr/>
        <p:txBody>
          <a:bodyPr/>
          <a:lstStyle/>
          <a:p>
            <a:r>
              <a:rPr lang="en-US"/>
              <a:t>Benefit: Prioritize employee time by identifying likely errors for further analysis.</a:t>
            </a:r>
          </a:p>
        </p:txBody>
      </p:sp>
      <p:sp>
        <p:nvSpPr>
          <p:cNvPr id="296" name="Text Placeholder 295">
            <a:extLst>
              <a:ext uri="{FF2B5EF4-FFF2-40B4-BE49-F238E27FC236}">
                <a16:creationId xmlns:a16="http://schemas.microsoft.com/office/drawing/2014/main" id="{AD6C3A49-4A80-A6A0-7FBF-A9270017A410}"/>
              </a:ext>
            </a:extLst>
          </p:cNvPr>
          <p:cNvSpPr>
            <a:spLocks noGrp="1"/>
          </p:cNvSpPr>
          <p:nvPr>
            <p:ph type="body" sz="quarter" idx="45"/>
          </p:nvPr>
        </p:nvSpPr>
        <p:spPr/>
        <p:txBody>
          <a:bodyPr/>
          <a:lstStyle/>
          <a:p>
            <a:r>
              <a:rPr lang="en-US" noProof="0"/>
              <a:t>Scan for errors</a:t>
            </a:r>
          </a:p>
        </p:txBody>
      </p:sp>
      <p:sp>
        <p:nvSpPr>
          <p:cNvPr id="297" name="Text Placeholder 296">
            <a:extLst>
              <a:ext uri="{FF2B5EF4-FFF2-40B4-BE49-F238E27FC236}">
                <a16:creationId xmlns:a16="http://schemas.microsoft.com/office/drawing/2014/main" id="{C84F4801-4CE6-96F8-58A0-40C0890C6083}"/>
              </a:ext>
            </a:extLst>
          </p:cNvPr>
          <p:cNvSpPr>
            <a:spLocks noGrp="1"/>
          </p:cNvSpPr>
          <p:nvPr>
            <p:ph type="body" sz="quarter" idx="46"/>
          </p:nvPr>
        </p:nvSpPr>
        <p:spPr/>
        <p:txBody>
          <a:bodyPr wrap="square">
            <a:spAutoFit/>
          </a:bodyPr>
          <a:lstStyle/>
          <a:p>
            <a:r>
              <a:rPr lang="en-US" sz="800" noProof="0"/>
              <a:t>Using a set of rules based on the invoice categorization look for missing data, late codes, and accessorial fees, weight discrepancies, inaccurate rates, misapplied fees, inaccurate labeling such as NMFC codes and flag for further analysis.</a:t>
            </a:r>
          </a:p>
        </p:txBody>
      </p:sp>
      <p:sp>
        <p:nvSpPr>
          <p:cNvPr id="321" name="Text Placeholder 320">
            <a:extLst>
              <a:ext uri="{FF2B5EF4-FFF2-40B4-BE49-F238E27FC236}">
                <a16:creationId xmlns:a16="http://schemas.microsoft.com/office/drawing/2014/main" id="{DC0B4857-8BB7-DD43-CFF9-1EBB85235556}"/>
              </a:ext>
            </a:extLst>
          </p:cNvPr>
          <p:cNvSpPr>
            <a:spLocks noGrp="1"/>
          </p:cNvSpPr>
          <p:nvPr>
            <p:ph type="body" sz="quarter" idx="70"/>
          </p:nvPr>
        </p:nvSpPr>
        <p:spPr/>
        <p:txBody>
          <a:bodyPr/>
          <a:lstStyle/>
          <a:p>
            <a:r>
              <a:rPr lang="en-US"/>
              <a:t>Benefit: Categorize invoice to apply varying analysis rules based on shipment type.</a:t>
            </a:r>
          </a:p>
        </p:txBody>
      </p:sp>
      <p:sp>
        <p:nvSpPr>
          <p:cNvPr id="324" name="Text Placeholder 323">
            <a:extLst>
              <a:ext uri="{FF2B5EF4-FFF2-40B4-BE49-F238E27FC236}">
                <a16:creationId xmlns:a16="http://schemas.microsoft.com/office/drawing/2014/main" id="{6B31D7AA-7AB3-43BD-6700-F8C14D3999C8}"/>
              </a:ext>
            </a:extLst>
          </p:cNvPr>
          <p:cNvSpPr>
            <a:spLocks noGrp="1"/>
          </p:cNvSpPr>
          <p:nvPr>
            <p:ph type="body" sz="quarter" idx="48"/>
          </p:nvPr>
        </p:nvSpPr>
        <p:spPr/>
        <p:txBody>
          <a:bodyPr/>
          <a:lstStyle/>
          <a:p>
            <a:r>
              <a:rPr lang="en-US" sz="800"/>
              <a:t>Benefit: Document billing errors to simplify the process to reclaiming fees from freight forwarders.</a:t>
            </a:r>
          </a:p>
        </p:txBody>
      </p:sp>
      <p:sp>
        <p:nvSpPr>
          <p:cNvPr id="325" name="Text Placeholder 324">
            <a:extLst>
              <a:ext uri="{FF2B5EF4-FFF2-40B4-BE49-F238E27FC236}">
                <a16:creationId xmlns:a16="http://schemas.microsoft.com/office/drawing/2014/main" id="{99B3F243-6D59-0979-F8EF-5961989ABD97}"/>
              </a:ext>
            </a:extLst>
          </p:cNvPr>
          <p:cNvSpPr>
            <a:spLocks noGrp="1"/>
          </p:cNvSpPr>
          <p:nvPr>
            <p:ph type="body" sz="quarter" idx="49"/>
          </p:nvPr>
        </p:nvSpPr>
        <p:spPr/>
        <p:txBody>
          <a:bodyPr/>
          <a:lstStyle/>
          <a:p>
            <a:r>
              <a:rPr lang="en-US" noProof="0"/>
              <a:t>Prepare reports</a:t>
            </a:r>
          </a:p>
        </p:txBody>
      </p:sp>
      <p:sp>
        <p:nvSpPr>
          <p:cNvPr id="326" name="Text Placeholder 325">
            <a:extLst>
              <a:ext uri="{FF2B5EF4-FFF2-40B4-BE49-F238E27FC236}">
                <a16:creationId xmlns:a16="http://schemas.microsoft.com/office/drawing/2014/main" id="{1392CE12-212D-DAFC-F8C2-C6CC3E70AD62}"/>
              </a:ext>
            </a:extLst>
          </p:cNvPr>
          <p:cNvSpPr>
            <a:spLocks noGrp="1"/>
          </p:cNvSpPr>
          <p:nvPr>
            <p:ph type="body" sz="quarter" idx="50"/>
          </p:nvPr>
        </p:nvSpPr>
        <p:spPr/>
        <p:txBody>
          <a:bodyPr/>
          <a:lstStyle/>
          <a:p>
            <a:r>
              <a:rPr lang="en-US" sz="800" noProof="0"/>
              <a:t>Generate a variance report for all shipment showing estimated versus actual shipping costs.</a:t>
            </a:r>
          </a:p>
        </p:txBody>
      </p:sp>
      <p:sp>
        <p:nvSpPr>
          <p:cNvPr id="327" name="Text Placeholder 326">
            <a:extLst>
              <a:ext uri="{FF2B5EF4-FFF2-40B4-BE49-F238E27FC236}">
                <a16:creationId xmlns:a16="http://schemas.microsoft.com/office/drawing/2014/main" id="{491E5062-3431-2668-323B-D9236483D5F1}"/>
              </a:ext>
            </a:extLst>
          </p:cNvPr>
          <p:cNvSpPr>
            <a:spLocks noGrp="1"/>
          </p:cNvSpPr>
          <p:nvPr>
            <p:ph type="body" sz="quarter" idx="51"/>
          </p:nvPr>
        </p:nvSpPr>
        <p:spPr/>
        <p:txBody>
          <a:bodyPr/>
          <a:lstStyle/>
          <a:p>
            <a:r>
              <a:rPr lang="en-US" noProof="0"/>
              <a:t>Query the database</a:t>
            </a:r>
          </a:p>
        </p:txBody>
      </p:sp>
      <p:sp>
        <p:nvSpPr>
          <p:cNvPr id="328" name="Text Placeholder 327">
            <a:extLst>
              <a:ext uri="{FF2B5EF4-FFF2-40B4-BE49-F238E27FC236}">
                <a16:creationId xmlns:a16="http://schemas.microsoft.com/office/drawing/2014/main" id="{FA00C9EA-72ED-A5A0-BB55-39001ADDD40F}"/>
              </a:ext>
            </a:extLst>
          </p:cNvPr>
          <p:cNvSpPr>
            <a:spLocks noGrp="1"/>
          </p:cNvSpPr>
          <p:nvPr>
            <p:ph type="body" sz="quarter" idx="52"/>
          </p:nvPr>
        </p:nvSpPr>
        <p:spPr/>
        <p:txBody>
          <a:bodyPr/>
          <a:lstStyle/>
          <a:p>
            <a:r>
              <a:rPr lang="en-US" sz="800" noProof="0"/>
              <a:t>Use Copilot to further analyze data across invoices such as duplicate charges, delays, routing inefficiencies, etc.</a:t>
            </a:r>
          </a:p>
        </p:txBody>
      </p:sp>
      <p:sp>
        <p:nvSpPr>
          <p:cNvPr id="322" name="Text Placeholder 321">
            <a:extLst>
              <a:ext uri="{FF2B5EF4-FFF2-40B4-BE49-F238E27FC236}">
                <a16:creationId xmlns:a16="http://schemas.microsoft.com/office/drawing/2014/main" id="{4BC5774B-6F9A-F96B-B55C-54CA91A22C4B}"/>
              </a:ext>
            </a:extLst>
          </p:cNvPr>
          <p:cNvSpPr>
            <a:spLocks noGrp="1"/>
          </p:cNvSpPr>
          <p:nvPr>
            <p:ph type="body" sz="quarter" idx="66"/>
          </p:nvPr>
        </p:nvSpPr>
        <p:spPr/>
        <p:txBody>
          <a:bodyPr/>
          <a:lstStyle/>
          <a:p>
            <a:r>
              <a:rPr lang="en-US" sz="800"/>
              <a:t>Benefit: Automate data entry and create a dataset to analyze shipping inefficiencies.</a:t>
            </a:r>
          </a:p>
        </p:txBody>
      </p:sp>
      <p:sp>
        <p:nvSpPr>
          <p:cNvPr id="330" name="Text Placeholder 329">
            <a:extLst>
              <a:ext uri="{FF2B5EF4-FFF2-40B4-BE49-F238E27FC236}">
                <a16:creationId xmlns:a16="http://schemas.microsoft.com/office/drawing/2014/main" id="{A402D9CC-9FF7-1EF6-E06B-FB9F48E67BDF}"/>
              </a:ext>
            </a:extLst>
          </p:cNvPr>
          <p:cNvSpPr>
            <a:spLocks noGrp="1"/>
          </p:cNvSpPr>
          <p:nvPr>
            <p:ph type="body" sz="quarter" idx="54"/>
          </p:nvPr>
        </p:nvSpPr>
        <p:spPr/>
        <p:txBody>
          <a:bodyPr/>
          <a:lstStyle/>
          <a:p>
            <a:r>
              <a:rPr lang="en-US" noProof="0"/>
              <a:t>Update database</a:t>
            </a:r>
          </a:p>
        </p:txBody>
      </p:sp>
      <p:sp>
        <p:nvSpPr>
          <p:cNvPr id="331" name="Text Placeholder 330">
            <a:extLst>
              <a:ext uri="{FF2B5EF4-FFF2-40B4-BE49-F238E27FC236}">
                <a16:creationId xmlns:a16="http://schemas.microsoft.com/office/drawing/2014/main" id="{9530D36C-8BD4-FEDF-67E7-6D1FC66ECCC4}"/>
              </a:ext>
            </a:extLst>
          </p:cNvPr>
          <p:cNvSpPr>
            <a:spLocks noGrp="1"/>
          </p:cNvSpPr>
          <p:nvPr>
            <p:ph type="body" sz="quarter" idx="55"/>
          </p:nvPr>
        </p:nvSpPr>
        <p:spPr/>
        <p:txBody>
          <a:bodyPr/>
          <a:lstStyle/>
          <a:p>
            <a:r>
              <a:rPr lang="en-US" sz="800" noProof="0"/>
              <a:t>Identify specific data from the invoice along with the matching contract data and enter the data into an invoicing database for further analysis.</a:t>
            </a:r>
          </a:p>
        </p:txBody>
      </p:sp>
      <p:sp>
        <p:nvSpPr>
          <p:cNvPr id="329" name="Text Placeholder 328">
            <a:extLst>
              <a:ext uri="{FF2B5EF4-FFF2-40B4-BE49-F238E27FC236}">
                <a16:creationId xmlns:a16="http://schemas.microsoft.com/office/drawing/2014/main" id="{5D6C71ED-F702-B031-3C8E-EAEFB2A12F7C}"/>
              </a:ext>
            </a:extLst>
          </p:cNvPr>
          <p:cNvSpPr>
            <a:spLocks noGrp="1"/>
          </p:cNvSpPr>
          <p:nvPr>
            <p:ph type="body" sz="quarter" idx="67"/>
          </p:nvPr>
        </p:nvSpPr>
        <p:spPr/>
        <p:txBody>
          <a:bodyPr/>
          <a:lstStyle/>
          <a:p>
            <a:r>
              <a:rPr lang="en-US" sz="800"/>
              <a:t>Benefit: Allow procurement analysts to use natural language queries to uncover valuable insights to reduce shipping costs.</a:t>
            </a:r>
          </a:p>
        </p:txBody>
      </p:sp>
      <p:sp>
        <p:nvSpPr>
          <p:cNvPr id="424" name="Text Placeholder 423">
            <a:extLst>
              <a:ext uri="{FF2B5EF4-FFF2-40B4-BE49-F238E27FC236}">
                <a16:creationId xmlns:a16="http://schemas.microsoft.com/office/drawing/2014/main" id="{528BEFD9-824A-893B-8FFF-15D38B2350BB}"/>
              </a:ext>
            </a:extLst>
          </p:cNvPr>
          <p:cNvSpPr>
            <a:spLocks noGrp="1"/>
          </p:cNvSpPr>
          <p:nvPr>
            <p:ph type="body" sz="quarter" idx="64"/>
          </p:nvPr>
        </p:nvSpPr>
        <p:spPr/>
        <p:txBody>
          <a:bodyPr/>
          <a:lstStyle/>
          <a:p>
            <a:r>
              <a:rPr lang="en-US" noProof="0"/>
              <a:t>Value benefit</a:t>
            </a:r>
          </a:p>
        </p:txBody>
      </p:sp>
      <p:sp>
        <p:nvSpPr>
          <p:cNvPr id="425" name="Text Placeholder 424">
            <a:extLst>
              <a:ext uri="{FF2B5EF4-FFF2-40B4-BE49-F238E27FC236}">
                <a16:creationId xmlns:a16="http://schemas.microsoft.com/office/drawing/2014/main" id="{9A51B56F-19DB-8AC7-DE27-E4C044E59A62}"/>
              </a:ext>
            </a:extLst>
          </p:cNvPr>
          <p:cNvSpPr>
            <a:spLocks noGrp="1"/>
          </p:cNvSpPr>
          <p:nvPr>
            <p:ph type="body" sz="quarter" idx="65"/>
          </p:nvPr>
        </p:nvSpPr>
        <p:spPr/>
        <p:txBody>
          <a:bodyPr/>
          <a:lstStyle/>
          <a:p>
            <a:r>
              <a:rPr lang="en-US" noProof="0"/>
              <a:t>KPIs impacted</a:t>
            </a:r>
          </a:p>
        </p:txBody>
      </p:sp>
      <p:sp>
        <p:nvSpPr>
          <p:cNvPr id="339" name="TextBox 338">
            <a:extLst>
              <a:ext uri="{FF2B5EF4-FFF2-40B4-BE49-F238E27FC236}">
                <a16:creationId xmlns:a16="http://schemas.microsoft.com/office/drawing/2014/main" id="{7A988C1F-6D48-E8B4-4B9C-FC014BECBF66}"/>
              </a:ext>
              <a:ext uri="{C183D7F6-B498-43B3-948B-1728B52AA6E4}">
                <adec:decorative xmlns:adec="http://schemas.microsoft.com/office/drawing/2017/decorative" val="0"/>
              </a:ext>
            </a:extLst>
          </p:cNvPr>
          <p:cNvSpPr txBox="1"/>
          <p:nvPr/>
        </p:nvSpPr>
        <p:spPr>
          <a:xfrm>
            <a:off x="9309421" y="2298701"/>
            <a:ext cx="1852460" cy="13531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Freight Leakage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Azure Logic Apps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logistics system</a:t>
            </a:r>
          </a:p>
        </p:txBody>
      </p:sp>
      <p:pic>
        <p:nvPicPr>
          <p:cNvPr id="378" name="Picture 377">
            <a:extLst>
              <a:ext uri="{FF2B5EF4-FFF2-40B4-BE49-F238E27FC236}">
                <a16:creationId xmlns:a16="http://schemas.microsoft.com/office/drawing/2014/main" id="{256BB5F3-CD27-6908-2241-B592B0B9B27B}"/>
              </a:ext>
              <a:ext uri="{C183D7F6-B498-43B3-948B-1728B52AA6E4}">
                <adec:decorative xmlns:adec="http://schemas.microsoft.com/office/drawing/2017/decorative" val="0"/>
              </a:ext>
            </a:extLst>
          </p:cNvPr>
          <p:cNvPicPr>
            <a:picLocks noChangeAspect="1"/>
          </p:cNvPicPr>
          <p:nvPr/>
        </p:nvPicPr>
        <p:blipFill rotWithShape="1">
          <a:blip r:embed="rId4"/>
          <a:srcRect b="3736"/>
          <a:stretch/>
        </p:blipFill>
        <p:spPr>
          <a:xfrm>
            <a:off x="8950475" y="2207040"/>
            <a:ext cx="224338" cy="215956"/>
          </a:xfrm>
          <a:prstGeom prst="rect">
            <a:avLst/>
          </a:prstGeom>
          <a:ln w="6657" cap="flat">
            <a:noFill/>
            <a:prstDash val="solid"/>
            <a:miter/>
          </a:ln>
          <a:effectLst/>
        </p:spPr>
      </p:pic>
      <p:sp>
        <p:nvSpPr>
          <p:cNvPr id="384" name="TextBox 383">
            <a:extLst>
              <a:ext uri="{FF2B5EF4-FFF2-40B4-BE49-F238E27FC236}">
                <a16:creationId xmlns:a16="http://schemas.microsoft.com/office/drawing/2014/main" id="{B3632B37-D241-F67F-EE56-8A767235E7B8}"/>
              </a:ext>
              <a:ext uri="{C183D7F6-B498-43B3-948B-1728B52AA6E4}">
                <adec:decorative xmlns:adec="http://schemas.microsoft.com/office/drawing/2017/decorative" val="0"/>
              </a:ext>
            </a:extLst>
          </p:cNvPr>
          <p:cNvSpPr txBox="1"/>
          <p:nvPr/>
        </p:nvSpPr>
        <p:spPr>
          <a:xfrm>
            <a:off x="3541093" y="2144127"/>
            <a:ext cx="1490793" cy="375869"/>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Freight Leakage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Exchange</a:t>
            </a:r>
          </a:p>
        </p:txBody>
      </p:sp>
      <p:pic>
        <p:nvPicPr>
          <p:cNvPr id="385" name="Picture 384">
            <a:extLst>
              <a:ext uri="{FF2B5EF4-FFF2-40B4-BE49-F238E27FC236}">
                <a16:creationId xmlns:a16="http://schemas.microsoft.com/office/drawing/2014/main" id="{0C1E7D1E-09DA-C523-3192-D0A16443FCD2}"/>
              </a:ext>
              <a:ext uri="{C183D7F6-B498-43B3-948B-1728B52AA6E4}">
                <adec:decorative xmlns:adec="http://schemas.microsoft.com/office/drawing/2017/decorative" val="0"/>
              </a:ext>
            </a:extLst>
          </p:cNvPr>
          <p:cNvPicPr>
            <a:picLocks noChangeAspect="1"/>
          </p:cNvPicPr>
          <p:nvPr/>
        </p:nvPicPr>
        <p:blipFill rotWithShape="1">
          <a:blip r:embed="rId4"/>
          <a:srcRect b="3736"/>
          <a:stretch/>
        </p:blipFill>
        <p:spPr>
          <a:xfrm>
            <a:off x="3182890" y="2207040"/>
            <a:ext cx="224338" cy="215956"/>
          </a:xfrm>
          <a:prstGeom prst="rect">
            <a:avLst/>
          </a:prstGeom>
          <a:ln w="6657" cap="flat">
            <a:noFill/>
            <a:prstDash val="solid"/>
            <a:miter/>
          </a:ln>
          <a:effectLst/>
        </p:spPr>
      </p:pic>
      <p:sp>
        <p:nvSpPr>
          <p:cNvPr id="387" name="TextBox 386">
            <a:extLst>
              <a:ext uri="{FF2B5EF4-FFF2-40B4-BE49-F238E27FC236}">
                <a16:creationId xmlns:a16="http://schemas.microsoft.com/office/drawing/2014/main" id="{07614D17-10EC-E825-0FF1-41012BDDE202}"/>
              </a:ext>
              <a:ext uri="{C183D7F6-B498-43B3-948B-1728B52AA6E4}">
                <adec:decorative xmlns:adec="http://schemas.microsoft.com/office/drawing/2017/decorative" val="0"/>
              </a:ext>
            </a:extLst>
          </p:cNvPr>
          <p:cNvSpPr txBox="1"/>
          <p:nvPr/>
        </p:nvSpPr>
        <p:spPr>
          <a:xfrm>
            <a:off x="9309421" y="4901365"/>
            <a:ext cx="1679888" cy="9367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Freight Leakage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invoice database</a:t>
            </a:r>
          </a:p>
        </p:txBody>
      </p:sp>
      <p:pic>
        <p:nvPicPr>
          <p:cNvPr id="388" name="Picture 387">
            <a:extLst>
              <a:ext uri="{FF2B5EF4-FFF2-40B4-BE49-F238E27FC236}">
                <a16:creationId xmlns:a16="http://schemas.microsoft.com/office/drawing/2014/main" id="{63086746-16E0-0DCF-0864-E87685D5368A}"/>
              </a:ext>
              <a:ext uri="{C183D7F6-B498-43B3-948B-1728B52AA6E4}">
                <adec:decorative xmlns:adec="http://schemas.microsoft.com/office/drawing/2017/decorative" val="0"/>
              </a:ext>
            </a:extLst>
          </p:cNvPr>
          <p:cNvPicPr>
            <a:picLocks noChangeAspect="1"/>
          </p:cNvPicPr>
          <p:nvPr/>
        </p:nvPicPr>
        <p:blipFill rotWithShape="1">
          <a:blip r:embed="rId4"/>
          <a:srcRect b="3736"/>
          <a:stretch/>
        </p:blipFill>
        <p:spPr>
          <a:xfrm>
            <a:off x="8950475" y="4840226"/>
            <a:ext cx="224338" cy="215956"/>
          </a:xfrm>
          <a:prstGeom prst="rect">
            <a:avLst/>
          </a:prstGeom>
          <a:ln w="6657" cap="flat">
            <a:noFill/>
            <a:prstDash val="solid"/>
            <a:miter/>
          </a:ln>
          <a:effectLst/>
        </p:spPr>
      </p:pic>
      <p:sp>
        <p:nvSpPr>
          <p:cNvPr id="390" name="TextBox 389">
            <a:extLst>
              <a:ext uri="{FF2B5EF4-FFF2-40B4-BE49-F238E27FC236}">
                <a16:creationId xmlns:a16="http://schemas.microsoft.com/office/drawing/2014/main" id="{72051126-A831-4CB4-7A5F-D00697B7166F}"/>
              </a:ext>
              <a:ext uri="{C183D7F6-B498-43B3-948B-1728B52AA6E4}">
                <adec:decorative xmlns:adec="http://schemas.microsoft.com/office/drawing/2017/decorative" val="0"/>
              </a:ext>
            </a:extLst>
          </p:cNvPr>
          <p:cNvSpPr txBox="1"/>
          <p:nvPr/>
        </p:nvSpPr>
        <p:spPr>
          <a:xfrm>
            <a:off x="6425628" y="4901365"/>
            <a:ext cx="1550174" cy="9367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Freight Leakage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invoice database</a:t>
            </a:r>
          </a:p>
        </p:txBody>
      </p:sp>
      <p:pic>
        <p:nvPicPr>
          <p:cNvPr id="391" name="Picture 390">
            <a:extLst>
              <a:ext uri="{FF2B5EF4-FFF2-40B4-BE49-F238E27FC236}">
                <a16:creationId xmlns:a16="http://schemas.microsoft.com/office/drawing/2014/main" id="{6B3AAC54-78D2-B624-4425-2B200E33D4DF}"/>
              </a:ext>
              <a:ext uri="{C183D7F6-B498-43B3-948B-1728B52AA6E4}">
                <adec:decorative xmlns:adec="http://schemas.microsoft.com/office/drawing/2017/decorative" val="0"/>
              </a:ext>
            </a:extLst>
          </p:cNvPr>
          <p:cNvPicPr>
            <a:picLocks noChangeAspect="1"/>
          </p:cNvPicPr>
          <p:nvPr/>
        </p:nvPicPr>
        <p:blipFill rotWithShape="1">
          <a:blip r:embed="rId4"/>
          <a:srcRect b="3736"/>
          <a:stretch/>
        </p:blipFill>
        <p:spPr>
          <a:xfrm>
            <a:off x="6066682" y="4840226"/>
            <a:ext cx="224338" cy="215956"/>
          </a:xfrm>
          <a:prstGeom prst="rect">
            <a:avLst/>
          </a:prstGeom>
          <a:ln w="6657" cap="flat">
            <a:noFill/>
            <a:prstDash val="solid"/>
            <a:miter/>
          </a:ln>
          <a:effectLst/>
        </p:spPr>
      </p:pic>
      <p:sp>
        <p:nvSpPr>
          <p:cNvPr id="393" name="TextBox 392">
            <a:extLst>
              <a:ext uri="{FF2B5EF4-FFF2-40B4-BE49-F238E27FC236}">
                <a16:creationId xmlns:a16="http://schemas.microsoft.com/office/drawing/2014/main" id="{B77CD126-D48E-FB40-565E-683BF1439F42}"/>
              </a:ext>
              <a:ext uri="{C183D7F6-B498-43B3-948B-1728B52AA6E4}">
                <adec:decorative xmlns:adec="http://schemas.microsoft.com/office/drawing/2017/decorative" val="0"/>
              </a:ext>
            </a:extLst>
          </p:cNvPr>
          <p:cNvSpPr txBox="1"/>
          <p:nvPr/>
        </p:nvSpPr>
        <p:spPr>
          <a:xfrm>
            <a:off x="3541836" y="4901365"/>
            <a:ext cx="1657099" cy="9367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Freight Leakage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invoice database</a:t>
            </a:r>
          </a:p>
        </p:txBody>
      </p:sp>
      <p:pic>
        <p:nvPicPr>
          <p:cNvPr id="394" name="Picture 393">
            <a:extLst>
              <a:ext uri="{FF2B5EF4-FFF2-40B4-BE49-F238E27FC236}">
                <a16:creationId xmlns:a16="http://schemas.microsoft.com/office/drawing/2014/main" id="{4B793C43-9AB5-2060-9148-19342F3AF0B5}"/>
              </a:ext>
              <a:ext uri="{C183D7F6-B498-43B3-948B-1728B52AA6E4}">
                <adec:decorative xmlns:adec="http://schemas.microsoft.com/office/drawing/2017/decorative" val="0"/>
              </a:ext>
            </a:extLst>
          </p:cNvPr>
          <p:cNvPicPr>
            <a:picLocks noChangeAspect="1"/>
          </p:cNvPicPr>
          <p:nvPr/>
        </p:nvPicPr>
        <p:blipFill rotWithShape="1">
          <a:blip r:embed="rId4"/>
          <a:srcRect b="3736"/>
          <a:stretch/>
        </p:blipFill>
        <p:spPr>
          <a:xfrm>
            <a:off x="3182890" y="4840226"/>
            <a:ext cx="224338" cy="215956"/>
          </a:xfrm>
          <a:prstGeom prst="rect">
            <a:avLst/>
          </a:prstGeom>
          <a:ln w="6657" cap="flat">
            <a:noFill/>
            <a:prstDash val="solid"/>
            <a:miter/>
          </a:ln>
          <a:effectLst/>
        </p:spPr>
      </p:pic>
      <p:grpSp>
        <p:nvGrpSpPr>
          <p:cNvPr id="395" name="Group 394">
            <a:extLst>
              <a:ext uri="{FF2B5EF4-FFF2-40B4-BE49-F238E27FC236}">
                <a16:creationId xmlns:a16="http://schemas.microsoft.com/office/drawing/2014/main" id="{337144A5-372B-2532-9006-8B87EF063848}"/>
              </a:ext>
            </a:extLst>
          </p:cNvPr>
          <p:cNvGrpSpPr/>
          <p:nvPr/>
        </p:nvGrpSpPr>
        <p:grpSpPr>
          <a:xfrm>
            <a:off x="320719" y="3778836"/>
            <a:ext cx="1771605" cy="216000"/>
            <a:chOff x="320719" y="4224848"/>
            <a:chExt cx="1771605" cy="219456"/>
          </a:xfrm>
        </p:grpSpPr>
        <p:sp>
          <p:nvSpPr>
            <p:cNvPr id="396" name="Rectangle: Rounded Corners 6">
              <a:extLst>
                <a:ext uri="{FF2B5EF4-FFF2-40B4-BE49-F238E27FC236}">
                  <a16:creationId xmlns:a16="http://schemas.microsoft.com/office/drawing/2014/main" id="{0D7E1953-4EB0-E06D-3E17-E9B18130E737}"/>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Materials costs</a:t>
              </a:r>
            </a:p>
          </p:txBody>
        </p:sp>
        <p:pic>
          <p:nvPicPr>
            <p:cNvPr id="397" name="Graphic 396">
              <a:extLst>
                <a:ext uri="{FF2B5EF4-FFF2-40B4-BE49-F238E27FC236}">
                  <a16:creationId xmlns:a16="http://schemas.microsoft.com/office/drawing/2014/main" id="{8FE5A6C5-FA6E-7FD1-E3DC-A510A275465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398" name="Group 397">
            <a:extLst>
              <a:ext uri="{FF2B5EF4-FFF2-40B4-BE49-F238E27FC236}">
                <a16:creationId xmlns:a16="http://schemas.microsoft.com/office/drawing/2014/main" id="{E9C18A82-ADCC-9027-0D8B-AC51CA7CD133}"/>
              </a:ext>
            </a:extLst>
          </p:cNvPr>
          <p:cNvGrpSpPr/>
          <p:nvPr/>
        </p:nvGrpSpPr>
        <p:grpSpPr>
          <a:xfrm>
            <a:off x="320719" y="5020658"/>
            <a:ext cx="1771605" cy="216000"/>
            <a:chOff x="320719" y="5270676"/>
            <a:chExt cx="1771605" cy="216000"/>
          </a:xfrm>
        </p:grpSpPr>
        <p:sp>
          <p:nvSpPr>
            <p:cNvPr id="399" name="Rectangle: Rounded Corners 6">
              <a:extLst>
                <a:ext uri="{FF2B5EF4-FFF2-40B4-BE49-F238E27FC236}">
                  <a16:creationId xmlns:a16="http://schemas.microsoft.com/office/drawing/2014/main" id="{942E94F1-41C2-4CEC-BFE9-46B7CD5992F5}"/>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400" name="Graphic 399">
              <a:extLst>
                <a:ext uri="{FF2B5EF4-FFF2-40B4-BE49-F238E27FC236}">
                  <a16:creationId xmlns:a16="http://schemas.microsoft.com/office/drawing/2014/main" id="{0B4DAD1A-6A74-E013-BAEA-6132BD26022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5" y="5306676"/>
              <a:ext cx="144000" cy="144000"/>
            </a:xfrm>
            <a:prstGeom prst="rect">
              <a:avLst/>
            </a:prstGeom>
          </p:spPr>
        </p:pic>
      </p:grpSp>
      <p:cxnSp>
        <p:nvCxnSpPr>
          <p:cNvPr id="2" name="Straight Connector 1">
            <a:extLst>
              <a:ext uri="{FF2B5EF4-FFF2-40B4-BE49-F238E27FC236}">
                <a16:creationId xmlns:a16="http://schemas.microsoft.com/office/drawing/2014/main" id="{33126BEC-352B-2935-2798-CFCF04E771AF}"/>
              </a:ext>
            </a:extLst>
          </p:cNvPr>
          <p:cNvCxnSpPr>
            <a:cxnSpLocks/>
          </p:cNvCxnSpPr>
          <p:nvPr/>
        </p:nvCxnSpPr>
        <p:spPr>
          <a:xfrm>
            <a:off x="304800" y="3273981"/>
            <a:ext cx="2431246"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81" name="TextBox 380">
            <a:extLst>
              <a:ext uri="{FF2B5EF4-FFF2-40B4-BE49-F238E27FC236}">
                <a16:creationId xmlns:a16="http://schemas.microsoft.com/office/drawing/2014/main" id="{D27504C6-38C0-9547-E938-BA3F9BDCF61B}"/>
              </a:ext>
              <a:ext uri="{C183D7F6-B498-43B3-948B-1728B52AA6E4}">
                <adec:decorative xmlns:adec="http://schemas.microsoft.com/office/drawing/2017/decorative" val="0"/>
              </a:ext>
            </a:extLst>
          </p:cNvPr>
          <p:cNvSpPr txBox="1"/>
          <p:nvPr/>
        </p:nvSpPr>
        <p:spPr>
          <a:xfrm>
            <a:off x="6425628" y="2144126"/>
            <a:ext cx="1550174" cy="375869"/>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Freight Leakage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logistics system</a:t>
            </a:r>
          </a:p>
        </p:txBody>
      </p:sp>
      <p:pic>
        <p:nvPicPr>
          <p:cNvPr id="7" name="Picture 6">
            <a:extLst>
              <a:ext uri="{FF2B5EF4-FFF2-40B4-BE49-F238E27FC236}">
                <a16:creationId xmlns:a16="http://schemas.microsoft.com/office/drawing/2014/main" id="{2EA3C701-F39C-7BC3-C771-025D08184B45}"/>
              </a:ext>
              <a:ext uri="{C183D7F6-B498-43B3-948B-1728B52AA6E4}">
                <adec:decorative xmlns:adec="http://schemas.microsoft.com/office/drawing/2017/decorative" val="0"/>
              </a:ext>
            </a:extLst>
          </p:cNvPr>
          <p:cNvPicPr>
            <a:picLocks noChangeAspect="1"/>
          </p:cNvPicPr>
          <p:nvPr/>
        </p:nvPicPr>
        <p:blipFill rotWithShape="1">
          <a:blip r:embed="rId4"/>
          <a:srcRect b="3736"/>
          <a:stretch/>
        </p:blipFill>
        <p:spPr>
          <a:xfrm>
            <a:off x="6067425" y="2207040"/>
            <a:ext cx="224338" cy="215956"/>
          </a:xfrm>
          <a:prstGeom prst="rect">
            <a:avLst/>
          </a:prstGeom>
          <a:ln w="6657" cap="flat">
            <a:noFill/>
            <a:prstDash val="solid"/>
            <a:miter/>
          </a:ln>
          <a:effectLst/>
        </p:spPr>
      </p:pic>
    </p:spTree>
    <p:extLst>
      <p:ext uri="{BB962C8B-B14F-4D97-AF65-F5344CB8AC3E}">
        <p14:creationId xmlns:p14="http://schemas.microsoft.com/office/powerpoint/2010/main" val="9327906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50" normalizeH="0" baseline="0" noProof="0" dirty="0">
                <a:ln w="3175">
                  <a:noFill/>
                </a:ln>
                <a:solidFill>
                  <a:srgbClr val="000000"/>
                </a:solidFill>
                <a:effectLst/>
                <a:uLnTx/>
                <a:uFillTx/>
                <a:latin typeface="Segoe UI Semilight"/>
                <a:ea typeface="+mn-ea"/>
                <a:cs typeface="Segoe UI"/>
              </a:rPr>
              <a:t>with Microsoft 365 Copilot</a:t>
            </a:r>
            <a:br>
              <a:rPr kumimoji="0" lang="en-US" sz="2400" b="0" i="0" u="none" strike="noStrike" kern="1200" cap="none" spc="-50" normalizeH="0" baseline="0" noProof="0" dirty="0">
                <a:ln w="3175">
                  <a:noFill/>
                </a:ln>
                <a:solidFill>
                  <a:srgbClr val="000000"/>
                </a:solidFill>
                <a:effectLst/>
                <a:uLnTx/>
                <a:uFillTx/>
                <a:latin typeface="Segoe UI Semilight"/>
                <a:ea typeface="+mn-ea"/>
                <a:cs typeface="Segoe UI" pitchFamily="34" charset="0"/>
              </a:rPr>
            </a:br>
            <a:r>
              <a:rPr kumimoji="0" lang="en-US" sz="1600" b="0" i="0" u="none" strike="noStrike" kern="1200" cap="none" spc="-50" normalizeH="0" baseline="0" noProof="0" dirty="0">
                <a:ln w="3175">
                  <a:noFill/>
                </a:ln>
                <a:solidFill>
                  <a:srgbClr val="000000"/>
                </a:solidFill>
                <a:effectLst/>
                <a:uLnTx/>
                <a:uFillTx/>
                <a:latin typeface="Segoe UI Semilight"/>
                <a:ea typeface="+mn-ea"/>
                <a:cs typeface="Segoe UI"/>
              </a:rPr>
              <a:t>Foundational skills for new users</a:t>
            </a:r>
            <a:endParaRPr kumimoji="0" lang="en-US" sz="3600" b="0" i="0" u="none" strike="noStrike" kern="1200" cap="none" spc="-50" normalizeH="0" baseline="0" noProof="0" dirty="0">
              <a:ln w="3175">
                <a:noFill/>
              </a:ln>
              <a:solidFill>
                <a:srgbClr val="000000"/>
              </a:solidFill>
              <a:effectLst/>
              <a:uLnTx/>
              <a:uFillTx/>
              <a:latin typeface="Segoe UI Semilight"/>
              <a:ea typeface="+mn-ea"/>
              <a:cs typeface="Segoe UI" pitchFamily="34" charset="0"/>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Recap a meeting</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rgbClr val="463668"/>
                  </a:solidFill>
                  <a:effectLst/>
                  <a:uLnTx/>
                  <a:uFillTx/>
                  <a:latin typeface="Segoe UI"/>
                  <a:ea typeface="+mn-ea"/>
                  <a:cs typeface="+mn-cs"/>
                </a:rPr>
                <a:t> meeting</a:t>
              </a:r>
              <a:endParaRPr kumimoji="0" lang="en-US" sz="1050" b="0" i="0" u="none" strike="noStrike" kern="1200" cap="none" spc="0" normalizeH="0" baseline="0" noProof="0">
                <a:ln>
                  <a:noFill/>
                </a:ln>
                <a:solidFill>
                  <a:srgbClr val="463668"/>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an </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email thread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 document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right down to business by summarizing long documents and focusing </a:t>
              </a:r>
              <a:br>
                <a:rPr kumimoji="0" lang="en-US" sz="1000" b="0" i="0" u="none" strike="noStrike" kern="1200" cap="none" spc="0" normalizeH="0" baseline="0" noProof="0">
                  <a:ln>
                    <a:noFill/>
                  </a:ln>
                  <a:solidFill>
                    <a:prstClr val="black"/>
                  </a:solidFill>
                  <a:effectLst/>
                  <a:uLnTx/>
                  <a:uFillTx/>
                  <a:latin typeface="Segoe UI"/>
                  <a:ea typeface="+mn-ea"/>
                  <a:cs typeface="+mn-cs"/>
                </a:rPr>
              </a:br>
              <a:r>
                <a:rPr kumimoji="0" lang="en-US" sz="1000" b="0" i="0" u="none" strike="noStrike" kern="1200" cap="none" spc="0" normalizeH="0" baseline="0" noProof="0">
                  <a:ln>
                    <a:noFill/>
                  </a:ln>
                  <a:solidFill>
                    <a:prstClr val="black"/>
                  </a:solidFill>
                  <a:effectLst/>
                  <a:uLnTx/>
                  <a:uFillTx/>
                  <a:latin typeface="Segoe UI"/>
                  <a:ea typeface="+mn-ea"/>
                  <a:cs typeface="+mn-cs"/>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kumimoji="0" lang="en-US" sz="800" b="0" i="0" u="none" strike="noStrike" kern="1200" cap="none" spc="0" normalizeH="0" baseline="0" noProof="0">
                  <a:ln>
                    <a:noFill/>
                  </a:ln>
                  <a:solidFill>
                    <a:srgbClr val="463668"/>
                  </a:solidFill>
                  <a:effectLst/>
                  <a:uLnTx/>
                  <a:uFillTx/>
                  <a:latin typeface="Segoe UI"/>
                  <a:ea typeface="+mn-ea"/>
                  <a:cs typeface="+mn-cs"/>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Tell me about a topic/project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rgbClr val="463668"/>
                  </a:solidFill>
                  <a:effectLst/>
                  <a:uLnTx/>
                  <a:uFillTx/>
                  <a:latin typeface="Segoe UI"/>
                  <a:ea typeface="+mn-ea"/>
                  <a:cs typeface="+mn-cs"/>
                </a:rPr>
                <a:t> 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Give me some ideas for </a:t>
              </a:r>
              <a:r>
                <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kumimoji="0" lang="en-US" sz="800" b="0" i="0" u="none" strike="noStrike" kern="1200" cap="none" spc="0" normalizeH="0" baseline="0" noProof="0">
                  <a:ln>
                    <a:noFill/>
                  </a:ln>
                  <a:solidFill>
                    <a:srgbClr val="463668"/>
                  </a:solidFill>
                  <a:effectLst/>
                  <a:uLnTx/>
                  <a:uFillTx/>
                  <a:latin typeface="Segoe UI"/>
                  <a:ea typeface="+mn-ea"/>
                  <a:cs typeface="+mn-cs"/>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What did they say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kumimoji="0" lang="en-US" sz="800" b="0" i="0" u="none" strike="noStrike" kern="1200" cap="none" spc="0" normalizeH="0" baseline="0" noProof="0">
                  <a:ln>
                    <a:noFill/>
                  </a:ln>
                  <a:solidFill>
                    <a:srgbClr val="463668"/>
                  </a:solidFill>
                  <a:effectLst/>
                  <a:uLnTx/>
                  <a:uFillTx/>
                  <a:latin typeface="Segoe UI"/>
                  <a:ea typeface="+mn-ea"/>
                  <a:cs typeface="+mn-cs"/>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kumimoji="0" lang="en-US" sz="800" b="0" i="0" u="none" strike="noStrike" kern="1200" cap="none" spc="0" normalizeH="0" baseline="0" noProof="0">
                  <a:ln>
                    <a:noFill/>
                  </a:ln>
                  <a:solidFill>
                    <a:srgbClr val="463668"/>
                  </a:solidFill>
                  <a:effectLst/>
                  <a:uLnTx/>
                  <a:uFillTx/>
                  <a:latin typeface="Segoe UI"/>
                  <a:ea typeface="+mn-ea"/>
                  <a:cs typeface="+mn-cs"/>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Translate a message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Draft email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How do I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a:t>
              </a:r>
              <a:r>
                <a:rPr kumimoji="0" lang="en-US" sz="1000" b="0" i="0" u="none" strike="noStrike" kern="1200" cap="none" spc="0" normalizeH="0" baseline="0" noProof="0">
                  <a:ln>
                    <a:noFill/>
                  </a:ln>
                  <a:solidFill>
                    <a:srgbClr val="000000"/>
                  </a:solidFill>
                  <a:effectLst/>
                  <a:uLnTx/>
                  <a:uFillTx/>
                  <a:latin typeface="Segoe UI"/>
                  <a:ea typeface="+mn-ea"/>
                  <a:cs typeface="+mn-cs"/>
                </a:rPr>
                <a:t>let Copilot help you build or fix formulas in Excel</a:t>
              </a:r>
              <a:r>
                <a:rPr kumimoji="0" lang="en-US" sz="1000" b="0" i="0" u="none" strike="noStrike" kern="1200" cap="none" spc="0" normalizeH="0" baseline="0" noProof="0">
                  <a:ln>
                    <a:noFill/>
                  </a:ln>
                  <a:solidFill>
                    <a:prstClr val="black"/>
                  </a:solidFill>
                  <a:effectLst/>
                  <a:uLnTx/>
                  <a:uFillTx/>
                  <a:latin typeface="Segoe UI"/>
                  <a:ea typeface="+mn-ea"/>
                  <a:cs typeface="+mn-cs"/>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a:ln>
                  <a:noFill/>
                </a:ln>
                <a:solidFill>
                  <a:srgbClr val="000000"/>
                </a:solidFill>
                <a:effectLst/>
                <a:uLnTx/>
                <a:uFillTx/>
                <a:latin typeface="Segoe UI Semibold" panose="020B0502040204020203" pitchFamily="34" charset="0"/>
                <a:ea typeface="Aptos" panose="020B0004020202020204" pitchFamily="34" charset="0"/>
                <a:cs typeface="Segoe UI Semibold" panose="020B0502040204020203" pitchFamily="34" charset="0"/>
              </a:rPr>
              <a:t> For more prompts, visit Prompt Gallery at: </a:t>
            </a:r>
            <a:r>
              <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Help me write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6" name="Picture 5">
            <a:extLst>
              <a:ext uri="{FF2B5EF4-FFF2-40B4-BE49-F238E27FC236}">
                <a16:creationId xmlns:a16="http://schemas.microsoft.com/office/drawing/2014/main" id="{97B92FCF-17C1-1AA2-13E4-48343ECA5AE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l="16065" t="16861" r="12585" b="22031"/>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F101F-9549-B07F-25A9-DBE5E33A38ED}"/>
            </a:ext>
          </a:extLst>
        </p:cNvPr>
        <p:cNvGrpSpPr/>
        <p:nvPr/>
      </p:nvGrpSpPr>
      <p:grpSpPr>
        <a:xfrm>
          <a:off x="0" y="0"/>
          <a:ext cx="0" cy="0"/>
          <a:chOff x="0" y="0"/>
          <a:chExt cx="0" cy="0"/>
        </a:xfrm>
      </p:grpSpPr>
      <p:sp>
        <p:nvSpPr>
          <p:cNvPr id="87" name="Text Placeholder 86">
            <a:extLst>
              <a:ext uri="{FF2B5EF4-FFF2-40B4-BE49-F238E27FC236}">
                <a16:creationId xmlns:a16="http://schemas.microsoft.com/office/drawing/2014/main" id="{542CD8DF-F8C1-E785-AAD1-A0D3BF1BE327}"/>
              </a:ext>
            </a:extLst>
          </p:cNvPr>
          <p:cNvSpPr>
            <a:spLocks noGrp="1"/>
          </p:cNvSpPr>
          <p:nvPr>
            <p:ph type="body" sz="quarter" idx="32"/>
          </p:nvPr>
        </p:nvSpPr>
        <p:spPr/>
        <p:txBody>
          <a:bodyPr/>
          <a:lstStyle/>
          <a:p>
            <a:r>
              <a:rPr lang="en-US" noProof="0" dirty="0"/>
              <a:t>Empower manufacturing frontline workers with AI solutions that assist with safety-related activities to help reduce incidents.</a:t>
            </a:r>
          </a:p>
          <a:p>
            <a:endParaRPr lang="en-US" dirty="0"/>
          </a:p>
          <a:p>
            <a:r>
              <a:rPr kumimoji="0" lang="en-US" sz="1050" b="0" i="0" u="none" strike="noStrike" kern="1200" cap="none" spc="0" normalizeH="0" baseline="0" noProof="0" dirty="0">
                <a:ln>
                  <a:noFill/>
                </a:ln>
                <a:solidFill>
                  <a:srgbClr val="000000"/>
                </a:solidFill>
                <a:effectLst/>
                <a:uLnTx/>
                <a:uFillTx/>
                <a:latin typeface="Segoe UI Semibold"/>
                <a:ea typeface="+mn-ea"/>
                <a:cs typeface="+mn-cs"/>
              </a:rPr>
              <a:t>Implementation information: </a:t>
            </a:r>
            <a:r>
              <a:rPr kumimoji="0" lang="en-US" sz="1050" b="0" i="0" u="none" strike="noStrike" kern="1200" cap="none" spc="0" normalizeH="0" baseline="0" noProof="0" dirty="0">
                <a:ln>
                  <a:noFill/>
                </a:ln>
                <a:solidFill>
                  <a:srgbClr val="000000"/>
                </a:solidFill>
                <a:effectLst/>
                <a:uLnTx/>
                <a:uFillTx/>
                <a:latin typeface="Segoe UI"/>
                <a:ea typeface="+mn-ea"/>
                <a:cs typeface="+mn-cs"/>
                <a:hlinkClick r:id="rId3"/>
              </a:rPr>
              <a:t>Copilot Studio Factory Safety Agent</a:t>
            </a:r>
            <a:endParaRPr kumimoji="0" lang="en-US" sz="105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a:p>
            <a:endParaRPr lang="en-US" noProof="0" dirty="0"/>
          </a:p>
        </p:txBody>
      </p:sp>
      <p:sp>
        <p:nvSpPr>
          <p:cNvPr id="80" name="Text Placeholder 79">
            <a:extLst>
              <a:ext uri="{FF2B5EF4-FFF2-40B4-BE49-F238E27FC236}">
                <a16:creationId xmlns:a16="http://schemas.microsoft.com/office/drawing/2014/main" id="{6F00B3ED-31CA-92E5-7D69-6B539520EC5E}"/>
              </a:ext>
            </a:extLst>
          </p:cNvPr>
          <p:cNvSpPr>
            <a:spLocks noGrp="1"/>
          </p:cNvSpPr>
          <p:nvPr>
            <p:ph type="body" sz="quarter" idx="33"/>
          </p:nvPr>
        </p:nvSpPr>
        <p:spPr/>
        <p:txBody>
          <a:bodyPr/>
          <a:lstStyle/>
          <a:p>
            <a:r>
              <a:rPr lang="en-IN"/>
              <a:t>Manufacturing</a:t>
            </a:r>
          </a:p>
        </p:txBody>
      </p:sp>
      <p:sp>
        <p:nvSpPr>
          <p:cNvPr id="78" name="Text Placeholder 77">
            <a:extLst>
              <a:ext uri="{FF2B5EF4-FFF2-40B4-BE49-F238E27FC236}">
                <a16:creationId xmlns:a16="http://schemas.microsoft.com/office/drawing/2014/main" id="{258673F9-632F-1932-7EF9-367278BD5335}"/>
              </a:ext>
            </a:extLst>
          </p:cNvPr>
          <p:cNvSpPr>
            <a:spLocks noGrp="1"/>
          </p:cNvSpPr>
          <p:nvPr>
            <p:ph type="body" sz="quarter" idx="30"/>
          </p:nvPr>
        </p:nvSpPr>
        <p:spPr/>
        <p:txBody>
          <a:bodyPr/>
          <a:lstStyle/>
          <a:p>
            <a:r>
              <a:rPr lang="en-US" noProof="0"/>
              <a:t>Extend</a:t>
            </a:r>
          </a:p>
        </p:txBody>
      </p:sp>
      <p:sp>
        <p:nvSpPr>
          <p:cNvPr id="76" name="Text Placeholder 75">
            <a:extLst>
              <a:ext uri="{FF2B5EF4-FFF2-40B4-BE49-F238E27FC236}">
                <a16:creationId xmlns:a16="http://schemas.microsoft.com/office/drawing/2014/main" id="{B1232757-7F55-67C0-E1F5-C323D4926ED2}"/>
              </a:ext>
            </a:extLst>
          </p:cNvPr>
          <p:cNvSpPr>
            <a:spLocks noGrp="1"/>
          </p:cNvSpPr>
          <p:nvPr>
            <p:ph type="body" sz="quarter" idx="17"/>
          </p:nvPr>
        </p:nvSpPr>
        <p:spPr/>
        <p:txBody>
          <a:bodyPr/>
          <a:lstStyle/>
          <a:p>
            <a:r>
              <a:rPr lang="en-US" noProof="0"/>
              <a:t>Copilot Studio</a:t>
            </a:r>
          </a:p>
        </p:txBody>
      </p:sp>
      <p:sp>
        <p:nvSpPr>
          <p:cNvPr id="74" name="Title 73">
            <a:extLst>
              <a:ext uri="{FF2B5EF4-FFF2-40B4-BE49-F238E27FC236}">
                <a16:creationId xmlns:a16="http://schemas.microsoft.com/office/drawing/2014/main" id="{EEC53CBC-723D-BFF1-5A58-6DE91C497388}"/>
              </a:ext>
            </a:extLst>
          </p:cNvPr>
          <p:cNvSpPr>
            <a:spLocks noGrp="1"/>
          </p:cNvSpPr>
          <p:nvPr>
            <p:ph type="title"/>
          </p:nvPr>
        </p:nvSpPr>
        <p:spPr/>
        <p:txBody>
          <a:bodyPr/>
          <a:lstStyle/>
          <a:p>
            <a:r>
              <a:rPr lang="en-IN"/>
              <a:t>Improve factory safety</a:t>
            </a:r>
          </a:p>
        </p:txBody>
      </p:sp>
      <p:sp>
        <p:nvSpPr>
          <p:cNvPr id="98" name="Text Placeholder 97">
            <a:extLst>
              <a:ext uri="{FF2B5EF4-FFF2-40B4-BE49-F238E27FC236}">
                <a16:creationId xmlns:a16="http://schemas.microsoft.com/office/drawing/2014/main" id="{8C0C6D92-9ED1-66B6-3CD9-B9F9E2CFABFC}"/>
              </a:ext>
            </a:extLst>
          </p:cNvPr>
          <p:cNvSpPr>
            <a:spLocks noGrp="1"/>
          </p:cNvSpPr>
          <p:nvPr>
            <p:ph type="body" sz="quarter" idx="69"/>
          </p:nvPr>
        </p:nvSpPr>
        <p:spPr/>
        <p:txBody>
          <a:bodyPr/>
          <a:lstStyle/>
          <a:p>
            <a:r>
              <a:rPr lang="en-US" dirty="0"/>
              <a:t>Benefit: Speeds up response times and ensures consistent management of safety incidents. ​</a:t>
            </a:r>
          </a:p>
        </p:txBody>
      </p:sp>
      <p:sp>
        <p:nvSpPr>
          <p:cNvPr id="75" name="Text Placeholder 74">
            <a:extLst>
              <a:ext uri="{FF2B5EF4-FFF2-40B4-BE49-F238E27FC236}">
                <a16:creationId xmlns:a16="http://schemas.microsoft.com/office/drawing/2014/main" id="{20C70CB3-1383-A405-8695-2815777C1680}"/>
              </a:ext>
            </a:extLst>
          </p:cNvPr>
          <p:cNvSpPr>
            <a:spLocks noGrp="1"/>
          </p:cNvSpPr>
          <p:nvPr>
            <p:ph type="body" sz="quarter" idx="11"/>
          </p:nvPr>
        </p:nvSpPr>
        <p:spPr/>
        <p:txBody>
          <a:bodyPr/>
          <a:lstStyle/>
          <a:p>
            <a:r>
              <a:rPr lang="en-US" noProof="0"/>
              <a:t>Real-time incident management​</a:t>
            </a:r>
          </a:p>
        </p:txBody>
      </p:sp>
      <p:sp>
        <p:nvSpPr>
          <p:cNvPr id="77" name="Text Placeholder 76">
            <a:extLst>
              <a:ext uri="{FF2B5EF4-FFF2-40B4-BE49-F238E27FC236}">
                <a16:creationId xmlns:a16="http://schemas.microsoft.com/office/drawing/2014/main" id="{AFD94A5D-5B8D-4F86-CCE3-4B099A22E95B}"/>
              </a:ext>
            </a:extLst>
          </p:cNvPr>
          <p:cNvSpPr>
            <a:spLocks noGrp="1"/>
          </p:cNvSpPr>
          <p:nvPr>
            <p:ph type="body" sz="quarter" idx="18"/>
          </p:nvPr>
        </p:nvSpPr>
        <p:spPr/>
        <p:txBody>
          <a:bodyPr/>
          <a:lstStyle/>
          <a:p>
            <a:r>
              <a:rPr lang="en-US" noProof="0"/>
              <a:t>Use Copilot to get step-by-step guidance on corrective actions to address incidents​.</a:t>
            </a:r>
          </a:p>
        </p:txBody>
      </p:sp>
      <p:sp>
        <p:nvSpPr>
          <p:cNvPr id="82" name="Text Placeholder 81">
            <a:extLst>
              <a:ext uri="{FF2B5EF4-FFF2-40B4-BE49-F238E27FC236}">
                <a16:creationId xmlns:a16="http://schemas.microsoft.com/office/drawing/2014/main" id="{9E9F7FFA-7EB7-F4F3-004F-128213146EEB}"/>
              </a:ext>
            </a:extLst>
          </p:cNvPr>
          <p:cNvSpPr>
            <a:spLocks noGrp="1"/>
          </p:cNvSpPr>
          <p:nvPr>
            <p:ph type="body" sz="quarter" idx="42"/>
          </p:nvPr>
        </p:nvSpPr>
        <p:spPr/>
        <p:txBody>
          <a:bodyPr/>
          <a:lstStyle/>
          <a:p>
            <a:r>
              <a:rPr lang="en-US" noProof="0"/>
              <a:t>Incident summarization​</a:t>
            </a:r>
          </a:p>
        </p:txBody>
      </p:sp>
      <p:sp>
        <p:nvSpPr>
          <p:cNvPr id="88" name="Text Placeholder 87">
            <a:extLst>
              <a:ext uri="{FF2B5EF4-FFF2-40B4-BE49-F238E27FC236}">
                <a16:creationId xmlns:a16="http://schemas.microsoft.com/office/drawing/2014/main" id="{E92F10AA-2DF9-2C23-9B45-305A580A5E5F}"/>
              </a:ext>
            </a:extLst>
          </p:cNvPr>
          <p:cNvSpPr>
            <a:spLocks noGrp="1"/>
          </p:cNvSpPr>
          <p:nvPr>
            <p:ph type="body" sz="quarter" idx="43"/>
          </p:nvPr>
        </p:nvSpPr>
        <p:spPr/>
        <p:txBody>
          <a:bodyPr/>
          <a:lstStyle/>
          <a:p>
            <a:r>
              <a:rPr lang="en-US" noProof="0"/>
              <a:t>When reporting an incident to a safety officer through email ask Copilot to write the first draft. ​</a:t>
            </a:r>
          </a:p>
        </p:txBody>
      </p:sp>
      <p:sp>
        <p:nvSpPr>
          <p:cNvPr id="92" name="Text Placeholder 91">
            <a:extLst>
              <a:ext uri="{FF2B5EF4-FFF2-40B4-BE49-F238E27FC236}">
                <a16:creationId xmlns:a16="http://schemas.microsoft.com/office/drawing/2014/main" id="{FD8B8B4B-0089-5F90-D46C-94DDFC8931E2}"/>
              </a:ext>
            </a:extLst>
          </p:cNvPr>
          <p:cNvSpPr>
            <a:spLocks noGrp="1"/>
          </p:cNvSpPr>
          <p:nvPr>
            <p:ph type="body" sz="quarter" idx="68"/>
          </p:nvPr>
        </p:nvSpPr>
        <p:spPr/>
        <p:txBody>
          <a:bodyPr/>
          <a:lstStyle/>
          <a:p>
            <a:r>
              <a:rPr lang="en-US"/>
              <a:t>Benefit: Saves time by automating inspection preparation and reporting. ​</a:t>
            </a:r>
          </a:p>
        </p:txBody>
      </p:sp>
      <p:sp>
        <p:nvSpPr>
          <p:cNvPr id="90" name="Text Placeholder 89">
            <a:extLst>
              <a:ext uri="{FF2B5EF4-FFF2-40B4-BE49-F238E27FC236}">
                <a16:creationId xmlns:a16="http://schemas.microsoft.com/office/drawing/2014/main" id="{46A31CE2-96DF-4411-21BE-96126872ADCD}"/>
              </a:ext>
            </a:extLst>
          </p:cNvPr>
          <p:cNvSpPr>
            <a:spLocks noGrp="1"/>
          </p:cNvSpPr>
          <p:nvPr>
            <p:ph type="body" sz="quarter" idx="45"/>
          </p:nvPr>
        </p:nvSpPr>
        <p:spPr/>
        <p:txBody>
          <a:bodyPr/>
          <a:lstStyle/>
          <a:p>
            <a:r>
              <a:rPr lang="en-US" noProof="0"/>
              <a:t>Inspection planning​</a:t>
            </a:r>
          </a:p>
        </p:txBody>
      </p:sp>
      <p:sp>
        <p:nvSpPr>
          <p:cNvPr id="91" name="Text Placeholder 90">
            <a:extLst>
              <a:ext uri="{FF2B5EF4-FFF2-40B4-BE49-F238E27FC236}">
                <a16:creationId xmlns:a16="http://schemas.microsoft.com/office/drawing/2014/main" id="{A73C2E11-6145-D670-F29A-C19CBB40A6BD}"/>
              </a:ext>
            </a:extLst>
          </p:cNvPr>
          <p:cNvSpPr>
            <a:spLocks noGrp="1"/>
          </p:cNvSpPr>
          <p:nvPr>
            <p:ph type="body" sz="quarter" idx="46"/>
          </p:nvPr>
        </p:nvSpPr>
        <p:spPr/>
        <p:txBody>
          <a:bodyPr/>
          <a:lstStyle/>
          <a:p>
            <a:r>
              <a:rPr lang="en-US" noProof="0"/>
              <a:t>Easily plan inspections by asking Copilot to get the required checklists. ​</a:t>
            </a:r>
          </a:p>
        </p:txBody>
      </p:sp>
      <p:sp>
        <p:nvSpPr>
          <p:cNvPr id="101" name="Text Placeholder 100">
            <a:extLst>
              <a:ext uri="{FF2B5EF4-FFF2-40B4-BE49-F238E27FC236}">
                <a16:creationId xmlns:a16="http://schemas.microsoft.com/office/drawing/2014/main" id="{B3612762-CF21-47B9-F6DF-66BC2CBF5EF3}"/>
              </a:ext>
            </a:extLst>
          </p:cNvPr>
          <p:cNvSpPr>
            <a:spLocks noGrp="1"/>
          </p:cNvSpPr>
          <p:nvPr>
            <p:ph type="body" sz="quarter" idx="70"/>
          </p:nvPr>
        </p:nvSpPr>
        <p:spPr/>
        <p:txBody>
          <a:bodyPr/>
          <a:lstStyle/>
          <a:p>
            <a:r>
              <a:rPr lang="en-US"/>
              <a:t>Benefit: Ensures timely response to incidents, minimizing risks and preventing future occurrences​.</a:t>
            </a:r>
          </a:p>
        </p:txBody>
      </p:sp>
      <p:sp>
        <p:nvSpPr>
          <p:cNvPr id="93" name="Text Placeholder 92">
            <a:extLst>
              <a:ext uri="{FF2B5EF4-FFF2-40B4-BE49-F238E27FC236}">
                <a16:creationId xmlns:a16="http://schemas.microsoft.com/office/drawing/2014/main" id="{BFD838EC-A181-7BEF-572A-316863144093}"/>
              </a:ext>
            </a:extLst>
          </p:cNvPr>
          <p:cNvSpPr>
            <a:spLocks noGrp="1"/>
          </p:cNvSpPr>
          <p:nvPr>
            <p:ph type="body" sz="quarter" idx="48"/>
          </p:nvPr>
        </p:nvSpPr>
        <p:spPr/>
        <p:txBody>
          <a:bodyPr/>
          <a:lstStyle/>
          <a:p>
            <a:r>
              <a:rPr lang="en-US"/>
              <a:t>Benefit: Ensures consistent skill development and compliance with safety guidelines. Reduces the risk of accidents by maintaining a well-trained workforce.​</a:t>
            </a:r>
          </a:p>
        </p:txBody>
      </p:sp>
      <p:sp>
        <p:nvSpPr>
          <p:cNvPr id="94" name="Text Placeholder 93">
            <a:extLst>
              <a:ext uri="{FF2B5EF4-FFF2-40B4-BE49-F238E27FC236}">
                <a16:creationId xmlns:a16="http://schemas.microsoft.com/office/drawing/2014/main" id="{D745B3E8-14BB-596E-69D1-7E4261CCD4F9}"/>
              </a:ext>
            </a:extLst>
          </p:cNvPr>
          <p:cNvSpPr>
            <a:spLocks noGrp="1"/>
          </p:cNvSpPr>
          <p:nvPr>
            <p:ph type="body" sz="quarter" idx="49"/>
          </p:nvPr>
        </p:nvSpPr>
        <p:spPr/>
        <p:txBody>
          <a:bodyPr/>
          <a:lstStyle/>
          <a:p>
            <a:r>
              <a:rPr lang="en-US" noProof="0"/>
              <a:t>Worker skilling​</a:t>
            </a:r>
          </a:p>
        </p:txBody>
      </p:sp>
      <p:sp>
        <p:nvSpPr>
          <p:cNvPr id="95" name="Text Placeholder 94">
            <a:extLst>
              <a:ext uri="{FF2B5EF4-FFF2-40B4-BE49-F238E27FC236}">
                <a16:creationId xmlns:a16="http://schemas.microsoft.com/office/drawing/2014/main" id="{44B493A4-D2B4-DE96-C2EB-3E91258E11A7}"/>
              </a:ext>
            </a:extLst>
          </p:cNvPr>
          <p:cNvSpPr>
            <a:spLocks noGrp="1"/>
          </p:cNvSpPr>
          <p:nvPr>
            <p:ph type="body" sz="quarter" idx="50"/>
          </p:nvPr>
        </p:nvSpPr>
        <p:spPr/>
        <p:txBody>
          <a:bodyPr/>
          <a:lstStyle/>
          <a:p>
            <a:r>
              <a:rPr lang="en-US" noProof="0"/>
              <a:t>Copilot can conduct personalized training sessions and monitor training evaluation metrics​.</a:t>
            </a:r>
          </a:p>
        </p:txBody>
      </p:sp>
      <p:sp>
        <p:nvSpPr>
          <p:cNvPr id="96" name="Text Placeholder 95">
            <a:extLst>
              <a:ext uri="{FF2B5EF4-FFF2-40B4-BE49-F238E27FC236}">
                <a16:creationId xmlns:a16="http://schemas.microsoft.com/office/drawing/2014/main" id="{D6B3306E-51AA-0687-1205-4FB7D6BDFFA9}"/>
              </a:ext>
            </a:extLst>
          </p:cNvPr>
          <p:cNvSpPr>
            <a:spLocks noGrp="1"/>
          </p:cNvSpPr>
          <p:nvPr>
            <p:ph type="body" sz="quarter" idx="51"/>
          </p:nvPr>
        </p:nvSpPr>
        <p:spPr/>
        <p:txBody>
          <a:bodyPr/>
          <a:lstStyle/>
          <a:p>
            <a:r>
              <a:rPr lang="en-US" noProof="0"/>
              <a:t>Ask safety questions​</a:t>
            </a:r>
          </a:p>
        </p:txBody>
      </p:sp>
      <p:sp>
        <p:nvSpPr>
          <p:cNvPr id="97" name="Text Placeholder 96">
            <a:extLst>
              <a:ext uri="{FF2B5EF4-FFF2-40B4-BE49-F238E27FC236}">
                <a16:creationId xmlns:a16="http://schemas.microsoft.com/office/drawing/2014/main" id="{189F63F8-63DB-C648-33F9-63A525698EB9}"/>
              </a:ext>
            </a:extLst>
          </p:cNvPr>
          <p:cNvSpPr>
            <a:spLocks noGrp="1"/>
          </p:cNvSpPr>
          <p:nvPr>
            <p:ph type="body" sz="quarter" idx="52"/>
          </p:nvPr>
        </p:nvSpPr>
        <p:spPr/>
        <p:txBody>
          <a:bodyPr/>
          <a:lstStyle/>
          <a:p>
            <a:r>
              <a:rPr lang="en-US" noProof="0"/>
              <a:t>Get answers to safety-related queries in real-time during inspections​.</a:t>
            </a:r>
          </a:p>
        </p:txBody>
      </p:sp>
      <p:sp>
        <p:nvSpPr>
          <p:cNvPr id="81" name="Text Placeholder 80">
            <a:extLst>
              <a:ext uri="{FF2B5EF4-FFF2-40B4-BE49-F238E27FC236}">
                <a16:creationId xmlns:a16="http://schemas.microsoft.com/office/drawing/2014/main" id="{463AFF5D-3A50-E780-52D7-CA3CB32B8449}"/>
              </a:ext>
            </a:extLst>
          </p:cNvPr>
          <p:cNvSpPr>
            <a:spLocks noGrp="1"/>
          </p:cNvSpPr>
          <p:nvPr>
            <p:ph type="body" sz="quarter" idx="66"/>
          </p:nvPr>
        </p:nvSpPr>
        <p:spPr/>
        <p:txBody>
          <a:bodyPr/>
          <a:lstStyle/>
          <a:p>
            <a:r>
              <a:rPr lang="en-US"/>
              <a:t>Benefit: Saves time by converting handwritten notes to well-written reports​.</a:t>
            </a:r>
          </a:p>
        </p:txBody>
      </p:sp>
      <p:sp>
        <p:nvSpPr>
          <p:cNvPr id="99" name="Text Placeholder 98">
            <a:extLst>
              <a:ext uri="{FF2B5EF4-FFF2-40B4-BE49-F238E27FC236}">
                <a16:creationId xmlns:a16="http://schemas.microsoft.com/office/drawing/2014/main" id="{C5330009-F282-39C5-2AD0-6162106DFF16}"/>
              </a:ext>
            </a:extLst>
          </p:cNvPr>
          <p:cNvSpPr>
            <a:spLocks noGrp="1"/>
          </p:cNvSpPr>
          <p:nvPr>
            <p:ph type="body" sz="quarter" idx="54"/>
          </p:nvPr>
        </p:nvSpPr>
        <p:spPr/>
        <p:txBody>
          <a:bodyPr/>
          <a:lstStyle/>
          <a:p>
            <a:r>
              <a:rPr lang="en-US" noProof="0"/>
              <a:t>Inspection reporting​</a:t>
            </a:r>
          </a:p>
        </p:txBody>
      </p:sp>
      <p:sp>
        <p:nvSpPr>
          <p:cNvPr id="100" name="Text Placeholder 99">
            <a:extLst>
              <a:ext uri="{FF2B5EF4-FFF2-40B4-BE49-F238E27FC236}">
                <a16:creationId xmlns:a16="http://schemas.microsoft.com/office/drawing/2014/main" id="{4110CF1B-E130-8290-D71A-8914D28FE0A2}"/>
              </a:ext>
            </a:extLst>
          </p:cNvPr>
          <p:cNvSpPr>
            <a:spLocks noGrp="1"/>
          </p:cNvSpPr>
          <p:nvPr>
            <p:ph type="body" sz="quarter" idx="55"/>
          </p:nvPr>
        </p:nvSpPr>
        <p:spPr/>
        <p:txBody>
          <a:bodyPr/>
          <a:lstStyle/>
          <a:p>
            <a:r>
              <a:rPr lang="en-US" noProof="0"/>
              <a:t>Ask Copilot to convert inspection notes or images into text and create a detailed inspection report​.</a:t>
            </a:r>
          </a:p>
        </p:txBody>
      </p:sp>
      <p:sp>
        <p:nvSpPr>
          <p:cNvPr id="89" name="Text Placeholder 88">
            <a:extLst>
              <a:ext uri="{FF2B5EF4-FFF2-40B4-BE49-F238E27FC236}">
                <a16:creationId xmlns:a16="http://schemas.microsoft.com/office/drawing/2014/main" id="{4F75C24F-CAE4-C4F0-6BC7-C55A2AEACF26}"/>
              </a:ext>
            </a:extLst>
          </p:cNvPr>
          <p:cNvSpPr>
            <a:spLocks noGrp="1"/>
          </p:cNvSpPr>
          <p:nvPr>
            <p:ph type="body" sz="quarter" idx="67"/>
          </p:nvPr>
        </p:nvSpPr>
        <p:spPr/>
        <p:txBody>
          <a:bodyPr/>
          <a:lstStyle/>
          <a:p>
            <a:r>
              <a:rPr lang="en-US"/>
              <a:t>Benefit: Provides instant access to accurate safety information, promoting informed decision-making and reducing the risk of non-compliance​.</a:t>
            </a:r>
          </a:p>
        </p:txBody>
      </p:sp>
      <p:sp>
        <p:nvSpPr>
          <p:cNvPr id="179" name="Text Placeholder 178">
            <a:extLst>
              <a:ext uri="{FF2B5EF4-FFF2-40B4-BE49-F238E27FC236}">
                <a16:creationId xmlns:a16="http://schemas.microsoft.com/office/drawing/2014/main" id="{924C284C-EE55-1478-08E5-D051657051D0}"/>
              </a:ext>
            </a:extLst>
          </p:cNvPr>
          <p:cNvSpPr>
            <a:spLocks noGrp="1"/>
          </p:cNvSpPr>
          <p:nvPr>
            <p:ph type="body" sz="quarter" idx="64"/>
          </p:nvPr>
        </p:nvSpPr>
        <p:spPr/>
        <p:txBody>
          <a:bodyPr/>
          <a:lstStyle/>
          <a:p>
            <a:r>
              <a:rPr lang="en-US" noProof="0"/>
              <a:t>Value benefit</a:t>
            </a:r>
          </a:p>
        </p:txBody>
      </p:sp>
      <p:sp>
        <p:nvSpPr>
          <p:cNvPr id="26" name="Text Placeholder 25">
            <a:extLst>
              <a:ext uri="{FF2B5EF4-FFF2-40B4-BE49-F238E27FC236}">
                <a16:creationId xmlns:a16="http://schemas.microsoft.com/office/drawing/2014/main" id="{07AC321B-B739-5721-DE8B-FA6C1298702E}"/>
              </a:ext>
            </a:extLst>
          </p:cNvPr>
          <p:cNvSpPr>
            <a:spLocks noGrp="1"/>
          </p:cNvSpPr>
          <p:nvPr>
            <p:ph type="body" sz="quarter" idx="65"/>
          </p:nvPr>
        </p:nvSpPr>
        <p:spPr/>
        <p:txBody>
          <a:bodyPr/>
          <a:lstStyle/>
          <a:p>
            <a:r>
              <a:rPr lang="en-US" noProof="0"/>
              <a:t>KPIs impacted</a:t>
            </a:r>
          </a:p>
        </p:txBody>
      </p:sp>
      <p:grpSp>
        <p:nvGrpSpPr>
          <p:cNvPr id="183" name="Group 182">
            <a:extLst>
              <a:ext uri="{FF2B5EF4-FFF2-40B4-BE49-F238E27FC236}">
                <a16:creationId xmlns:a16="http://schemas.microsoft.com/office/drawing/2014/main" id="{286B4B2C-F63F-B2FE-D30B-6E8D24EB0E05}"/>
              </a:ext>
            </a:extLst>
          </p:cNvPr>
          <p:cNvGrpSpPr/>
          <p:nvPr/>
        </p:nvGrpSpPr>
        <p:grpSpPr>
          <a:xfrm>
            <a:off x="320719" y="3778836"/>
            <a:ext cx="1771605" cy="216000"/>
            <a:chOff x="320719" y="4224848"/>
            <a:chExt cx="1771605" cy="219456"/>
          </a:xfrm>
        </p:grpSpPr>
        <p:sp>
          <p:nvSpPr>
            <p:cNvPr id="184" name="Rectangle: Rounded Corners 6">
              <a:extLst>
                <a:ext uri="{FF2B5EF4-FFF2-40B4-BE49-F238E27FC236}">
                  <a16:creationId xmlns:a16="http://schemas.microsoft.com/office/drawing/2014/main" id="{FFFFE008-74F7-C4A5-02BB-2E440E794353}"/>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Health and safety metrics</a:t>
              </a:r>
            </a:p>
          </p:txBody>
        </p:sp>
        <p:pic>
          <p:nvPicPr>
            <p:cNvPr id="185" name="Graphic 184">
              <a:extLst>
                <a:ext uri="{FF2B5EF4-FFF2-40B4-BE49-F238E27FC236}">
                  <a16:creationId xmlns:a16="http://schemas.microsoft.com/office/drawing/2014/main" id="{14C5A750-FFF7-8DEF-9398-6CB1F8028C8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186" name="Group 185">
            <a:extLst>
              <a:ext uri="{FF2B5EF4-FFF2-40B4-BE49-F238E27FC236}">
                <a16:creationId xmlns:a16="http://schemas.microsoft.com/office/drawing/2014/main" id="{9296AE6E-5800-9658-CF45-891EFE1F1F28}"/>
              </a:ext>
            </a:extLst>
          </p:cNvPr>
          <p:cNvGrpSpPr/>
          <p:nvPr/>
        </p:nvGrpSpPr>
        <p:grpSpPr>
          <a:xfrm>
            <a:off x="320719" y="5020658"/>
            <a:ext cx="1771605" cy="216000"/>
            <a:chOff x="320719" y="5270676"/>
            <a:chExt cx="1771605" cy="216000"/>
          </a:xfrm>
        </p:grpSpPr>
        <p:sp>
          <p:nvSpPr>
            <p:cNvPr id="187" name="Rectangle: Rounded Corners 6">
              <a:extLst>
                <a:ext uri="{FF2B5EF4-FFF2-40B4-BE49-F238E27FC236}">
                  <a16:creationId xmlns:a16="http://schemas.microsoft.com/office/drawing/2014/main" id="{A71ACCBF-34F6-4668-0B5F-E03D49DCA7D0}"/>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88" name="Graphic 187">
              <a:extLst>
                <a:ext uri="{FF2B5EF4-FFF2-40B4-BE49-F238E27FC236}">
                  <a16:creationId xmlns:a16="http://schemas.microsoft.com/office/drawing/2014/main" id="{6DF90CFD-B8ED-EA63-2519-4FB3C0AF224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5" y="5306676"/>
              <a:ext cx="144000" cy="144000"/>
            </a:xfrm>
            <a:prstGeom prst="rect">
              <a:avLst/>
            </a:prstGeom>
          </p:spPr>
        </p:pic>
      </p:grpSp>
      <p:sp>
        <p:nvSpPr>
          <p:cNvPr id="196" name="TextBox 195">
            <a:extLst>
              <a:ext uri="{FF2B5EF4-FFF2-40B4-BE49-F238E27FC236}">
                <a16:creationId xmlns:a16="http://schemas.microsoft.com/office/drawing/2014/main" id="{53A9E1AE-F878-14B6-F319-8963BEE20558}"/>
              </a:ext>
              <a:ext uri="{C183D7F6-B498-43B3-948B-1728B52AA6E4}">
                <adec:decorative xmlns:adec="http://schemas.microsoft.com/office/drawing/2017/decorative" val="0"/>
              </a:ext>
            </a:extLst>
          </p:cNvPr>
          <p:cNvSpPr txBox="1"/>
          <p:nvPr/>
        </p:nvSpPr>
        <p:spPr>
          <a:xfrm>
            <a:off x="3541884" y="2238074"/>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p:txBody>
      </p:sp>
      <p:pic>
        <p:nvPicPr>
          <p:cNvPr id="197" name="Picture 196">
            <a:extLst>
              <a:ext uri="{FF2B5EF4-FFF2-40B4-BE49-F238E27FC236}">
                <a16:creationId xmlns:a16="http://schemas.microsoft.com/office/drawing/2014/main" id="{EF088467-7F96-C3F6-F838-90363C18AD50}"/>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3182938" y="2207040"/>
            <a:ext cx="224338" cy="215956"/>
          </a:xfrm>
          <a:prstGeom prst="rect">
            <a:avLst/>
          </a:prstGeom>
          <a:ln w="6657" cap="flat">
            <a:noFill/>
            <a:prstDash val="solid"/>
            <a:miter/>
          </a:ln>
          <a:effectLst/>
        </p:spPr>
      </p:pic>
      <p:sp>
        <p:nvSpPr>
          <p:cNvPr id="211" name="TextBox 210">
            <a:extLst>
              <a:ext uri="{FF2B5EF4-FFF2-40B4-BE49-F238E27FC236}">
                <a16:creationId xmlns:a16="http://schemas.microsoft.com/office/drawing/2014/main" id="{F2DD7BBA-694B-A076-084C-CF049F5BE9B8}"/>
              </a:ext>
              <a:ext uri="{C183D7F6-B498-43B3-948B-1728B52AA6E4}">
                <adec:decorative xmlns:adec="http://schemas.microsoft.com/office/drawing/2017/decorative" val="0"/>
              </a:ext>
            </a:extLst>
          </p:cNvPr>
          <p:cNvSpPr txBox="1"/>
          <p:nvPr/>
        </p:nvSpPr>
        <p:spPr>
          <a:xfrm>
            <a:off x="6426371" y="2238074"/>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p:txBody>
      </p:sp>
      <p:pic>
        <p:nvPicPr>
          <p:cNvPr id="212" name="Picture 211">
            <a:extLst>
              <a:ext uri="{FF2B5EF4-FFF2-40B4-BE49-F238E27FC236}">
                <a16:creationId xmlns:a16="http://schemas.microsoft.com/office/drawing/2014/main" id="{5249BA9B-DFF0-012B-6CC8-ADC05ADE20D3}"/>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6067425" y="2207040"/>
            <a:ext cx="224338" cy="215956"/>
          </a:xfrm>
          <a:prstGeom prst="rect">
            <a:avLst/>
          </a:prstGeom>
          <a:ln w="6657" cap="flat">
            <a:noFill/>
            <a:prstDash val="solid"/>
            <a:miter/>
          </a:ln>
          <a:effectLst/>
        </p:spPr>
      </p:pic>
      <p:sp>
        <p:nvSpPr>
          <p:cNvPr id="214" name="TextBox 213">
            <a:extLst>
              <a:ext uri="{FF2B5EF4-FFF2-40B4-BE49-F238E27FC236}">
                <a16:creationId xmlns:a16="http://schemas.microsoft.com/office/drawing/2014/main" id="{28B19BA1-93FB-2785-B3FD-B62C5CE03554}"/>
              </a:ext>
              <a:ext uri="{C183D7F6-B498-43B3-948B-1728B52AA6E4}">
                <adec:decorative xmlns:adec="http://schemas.microsoft.com/office/drawing/2017/decorative" val="0"/>
              </a:ext>
            </a:extLst>
          </p:cNvPr>
          <p:cNvSpPr txBox="1"/>
          <p:nvPr/>
        </p:nvSpPr>
        <p:spPr>
          <a:xfrm>
            <a:off x="9309271" y="2238074"/>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p:txBody>
      </p:sp>
      <p:pic>
        <p:nvPicPr>
          <p:cNvPr id="215" name="Picture 214">
            <a:extLst>
              <a:ext uri="{FF2B5EF4-FFF2-40B4-BE49-F238E27FC236}">
                <a16:creationId xmlns:a16="http://schemas.microsoft.com/office/drawing/2014/main" id="{195B9FEC-353F-39B2-AF0C-2BF340E4F367}"/>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8950325" y="2207040"/>
            <a:ext cx="224338" cy="215956"/>
          </a:xfrm>
          <a:prstGeom prst="rect">
            <a:avLst/>
          </a:prstGeom>
          <a:ln w="6657" cap="flat">
            <a:noFill/>
            <a:prstDash val="solid"/>
            <a:miter/>
          </a:ln>
          <a:effectLst/>
        </p:spPr>
      </p:pic>
      <p:sp>
        <p:nvSpPr>
          <p:cNvPr id="217" name="TextBox 216">
            <a:extLst>
              <a:ext uri="{FF2B5EF4-FFF2-40B4-BE49-F238E27FC236}">
                <a16:creationId xmlns:a16="http://schemas.microsoft.com/office/drawing/2014/main" id="{F331AC02-5974-91C5-3A5F-CD1BE01536D4}"/>
              </a:ext>
              <a:ext uri="{C183D7F6-B498-43B3-948B-1728B52AA6E4}">
                <adec:decorative xmlns:adec="http://schemas.microsoft.com/office/drawing/2017/decorative" val="0"/>
              </a:ext>
            </a:extLst>
          </p:cNvPr>
          <p:cNvSpPr txBox="1"/>
          <p:nvPr/>
        </p:nvSpPr>
        <p:spPr>
          <a:xfrm>
            <a:off x="3541884"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p:txBody>
      </p:sp>
      <p:pic>
        <p:nvPicPr>
          <p:cNvPr id="218" name="Picture 217">
            <a:extLst>
              <a:ext uri="{FF2B5EF4-FFF2-40B4-BE49-F238E27FC236}">
                <a16:creationId xmlns:a16="http://schemas.microsoft.com/office/drawing/2014/main" id="{843646F6-65B3-438C-4793-62B4311C4949}"/>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3182938" y="4840226"/>
            <a:ext cx="224338" cy="215956"/>
          </a:xfrm>
          <a:prstGeom prst="rect">
            <a:avLst/>
          </a:prstGeom>
          <a:ln w="6657" cap="flat">
            <a:noFill/>
            <a:prstDash val="solid"/>
            <a:miter/>
          </a:ln>
          <a:effectLst/>
        </p:spPr>
      </p:pic>
      <p:sp>
        <p:nvSpPr>
          <p:cNvPr id="220" name="TextBox 219">
            <a:extLst>
              <a:ext uri="{FF2B5EF4-FFF2-40B4-BE49-F238E27FC236}">
                <a16:creationId xmlns:a16="http://schemas.microsoft.com/office/drawing/2014/main" id="{25FE4493-8060-D714-433A-D416DCE87C36}"/>
              </a:ext>
              <a:ext uri="{C183D7F6-B498-43B3-948B-1728B52AA6E4}">
                <adec:decorative xmlns:adec="http://schemas.microsoft.com/office/drawing/2017/decorative" val="0"/>
              </a:ext>
            </a:extLst>
          </p:cNvPr>
          <p:cNvSpPr txBox="1"/>
          <p:nvPr/>
        </p:nvSpPr>
        <p:spPr>
          <a:xfrm>
            <a:off x="6426371"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p:txBody>
      </p:sp>
      <p:pic>
        <p:nvPicPr>
          <p:cNvPr id="221" name="Picture 220">
            <a:extLst>
              <a:ext uri="{FF2B5EF4-FFF2-40B4-BE49-F238E27FC236}">
                <a16:creationId xmlns:a16="http://schemas.microsoft.com/office/drawing/2014/main" id="{86057778-8CD8-D659-CA39-E644B1DA89DB}"/>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6067425" y="4840226"/>
            <a:ext cx="224338" cy="215956"/>
          </a:xfrm>
          <a:prstGeom prst="rect">
            <a:avLst/>
          </a:prstGeom>
          <a:ln w="6657" cap="flat">
            <a:noFill/>
            <a:prstDash val="solid"/>
            <a:miter/>
          </a:ln>
          <a:effectLst/>
        </p:spPr>
      </p:pic>
      <p:sp>
        <p:nvSpPr>
          <p:cNvPr id="223" name="TextBox 222">
            <a:extLst>
              <a:ext uri="{FF2B5EF4-FFF2-40B4-BE49-F238E27FC236}">
                <a16:creationId xmlns:a16="http://schemas.microsoft.com/office/drawing/2014/main" id="{71657C80-7188-C532-A3F5-21C46AD4ADF8}"/>
              </a:ext>
              <a:ext uri="{C183D7F6-B498-43B3-948B-1728B52AA6E4}">
                <adec:decorative xmlns:adec="http://schemas.microsoft.com/office/drawing/2017/decorative" val="0"/>
              </a:ext>
            </a:extLst>
          </p:cNvPr>
          <p:cNvSpPr txBox="1"/>
          <p:nvPr/>
        </p:nvSpPr>
        <p:spPr>
          <a:xfrm>
            <a:off x="9309271"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p:txBody>
      </p:sp>
      <p:pic>
        <p:nvPicPr>
          <p:cNvPr id="224" name="Picture 223">
            <a:extLst>
              <a:ext uri="{FF2B5EF4-FFF2-40B4-BE49-F238E27FC236}">
                <a16:creationId xmlns:a16="http://schemas.microsoft.com/office/drawing/2014/main" id="{FF5E2A57-7E0A-50BE-0A85-9CB6AA3C023D}"/>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8950325" y="4840226"/>
            <a:ext cx="224338" cy="215956"/>
          </a:xfrm>
          <a:prstGeom prst="rect">
            <a:avLst/>
          </a:prstGeom>
          <a:ln w="6657" cap="flat">
            <a:noFill/>
            <a:prstDash val="solid"/>
            <a:miter/>
          </a:ln>
          <a:effectLst/>
        </p:spPr>
      </p:pic>
      <p:cxnSp>
        <p:nvCxnSpPr>
          <p:cNvPr id="38" name="Straight Connector 37">
            <a:extLst>
              <a:ext uri="{FF2B5EF4-FFF2-40B4-BE49-F238E27FC236}">
                <a16:creationId xmlns:a16="http://schemas.microsoft.com/office/drawing/2014/main" id="{4AB657B3-D50F-9ACE-0D99-D5532D4B2E73}"/>
              </a:ext>
            </a:extLst>
          </p:cNvPr>
          <p:cNvCxnSpPr>
            <a:cxnSpLocks/>
          </p:cNvCxnSpPr>
          <p:nvPr/>
        </p:nvCxnSpPr>
        <p:spPr>
          <a:xfrm>
            <a:off x="304800" y="3273981"/>
            <a:ext cx="2431246"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58917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2">
            <a:extLst>
              <a:ext uri="{FF2B5EF4-FFF2-40B4-BE49-F238E27FC236}">
                <a16:creationId xmlns:a16="http://schemas.microsoft.com/office/drawing/2014/main" id="{59B6AF9E-8D47-A580-956B-C4E3B2F65C8C}"/>
              </a:ext>
            </a:extLst>
          </p:cNvPr>
          <p:cNvSpPr>
            <a:spLocks noGrp="1"/>
          </p:cNvSpPr>
          <p:nvPr>
            <p:ph type="body" sz="quarter" idx="32"/>
          </p:nvPr>
        </p:nvSpPr>
        <p:spPr/>
        <p:txBody>
          <a:bodyPr/>
          <a:lstStyle/>
          <a:p>
            <a:r>
              <a:rPr lang="en-US" noProof="0" dirty="0"/>
              <a:t>Help to improve contract terms and pricing though AI analysis and speed the contract negotiation and approval process.</a:t>
            </a:r>
          </a:p>
          <a:p>
            <a:endParaRPr lang="en-US" dirty="0"/>
          </a:p>
          <a:p>
            <a:r>
              <a:rPr lang="en-US" sz="1050" noProof="0" dirty="0">
                <a:latin typeface="+mj-lt"/>
              </a:rPr>
              <a:t>Customer reference: </a:t>
            </a:r>
            <a:r>
              <a:rPr lang="en-US" sz="1050" noProof="0" dirty="0">
                <a:hlinkClick r:id="rId3"/>
              </a:rPr>
              <a:t>Network Rail embraces a more efficient and safer data-driven future</a:t>
            </a:r>
            <a:endParaRPr lang="en-US" sz="1050" noProof="0" dirty="0"/>
          </a:p>
          <a:p>
            <a:endParaRPr lang="en-US" noProof="0" dirty="0"/>
          </a:p>
        </p:txBody>
      </p:sp>
      <p:sp>
        <p:nvSpPr>
          <p:cNvPr id="29" name="Text Placeholder 28">
            <a:extLst>
              <a:ext uri="{FF2B5EF4-FFF2-40B4-BE49-F238E27FC236}">
                <a16:creationId xmlns:a16="http://schemas.microsoft.com/office/drawing/2014/main" id="{BB224CA7-1285-CBB0-114F-89FA3685281E}"/>
              </a:ext>
            </a:extLst>
          </p:cNvPr>
          <p:cNvSpPr>
            <a:spLocks noGrp="1"/>
          </p:cNvSpPr>
          <p:nvPr>
            <p:ph type="body" sz="quarter" idx="33"/>
          </p:nvPr>
        </p:nvSpPr>
        <p:spPr/>
        <p:txBody>
          <a:bodyPr/>
          <a:lstStyle/>
          <a:p>
            <a:r>
              <a:rPr lang="en-US" noProof="0"/>
              <a:t>Manufacturing</a:t>
            </a:r>
            <a:endParaRPr lang="en-IN"/>
          </a:p>
        </p:txBody>
      </p:sp>
      <p:sp>
        <p:nvSpPr>
          <p:cNvPr id="148" name="Text Placeholder 147">
            <a:extLst>
              <a:ext uri="{FF2B5EF4-FFF2-40B4-BE49-F238E27FC236}">
                <a16:creationId xmlns:a16="http://schemas.microsoft.com/office/drawing/2014/main" id="{3CFA6DB7-94B2-D56E-7E05-6EAC66D5C7B0}"/>
              </a:ext>
            </a:extLst>
          </p:cNvPr>
          <p:cNvSpPr>
            <a:spLocks noGrp="1"/>
          </p:cNvSpPr>
          <p:nvPr>
            <p:ph type="body" sz="quarter" idx="30"/>
          </p:nvPr>
        </p:nvSpPr>
        <p:spPr/>
        <p:txBody>
          <a:bodyPr/>
          <a:lstStyle/>
          <a:p>
            <a:r>
              <a:rPr lang="en-US" noProof="0"/>
              <a:t>Build</a:t>
            </a:r>
          </a:p>
        </p:txBody>
      </p:sp>
      <p:sp>
        <p:nvSpPr>
          <p:cNvPr id="147" name="Text Placeholder 146">
            <a:extLst>
              <a:ext uri="{FF2B5EF4-FFF2-40B4-BE49-F238E27FC236}">
                <a16:creationId xmlns:a16="http://schemas.microsoft.com/office/drawing/2014/main" id="{D994E8A0-4555-7B98-7D57-16B4D18FF7E0}"/>
              </a:ext>
            </a:extLst>
          </p:cNvPr>
          <p:cNvSpPr>
            <a:spLocks noGrp="1"/>
          </p:cNvSpPr>
          <p:nvPr>
            <p:ph type="body" sz="quarter" idx="17"/>
          </p:nvPr>
        </p:nvSpPr>
        <p:spPr/>
        <p:txBody>
          <a:bodyPr/>
          <a:lstStyle/>
          <a:p>
            <a:r>
              <a:rPr lang="en-US" noProof="0"/>
              <a:t>Copilot Studio</a:t>
            </a:r>
          </a:p>
        </p:txBody>
      </p:sp>
      <p:sp>
        <p:nvSpPr>
          <p:cNvPr id="23" name="Title 22">
            <a:extLst>
              <a:ext uri="{FF2B5EF4-FFF2-40B4-BE49-F238E27FC236}">
                <a16:creationId xmlns:a16="http://schemas.microsoft.com/office/drawing/2014/main" id="{5CC0F48C-1FB8-698F-E7FF-90B1FE637612}"/>
              </a:ext>
            </a:extLst>
          </p:cNvPr>
          <p:cNvSpPr>
            <a:spLocks noGrp="1"/>
          </p:cNvSpPr>
          <p:nvPr>
            <p:ph type="title"/>
          </p:nvPr>
        </p:nvSpPr>
        <p:spPr/>
        <p:txBody>
          <a:bodyPr/>
          <a:lstStyle/>
          <a:p>
            <a:r>
              <a:rPr lang="en-US"/>
              <a:t>Contract lifecycle management</a:t>
            </a:r>
          </a:p>
        </p:txBody>
      </p:sp>
      <p:sp>
        <p:nvSpPr>
          <p:cNvPr id="68" name="Text Placeholder 67">
            <a:extLst>
              <a:ext uri="{FF2B5EF4-FFF2-40B4-BE49-F238E27FC236}">
                <a16:creationId xmlns:a16="http://schemas.microsoft.com/office/drawing/2014/main" id="{A5BC0D26-0B28-C99D-688A-55C58335767D}"/>
              </a:ext>
            </a:extLst>
          </p:cNvPr>
          <p:cNvSpPr>
            <a:spLocks noGrp="1"/>
          </p:cNvSpPr>
          <p:nvPr>
            <p:ph type="body" sz="quarter" idx="69"/>
          </p:nvPr>
        </p:nvSpPr>
        <p:spPr/>
        <p:txBody>
          <a:bodyPr anchor="t"/>
          <a:lstStyle/>
          <a:p>
            <a:r>
              <a:rPr lang="en-US" dirty="0"/>
              <a:t>Benefit: </a:t>
            </a:r>
            <a:r>
              <a:rPr lang="en-US" dirty="0">
                <a:latin typeface="+mj-lt"/>
              </a:rPr>
              <a:t>Summarize pending contracts including critical deadlines</a:t>
            </a:r>
            <a:r>
              <a:rPr lang="en-US" dirty="0"/>
              <a:t> the list of contracts requiring review and prioritize them by urgency and relevance to current projects. </a:t>
            </a:r>
          </a:p>
        </p:txBody>
      </p:sp>
      <p:sp>
        <p:nvSpPr>
          <p:cNvPr id="24" name="Text Placeholder 23">
            <a:extLst>
              <a:ext uri="{FF2B5EF4-FFF2-40B4-BE49-F238E27FC236}">
                <a16:creationId xmlns:a16="http://schemas.microsoft.com/office/drawing/2014/main" id="{CC87B40A-6B63-F8CA-B46A-43CDB5C16BBC}"/>
              </a:ext>
            </a:extLst>
          </p:cNvPr>
          <p:cNvSpPr>
            <a:spLocks noGrp="1"/>
          </p:cNvSpPr>
          <p:nvPr>
            <p:ph type="body" sz="quarter" idx="11"/>
          </p:nvPr>
        </p:nvSpPr>
        <p:spPr/>
        <p:txBody>
          <a:bodyPr/>
          <a:lstStyle/>
          <a:p>
            <a:r>
              <a:rPr lang="en-US" noProof="0"/>
              <a:t>Summarize pending contracts</a:t>
            </a:r>
          </a:p>
        </p:txBody>
      </p:sp>
      <p:sp>
        <p:nvSpPr>
          <p:cNvPr id="26" name="Text Placeholder 25">
            <a:extLst>
              <a:ext uri="{FF2B5EF4-FFF2-40B4-BE49-F238E27FC236}">
                <a16:creationId xmlns:a16="http://schemas.microsoft.com/office/drawing/2014/main" id="{B0CF0DE4-1370-35C5-35E2-B3D873A94FE2}"/>
              </a:ext>
            </a:extLst>
          </p:cNvPr>
          <p:cNvSpPr>
            <a:spLocks noGrp="1"/>
          </p:cNvSpPr>
          <p:nvPr>
            <p:ph type="body" sz="quarter" idx="18"/>
          </p:nvPr>
        </p:nvSpPr>
        <p:spPr/>
        <p:txBody>
          <a:bodyPr/>
          <a:lstStyle/>
          <a:p>
            <a:r>
              <a:rPr lang="en-US" noProof="0" dirty="0"/>
              <a:t>A contract manager reviews a high volume of supplier contracts daily to ensure accuracy, compliance, and efficiency in managing numerous supplier and client agreements. </a:t>
            </a:r>
          </a:p>
        </p:txBody>
      </p:sp>
      <p:sp>
        <p:nvSpPr>
          <p:cNvPr id="31" name="Text Placeholder 30">
            <a:extLst>
              <a:ext uri="{FF2B5EF4-FFF2-40B4-BE49-F238E27FC236}">
                <a16:creationId xmlns:a16="http://schemas.microsoft.com/office/drawing/2014/main" id="{32D95B1E-EF50-6748-4A9B-EEB36441D99D}"/>
              </a:ext>
            </a:extLst>
          </p:cNvPr>
          <p:cNvSpPr>
            <a:spLocks noGrp="1"/>
          </p:cNvSpPr>
          <p:nvPr>
            <p:ph type="body" sz="quarter" idx="42"/>
          </p:nvPr>
        </p:nvSpPr>
        <p:spPr/>
        <p:txBody>
          <a:bodyPr/>
          <a:lstStyle/>
          <a:p>
            <a:r>
              <a:rPr lang="en-US" noProof="0"/>
              <a:t>Review contract details</a:t>
            </a:r>
          </a:p>
        </p:txBody>
      </p:sp>
      <p:sp>
        <p:nvSpPr>
          <p:cNvPr id="32" name="Text Placeholder 31">
            <a:extLst>
              <a:ext uri="{FF2B5EF4-FFF2-40B4-BE49-F238E27FC236}">
                <a16:creationId xmlns:a16="http://schemas.microsoft.com/office/drawing/2014/main" id="{F2D8810A-CD47-8215-37FF-AF0561DC8B89}"/>
              </a:ext>
            </a:extLst>
          </p:cNvPr>
          <p:cNvSpPr>
            <a:spLocks noGrp="1"/>
          </p:cNvSpPr>
          <p:nvPr>
            <p:ph type="body" sz="quarter" idx="43"/>
          </p:nvPr>
        </p:nvSpPr>
        <p:spPr/>
        <p:txBody>
          <a:bodyPr/>
          <a:lstStyle/>
          <a:p>
            <a:r>
              <a:rPr lang="en-US" noProof="0"/>
              <a:t>For a specific high priority contract, ask to compare key clauses with industry and organization standards to ensure compliance and identify potential concerns.</a:t>
            </a:r>
          </a:p>
          <a:p>
            <a:endParaRPr lang="en-US" noProof="0"/>
          </a:p>
        </p:txBody>
      </p:sp>
      <p:sp>
        <p:nvSpPr>
          <p:cNvPr id="62" name="Text Placeholder 61">
            <a:extLst>
              <a:ext uri="{FF2B5EF4-FFF2-40B4-BE49-F238E27FC236}">
                <a16:creationId xmlns:a16="http://schemas.microsoft.com/office/drawing/2014/main" id="{3FE5032A-D2CD-1B2D-87BE-457FDD14B687}"/>
              </a:ext>
            </a:extLst>
          </p:cNvPr>
          <p:cNvSpPr>
            <a:spLocks noGrp="1"/>
          </p:cNvSpPr>
          <p:nvPr>
            <p:ph type="body" sz="quarter" idx="68"/>
          </p:nvPr>
        </p:nvSpPr>
        <p:spPr/>
        <p:txBody>
          <a:bodyPr anchor="t"/>
          <a:lstStyle/>
          <a:p>
            <a:r>
              <a:rPr lang="en-US"/>
              <a:t>Benefit: </a:t>
            </a:r>
            <a:r>
              <a:rPr lang="en-US">
                <a:latin typeface="+mj-lt"/>
              </a:rPr>
              <a:t>Compare identified clauses to past contracts </a:t>
            </a:r>
            <a:r>
              <a:rPr lang="en-US"/>
              <a:t>using Copilot to recommend revisions for more balanced terms based on historical data and industry standards. </a:t>
            </a:r>
          </a:p>
        </p:txBody>
      </p:sp>
      <p:sp>
        <p:nvSpPr>
          <p:cNvPr id="44" name="Text Placeholder 43">
            <a:extLst>
              <a:ext uri="{FF2B5EF4-FFF2-40B4-BE49-F238E27FC236}">
                <a16:creationId xmlns:a16="http://schemas.microsoft.com/office/drawing/2014/main" id="{DD3F3EA1-68F6-F39F-B33F-65A00126EFD0}"/>
              </a:ext>
            </a:extLst>
          </p:cNvPr>
          <p:cNvSpPr>
            <a:spLocks noGrp="1"/>
          </p:cNvSpPr>
          <p:nvPr>
            <p:ph type="body" sz="quarter" idx="45"/>
          </p:nvPr>
        </p:nvSpPr>
        <p:spPr/>
        <p:txBody>
          <a:bodyPr/>
          <a:lstStyle/>
          <a:p>
            <a:r>
              <a:rPr lang="en-US" noProof="0"/>
              <a:t>Revise terms</a:t>
            </a:r>
          </a:p>
        </p:txBody>
      </p:sp>
      <p:sp>
        <p:nvSpPr>
          <p:cNvPr id="46" name="Text Placeholder 45">
            <a:extLst>
              <a:ext uri="{FF2B5EF4-FFF2-40B4-BE49-F238E27FC236}">
                <a16:creationId xmlns:a16="http://schemas.microsoft.com/office/drawing/2014/main" id="{926A6F5D-4465-586D-F4A7-80263F9512C7}"/>
              </a:ext>
            </a:extLst>
          </p:cNvPr>
          <p:cNvSpPr>
            <a:spLocks noGrp="1"/>
          </p:cNvSpPr>
          <p:nvPr>
            <p:ph type="body" sz="quarter" idx="46"/>
          </p:nvPr>
        </p:nvSpPr>
        <p:spPr/>
        <p:txBody>
          <a:bodyPr/>
          <a:lstStyle/>
          <a:p>
            <a:r>
              <a:rPr lang="en-US" noProof="0"/>
              <a:t>Review the highlighted potential discrepancies, compare to existing contracts, and make revisions as needed. </a:t>
            </a:r>
          </a:p>
        </p:txBody>
      </p:sp>
      <p:sp>
        <p:nvSpPr>
          <p:cNvPr id="71" name="Text Placeholder 70">
            <a:extLst>
              <a:ext uri="{FF2B5EF4-FFF2-40B4-BE49-F238E27FC236}">
                <a16:creationId xmlns:a16="http://schemas.microsoft.com/office/drawing/2014/main" id="{F0CC0472-4692-8314-03AC-0478248900DC}"/>
              </a:ext>
            </a:extLst>
          </p:cNvPr>
          <p:cNvSpPr>
            <a:spLocks noGrp="1"/>
          </p:cNvSpPr>
          <p:nvPr>
            <p:ph type="body" sz="quarter" idx="70"/>
          </p:nvPr>
        </p:nvSpPr>
        <p:spPr/>
        <p:txBody>
          <a:bodyPr anchor="t"/>
          <a:lstStyle/>
          <a:p>
            <a:r>
              <a:rPr lang="en-US"/>
              <a:t>Benefit: </a:t>
            </a:r>
            <a:r>
              <a:rPr lang="en-US">
                <a:latin typeface="+mj-lt"/>
              </a:rPr>
              <a:t>Cross reference contracts with organizational and regulatory standards </a:t>
            </a:r>
            <a:r>
              <a:rPr lang="en-US"/>
              <a:t>with Copilot to highlight potential discrepancies or non-compliant clauses such as pricing and penalty terms. </a:t>
            </a:r>
          </a:p>
        </p:txBody>
      </p:sp>
      <p:sp>
        <p:nvSpPr>
          <p:cNvPr id="63" name="Text Placeholder 62">
            <a:extLst>
              <a:ext uri="{FF2B5EF4-FFF2-40B4-BE49-F238E27FC236}">
                <a16:creationId xmlns:a16="http://schemas.microsoft.com/office/drawing/2014/main" id="{7040740F-AD6F-FC99-CC0E-EF305AC5AAB9}"/>
              </a:ext>
            </a:extLst>
          </p:cNvPr>
          <p:cNvSpPr>
            <a:spLocks noGrp="1"/>
          </p:cNvSpPr>
          <p:nvPr>
            <p:ph type="body" sz="quarter" idx="48"/>
          </p:nvPr>
        </p:nvSpPr>
        <p:spPr/>
        <p:txBody>
          <a:bodyPr anchor="t"/>
          <a:lstStyle/>
          <a:p>
            <a:r>
              <a:rPr lang="en-US"/>
              <a:t>Benefit: </a:t>
            </a:r>
            <a:r>
              <a:rPr lang="en-US">
                <a:latin typeface="+mj-lt"/>
              </a:rPr>
              <a:t>Generate a contract report </a:t>
            </a:r>
            <a:r>
              <a:rPr lang="en-US"/>
              <a:t>summarizing the work done on all contracts including completed items, contract activities, completed approvals, and open tasks for a specific time. </a:t>
            </a:r>
          </a:p>
        </p:txBody>
      </p:sp>
      <p:sp>
        <p:nvSpPr>
          <p:cNvPr id="64" name="Text Placeholder 63">
            <a:extLst>
              <a:ext uri="{FF2B5EF4-FFF2-40B4-BE49-F238E27FC236}">
                <a16:creationId xmlns:a16="http://schemas.microsoft.com/office/drawing/2014/main" id="{19B97678-0F99-8693-9ECA-861CC3CAB986}"/>
              </a:ext>
            </a:extLst>
          </p:cNvPr>
          <p:cNvSpPr>
            <a:spLocks noGrp="1"/>
          </p:cNvSpPr>
          <p:nvPr>
            <p:ph type="body" sz="quarter" idx="49"/>
          </p:nvPr>
        </p:nvSpPr>
        <p:spPr/>
        <p:txBody>
          <a:bodyPr/>
          <a:lstStyle/>
          <a:p>
            <a:r>
              <a:rPr lang="en-US" noProof="0"/>
              <a:t>Summarize contract activity</a:t>
            </a:r>
          </a:p>
        </p:txBody>
      </p:sp>
      <p:sp>
        <p:nvSpPr>
          <p:cNvPr id="175" name="Text Placeholder 174">
            <a:extLst>
              <a:ext uri="{FF2B5EF4-FFF2-40B4-BE49-F238E27FC236}">
                <a16:creationId xmlns:a16="http://schemas.microsoft.com/office/drawing/2014/main" id="{F281EAA0-C55B-DEC6-9100-E7CDEADEA4FA}"/>
              </a:ext>
            </a:extLst>
          </p:cNvPr>
          <p:cNvSpPr>
            <a:spLocks noGrp="1"/>
          </p:cNvSpPr>
          <p:nvPr>
            <p:ph type="body" sz="quarter" idx="50"/>
          </p:nvPr>
        </p:nvSpPr>
        <p:spPr/>
        <p:txBody>
          <a:bodyPr/>
          <a:lstStyle/>
          <a:p>
            <a:r>
              <a:rPr lang="en-US" noProof="0"/>
              <a:t>At the completion of each day, the contract manager needs to track activities, contract status, and next steps for each contract.</a:t>
            </a:r>
          </a:p>
        </p:txBody>
      </p:sp>
      <p:sp>
        <p:nvSpPr>
          <p:cNvPr id="66" name="Text Placeholder 65">
            <a:extLst>
              <a:ext uri="{FF2B5EF4-FFF2-40B4-BE49-F238E27FC236}">
                <a16:creationId xmlns:a16="http://schemas.microsoft.com/office/drawing/2014/main" id="{1FB76298-9936-3678-1BA9-9B8ED8716374}"/>
              </a:ext>
            </a:extLst>
          </p:cNvPr>
          <p:cNvSpPr>
            <a:spLocks noGrp="1"/>
          </p:cNvSpPr>
          <p:nvPr>
            <p:ph type="body" sz="quarter" idx="51"/>
          </p:nvPr>
        </p:nvSpPr>
        <p:spPr/>
        <p:txBody>
          <a:bodyPr/>
          <a:lstStyle/>
          <a:p>
            <a:r>
              <a:rPr lang="en-US" noProof="0"/>
              <a:t>Contract status overview</a:t>
            </a:r>
          </a:p>
        </p:txBody>
      </p:sp>
      <p:sp>
        <p:nvSpPr>
          <p:cNvPr id="176" name="Text Placeholder 175">
            <a:extLst>
              <a:ext uri="{FF2B5EF4-FFF2-40B4-BE49-F238E27FC236}">
                <a16:creationId xmlns:a16="http://schemas.microsoft.com/office/drawing/2014/main" id="{35BA3E8B-B27A-C6D9-945F-2C87E54228B8}"/>
              </a:ext>
            </a:extLst>
          </p:cNvPr>
          <p:cNvSpPr>
            <a:spLocks noGrp="1"/>
          </p:cNvSpPr>
          <p:nvPr>
            <p:ph type="body" sz="quarter" idx="52"/>
          </p:nvPr>
        </p:nvSpPr>
        <p:spPr/>
        <p:txBody>
          <a:bodyPr/>
          <a:lstStyle/>
          <a:p>
            <a:r>
              <a:rPr lang="en-US" noProof="0"/>
              <a:t>During the day, the contract manager can review the status of all open contracts to assess their progress. </a:t>
            </a:r>
          </a:p>
        </p:txBody>
      </p:sp>
      <p:sp>
        <p:nvSpPr>
          <p:cNvPr id="30" name="Text Placeholder 29">
            <a:extLst>
              <a:ext uri="{FF2B5EF4-FFF2-40B4-BE49-F238E27FC236}">
                <a16:creationId xmlns:a16="http://schemas.microsoft.com/office/drawing/2014/main" id="{77DD3A89-18E4-01D1-2445-C47841EEC9BC}"/>
              </a:ext>
            </a:extLst>
          </p:cNvPr>
          <p:cNvSpPr>
            <a:spLocks noGrp="1"/>
          </p:cNvSpPr>
          <p:nvPr>
            <p:ph type="body" sz="quarter" idx="66"/>
          </p:nvPr>
        </p:nvSpPr>
        <p:spPr/>
        <p:txBody>
          <a:bodyPr anchor="t"/>
          <a:lstStyle/>
          <a:p>
            <a:r>
              <a:rPr lang="en-US"/>
              <a:t>Benefit: </a:t>
            </a:r>
            <a:r>
              <a:rPr lang="en-US">
                <a:latin typeface="+mj-lt"/>
              </a:rPr>
              <a:t>Draft email to legal team on recommended revisions </a:t>
            </a:r>
            <a:r>
              <a:rPr lang="en-US"/>
              <a:t>requesting the identified updates be made and communicated to the supplier for new e-signature. </a:t>
            </a:r>
          </a:p>
        </p:txBody>
      </p:sp>
      <p:sp>
        <p:nvSpPr>
          <p:cNvPr id="69" name="Text Placeholder 68">
            <a:extLst>
              <a:ext uri="{FF2B5EF4-FFF2-40B4-BE49-F238E27FC236}">
                <a16:creationId xmlns:a16="http://schemas.microsoft.com/office/drawing/2014/main" id="{573AAC77-091C-9ABC-126C-4A3906CD2716}"/>
              </a:ext>
            </a:extLst>
          </p:cNvPr>
          <p:cNvSpPr>
            <a:spLocks noGrp="1"/>
          </p:cNvSpPr>
          <p:nvPr>
            <p:ph type="body" sz="quarter" idx="54"/>
          </p:nvPr>
        </p:nvSpPr>
        <p:spPr/>
        <p:txBody>
          <a:bodyPr/>
          <a:lstStyle/>
          <a:p>
            <a:r>
              <a:rPr lang="en-US" noProof="0"/>
              <a:t>Communicate revisions</a:t>
            </a:r>
          </a:p>
        </p:txBody>
      </p:sp>
      <p:sp>
        <p:nvSpPr>
          <p:cNvPr id="177" name="Text Placeholder 176">
            <a:extLst>
              <a:ext uri="{FF2B5EF4-FFF2-40B4-BE49-F238E27FC236}">
                <a16:creationId xmlns:a16="http://schemas.microsoft.com/office/drawing/2014/main" id="{A4D83C9D-EF5D-5DC3-C702-F01C7BB8D2E1}"/>
              </a:ext>
            </a:extLst>
          </p:cNvPr>
          <p:cNvSpPr>
            <a:spLocks noGrp="1"/>
          </p:cNvSpPr>
          <p:nvPr>
            <p:ph type="body" sz="quarter" idx="55"/>
          </p:nvPr>
        </p:nvSpPr>
        <p:spPr/>
        <p:txBody>
          <a:bodyPr/>
          <a:lstStyle/>
          <a:p>
            <a:r>
              <a:rPr lang="en-US" noProof="0"/>
              <a:t>Once potential revisions are identified, draft email with updated contract terms highlighted and send back to legal team for e-signature. </a:t>
            </a:r>
          </a:p>
        </p:txBody>
      </p:sp>
      <p:sp>
        <p:nvSpPr>
          <p:cNvPr id="43" name="Text Placeholder 42">
            <a:extLst>
              <a:ext uri="{FF2B5EF4-FFF2-40B4-BE49-F238E27FC236}">
                <a16:creationId xmlns:a16="http://schemas.microsoft.com/office/drawing/2014/main" id="{58BCB297-D443-634F-773C-32CB2B062649}"/>
              </a:ext>
            </a:extLst>
          </p:cNvPr>
          <p:cNvSpPr>
            <a:spLocks noGrp="1"/>
          </p:cNvSpPr>
          <p:nvPr>
            <p:ph type="body" sz="quarter" idx="67"/>
          </p:nvPr>
        </p:nvSpPr>
        <p:spPr/>
        <p:txBody>
          <a:bodyPr anchor="t"/>
          <a:lstStyle/>
          <a:p>
            <a:r>
              <a:rPr lang="en-US"/>
              <a:t>Benefit: </a:t>
            </a:r>
            <a:r>
              <a:rPr lang="en-US">
                <a:latin typeface="+mj-lt"/>
              </a:rPr>
              <a:t>Create a table with status of all ongoing contract negotiations </a:t>
            </a:r>
            <a:r>
              <a:rPr lang="en-US"/>
              <a:t>highlighting items that may require immediate attention such as approval or updates. </a:t>
            </a:r>
          </a:p>
        </p:txBody>
      </p:sp>
      <p:sp>
        <p:nvSpPr>
          <p:cNvPr id="60" name="Text Placeholder 59">
            <a:extLst>
              <a:ext uri="{FF2B5EF4-FFF2-40B4-BE49-F238E27FC236}">
                <a16:creationId xmlns:a16="http://schemas.microsoft.com/office/drawing/2014/main" id="{95F844D4-F576-F57F-5D69-FCEE0932A52A}"/>
              </a:ext>
            </a:extLst>
          </p:cNvPr>
          <p:cNvSpPr>
            <a:spLocks noGrp="1"/>
          </p:cNvSpPr>
          <p:nvPr>
            <p:ph type="body" sz="quarter" idx="64"/>
          </p:nvPr>
        </p:nvSpPr>
        <p:spPr/>
        <p:txBody>
          <a:bodyPr/>
          <a:lstStyle/>
          <a:p>
            <a:r>
              <a:rPr lang="en-US" noProof="0"/>
              <a:t>Value benefit</a:t>
            </a:r>
          </a:p>
        </p:txBody>
      </p:sp>
      <p:sp>
        <p:nvSpPr>
          <p:cNvPr id="61" name="Text Placeholder 60">
            <a:extLst>
              <a:ext uri="{FF2B5EF4-FFF2-40B4-BE49-F238E27FC236}">
                <a16:creationId xmlns:a16="http://schemas.microsoft.com/office/drawing/2014/main" id="{23AE15D3-03DA-EF28-6684-5748F80521E0}"/>
              </a:ext>
            </a:extLst>
          </p:cNvPr>
          <p:cNvSpPr>
            <a:spLocks noGrp="1"/>
          </p:cNvSpPr>
          <p:nvPr>
            <p:ph type="body" sz="quarter" idx="65"/>
          </p:nvPr>
        </p:nvSpPr>
        <p:spPr/>
        <p:txBody>
          <a:bodyPr/>
          <a:lstStyle/>
          <a:p>
            <a:r>
              <a:rPr lang="en-US" noProof="0"/>
              <a:t>KPIs impacted</a:t>
            </a:r>
          </a:p>
        </p:txBody>
      </p:sp>
      <p:grpSp>
        <p:nvGrpSpPr>
          <p:cNvPr id="206" name="Group 205">
            <a:extLst>
              <a:ext uri="{FF2B5EF4-FFF2-40B4-BE49-F238E27FC236}">
                <a16:creationId xmlns:a16="http://schemas.microsoft.com/office/drawing/2014/main" id="{1641A649-1FFB-1DC0-5EC1-EE20CF71D64B}"/>
              </a:ext>
            </a:extLst>
          </p:cNvPr>
          <p:cNvGrpSpPr/>
          <p:nvPr/>
        </p:nvGrpSpPr>
        <p:grpSpPr>
          <a:xfrm>
            <a:off x="320719" y="3778836"/>
            <a:ext cx="1771605" cy="216000"/>
            <a:chOff x="320719" y="4224848"/>
            <a:chExt cx="1771605" cy="219456"/>
          </a:xfrm>
        </p:grpSpPr>
        <p:sp>
          <p:nvSpPr>
            <p:cNvPr id="207" name="Rectangle: Rounded Corners 6">
              <a:extLst>
                <a:ext uri="{FF2B5EF4-FFF2-40B4-BE49-F238E27FC236}">
                  <a16:creationId xmlns:a16="http://schemas.microsoft.com/office/drawing/2014/main" id="{AC8DEEF6-E56C-F48F-B23D-3C1891FFD977}"/>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Materials costs</a:t>
              </a:r>
            </a:p>
          </p:txBody>
        </p:sp>
        <p:pic>
          <p:nvPicPr>
            <p:cNvPr id="208" name="Graphic 207">
              <a:extLst>
                <a:ext uri="{FF2B5EF4-FFF2-40B4-BE49-F238E27FC236}">
                  <a16:creationId xmlns:a16="http://schemas.microsoft.com/office/drawing/2014/main" id="{15B82148-B8C5-B5AC-BE4B-987979EE1DF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209" name="Group 208">
            <a:extLst>
              <a:ext uri="{FF2B5EF4-FFF2-40B4-BE49-F238E27FC236}">
                <a16:creationId xmlns:a16="http://schemas.microsoft.com/office/drawing/2014/main" id="{3F414F92-475C-E55C-0279-DDB1D912D115}"/>
              </a:ext>
            </a:extLst>
          </p:cNvPr>
          <p:cNvGrpSpPr/>
          <p:nvPr/>
        </p:nvGrpSpPr>
        <p:grpSpPr>
          <a:xfrm>
            <a:off x="320719" y="5020658"/>
            <a:ext cx="1771605" cy="216000"/>
            <a:chOff x="320719" y="5270676"/>
            <a:chExt cx="1771605" cy="216000"/>
          </a:xfrm>
        </p:grpSpPr>
        <p:sp>
          <p:nvSpPr>
            <p:cNvPr id="210" name="Rectangle: Rounded Corners 6">
              <a:extLst>
                <a:ext uri="{FF2B5EF4-FFF2-40B4-BE49-F238E27FC236}">
                  <a16:creationId xmlns:a16="http://schemas.microsoft.com/office/drawing/2014/main" id="{A949DB56-417A-DA9C-3412-B0D2C225A195}"/>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211" name="Graphic 210">
              <a:extLst>
                <a:ext uri="{FF2B5EF4-FFF2-40B4-BE49-F238E27FC236}">
                  <a16:creationId xmlns:a16="http://schemas.microsoft.com/office/drawing/2014/main" id="{1F17D71B-7BC9-AF92-4475-7A45833118C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5" y="5306676"/>
              <a:ext cx="144000" cy="144000"/>
            </a:xfrm>
            <a:prstGeom prst="rect">
              <a:avLst/>
            </a:prstGeom>
          </p:spPr>
        </p:pic>
      </p:grpSp>
      <p:sp>
        <p:nvSpPr>
          <p:cNvPr id="213" name="TextBox 212">
            <a:extLst>
              <a:ext uri="{FF2B5EF4-FFF2-40B4-BE49-F238E27FC236}">
                <a16:creationId xmlns:a16="http://schemas.microsoft.com/office/drawing/2014/main" id="{8E8B7C5E-7525-FEDA-8E88-9C84E4F546EE}"/>
              </a:ext>
              <a:ext uri="{C183D7F6-B498-43B3-948B-1728B52AA6E4}">
                <adec:decorative xmlns:adec="http://schemas.microsoft.com/office/drawing/2017/decorative" val="0"/>
              </a:ext>
            </a:extLst>
          </p:cNvPr>
          <p:cNvSpPr txBox="1"/>
          <p:nvPr/>
        </p:nvSpPr>
        <p:spPr>
          <a:xfrm>
            <a:off x="3541884" y="2251193"/>
            <a:ext cx="1490793" cy="12765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CLM solution</a:t>
            </a:r>
          </a:p>
        </p:txBody>
      </p:sp>
      <p:pic>
        <p:nvPicPr>
          <p:cNvPr id="214" name="Picture 213">
            <a:extLst>
              <a:ext uri="{FF2B5EF4-FFF2-40B4-BE49-F238E27FC236}">
                <a16:creationId xmlns:a16="http://schemas.microsoft.com/office/drawing/2014/main" id="{77AD780D-C063-912E-74A0-0C38C2B3D413}"/>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3182938" y="2207040"/>
            <a:ext cx="224338" cy="215956"/>
          </a:xfrm>
          <a:prstGeom prst="rect">
            <a:avLst/>
          </a:prstGeom>
          <a:ln w="6657" cap="flat">
            <a:noFill/>
            <a:prstDash val="solid"/>
            <a:miter/>
          </a:ln>
          <a:effectLst/>
        </p:spPr>
      </p:pic>
      <p:sp>
        <p:nvSpPr>
          <p:cNvPr id="216" name="TextBox 215">
            <a:extLst>
              <a:ext uri="{FF2B5EF4-FFF2-40B4-BE49-F238E27FC236}">
                <a16:creationId xmlns:a16="http://schemas.microsoft.com/office/drawing/2014/main" id="{2A590997-687B-FF3F-8701-10C223A1720A}"/>
              </a:ext>
              <a:ext uri="{C183D7F6-B498-43B3-948B-1728B52AA6E4}">
                <adec:decorative xmlns:adec="http://schemas.microsoft.com/office/drawing/2017/decorative" val="0"/>
              </a:ext>
            </a:extLst>
          </p:cNvPr>
          <p:cNvSpPr txBox="1"/>
          <p:nvPr/>
        </p:nvSpPr>
        <p:spPr>
          <a:xfrm>
            <a:off x="6426371" y="2251193"/>
            <a:ext cx="1490793" cy="12765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CLM solution</a:t>
            </a:r>
          </a:p>
        </p:txBody>
      </p:sp>
      <p:pic>
        <p:nvPicPr>
          <p:cNvPr id="217" name="Picture 216">
            <a:extLst>
              <a:ext uri="{FF2B5EF4-FFF2-40B4-BE49-F238E27FC236}">
                <a16:creationId xmlns:a16="http://schemas.microsoft.com/office/drawing/2014/main" id="{522AB669-8926-49C6-6DAC-1E067267BBCA}"/>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6067425" y="2207040"/>
            <a:ext cx="224338" cy="215956"/>
          </a:xfrm>
          <a:prstGeom prst="rect">
            <a:avLst/>
          </a:prstGeom>
          <a:ln w="6657" cap="flat">
            <a:noFill/>
            <a:prstDash val="solid"/>
            <a:miter/>
          </a:ln>
          <a:effectLst/>
        </p:spPr>
      </p:pic>
      <p:sp>
        <p:nvSpPr>
          <p:cNvPr id="219" name="TextBox 218">
            <a:extLst>
              <a:ext uri="{FF2B5EF4-FFF2-40B4-BE49-F238E27FC236}">
                <a16:creationId xmlns:a16="http://schemas.microsoft.com/office/drawing/2014/main" id="{10A8C86E-6A57-9632-8D5D-A78A103C84FB}"/>
              </a:ext>
              <a:ext uri="{C183D7F6-B498-43B3-948B-1728B52AA6E4}">
                <adec:decorative xmlns:adec="http://schemas.microsoft.com/office/drawing/2017/decorative" val="0"/>
              </a:ext>
            </a:extLst>
          </p:cNvPr>
          <p:cNvSpPr txBox="1"/>
          <p:nvPr/>
        </p:nvSpPr>
        <p:spPr>
          <a:xfrm>
            <a:off x="9309271" y="2251193"/>
            <a:ext cx="1490793" cy="12765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CLM solution</a:t>
            </a:r>
          </a:p>
        </p:txBody>
      </p:sp>
      <p:pic>
        <p:nvPicPr>
          <p:cNvPr id="220" name="Picture 219">
            <a:extLst>
              <a:ext uri="{FF2B5EF4-FFF2-40B4-BE49-F238E27FC236}">
                <a16:creationId xmlns:a16="http://schemas.microsoft.com/office/drawing/2014/main" id="{457B8213-F421-7A30-F28B-61BED95148C4}"/>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8950325" y="2207040"/>
            <a:ext cx="224338" cy="215956"/>
          </a:xfrm>
          <a:prstGeom prst="rect">
            <a:avLst/>
          </a:prstGeom>
          <a:ln w="6657" cap="flat">
            <a:noFill/>
            <a:prstDash val="solid"/>
            <a:miter/>
          </a:ln>
          <a:effectLst/>
        </p:spPr>
      </p:pic>
      <p:sp>
        <p:nvSpPr>
          <p:cNvPr id="222" name="TextBox 221">
            <a:extLst>
              <a:ext uri="{FF2B5EF4-FFF2-40B4-BE49-F238E27FC236}">
                <a16:creationId xmlns:a16="http://schemas.microsoft.com/office/drawing/2014/main" id="{EC555DAE-EAA9-D161-B686-234D0CCD52CD}"/>
              </a:ext>
              <a:ext uri="{C183D7F6-B498-43B3-948B-1728B52AA6E4}">
                <adec:decorative xmlns:adec="http://schemas.microsoft.com/office/drawing/2017/decorative" val="0"/>
              </a:ext>
            </a:extLst>
          </p:cNvPr>
          <p:cNvSpPr txBox="1"/>
          <p:nvPr/>
        </p:nvSpPr>
        <p:spPr>
          <a:xfrm>
            <a:off x="3541884" y="4884379"/>
            <a:ext cx="1490793" cy="12765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CLM solution</a:t>
            </a:r>
          </a:p>
        </p:txBody>
      </p:sp>
      <p:pic>
        <p:nvPicPr>
          <p:cNvPr id="223" name="Picture 222">
            <a:extLst>
              <a:ext uri="{FF2B5EF4-FFF2-40B4-BE49-F238E27FC236}">
                <a16:creationId xmlns:a16="http://schemas.microsoft.com/office/drawing/2014/main" id="{40529CE6-04A8-82B9-CDC7-C0CD1D66D9A0}"/>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3182938" y="4840226"/>
            <a:ext cx="224338" cy="215956"/>
          </a:xfrm>
          <a:prstGeom prst="rect">
            <a:avLst/>
          </a:prstGeom>
          <a:ln w="6657" cap="flat">
            <a:noFill/>
            <a:prstDash val="solid"/>
            <a:miter/>
          </a:ln>
          <a:effectLst/>
        </p:spPr>
      </p:pic>
      <p:sp>
        <p:nvSpPr>
          <p:cNvPr id="225" name="TextBox 224">
            <a:extLst>
              <a:ext uri="{FF2B5EF4-FFF2-40B4-BE49-F238E27FC236}">
                <a16:creationId xmlns:a16="http://schemas.microsoft.com/office/drawing/2014/main" id="{B4F7F9E0-788E-713D-CBDB-C519FE3D041D}"/>
              </a:ext>
              <a:ext uri="{C183D7F6-B498-43B3-948B-1728B52AA6E4}">
                <adec:decorative xmlns:adec="http://schemas.microsoft.com/office/drawing/2017/decorative" val="0"/>
              </a:ext>
            </a:extLst>
          </p:cNvPr>
          <p:cNvSpPr txBox="1"/>
          <p:nvPr/>
        </p:nvSpPr>
        <p:spPr>
          <a:xfrm>
            <a:off x="6426371" y="4884379"/>
            <a:ext cx="1490793" cy="12765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CLM solution</a:t>
            </a:r>
          </a:p>
        </p:txBody>
      </p:sp>
      <p:pic>
        <p:nvPicPr>
          <p:cNvPr id="226" name="Picture 225">
            <a:extLst>
              <a:ext uri="{FF2B5EF4-FFF2-40B4-BE49-F238E27FC236}">
                <a16:creationId xmlns:a16="http://schemas.microsoft.com/office/drawing/2014/main" id="{0797E867-5DAC-2E42-EFAF-FB76F28D1E8D}"/>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6067425" y="4840226"/>
            <a:ext cx="224338" cy="215956"/>
          </a:xfrm>
          <a:prstGeom prst="rect">
            <a:avLst/>
          </a:prstGeom>
          <a:ln w="6657" cap="flat">
            <a:noFill/>
            <a:prstDash val="solid"/>
            <a:miter/>
          </a:ln>
          <a:effectLst/>
        </p:spPr>
      </p:pic>
      <p:sp>
        <p:nvSpPr>
          <p:cNvPr id="228" name="TextBox 227">
            <a:extLst>
              <a:ext uri="{FF2B5EF4-FFF2-40B4-BE49-F238E27FC236}">
                <a16:creationId xmlns:a16="http://schemas.microsoft.com/office/drawing/2014/main" id="{5283D967-D1CC-DCD6-BF53-3C60F87F6FBC}"/>
              </a:ext>
              <a:ext uri="{C183D7F6-B498-43B3-948B-1728B52AA6E4}">
                <adec:decorative xmlns:adec="http://schemas.microsoft.com/office/drawing/2017/decorative" val="0"/>
              </a:ext>
            </a:extLst>
          </p:cNvPr>
          <p:cNvSpPr txBox="1"/>
          <p:nvPr/>
        </p:nvSpPr>
        <p:spPr>
          <a:xfrm>
            <a:off x="9309271" y="4884379"/>
            <a:ext cx="1490793" cy="12765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CLM solution</a:t>
            </a:r>
          </a:p>
        </p:txBody>
      </p:sp>
      <p:pic>
        <p:nvPicPr>
          <p:cNvPr id="229" name="Picture 228">
            <a:extLst>
              <a:ext uri="{FF2B5EF4-FFF2-40B4-BE49-F238E27FC236}">
                <a16:creationId xmlns:a16="http://schemas.microsoft.com/office/drawing/2014/main" id="{F95D62A5-9261-2EFD-1643-C9E00CC197BC}"/>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8950325" y="4840226"/>
            <a:ext cx="224338" cy="215956"/>
          </a:xfrm>
          <a:prstGeom prst="rect">
            <a:avLst/>
          </a:prstGeom>
          <a:ln w="6657" cap="flat">
            <a:noFill/>
            <a:prstDash val="solid"/>
            <a:miter/>
          </a:ln>
          <a:effectLst/>
        </p:spPr>
      </p:pic>
      <p:sp>
        <p:nvSpPr>
          <p:cNvPr id="35" name="Graphic 2">
            <a:hlinkClick r:id="rId9"/>
            <a:extLst>
              <a:ext uri="{FF2B5EF4-FFF2-40B4-BE49-F238E27FC236}">
                <a16:creationId xmlns:a16="http://schemas.microsoft.com/office/drawing/2014/main" id="{80357AD9-A5EF-3A97-05C7-F3C75E303107}"/>
              </a:ext>
            </a:extLst>
          </p:cNvPr>
          <p:cNvSpPr>
            <a:spLocks/>
          </p:cNvSpPr>
          <p:nvPr/>
        </p:nvSpPr>
        <p:spPr>
          <a:xfrm>
            <a:off x="6304100" y="424835"/>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14964465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91D44-9BC3-0442-58C1-28BED0733A45}"/>
            </a:ext>
          </a:extLst>
        </p:cNvPr>
        <p:cNvGrpSpPr/>
        <p:nvPr/>
      </p:nvGrpSpPr>
      <p:grpSpPr>
        <a:xfrm>
          <a:off x="0" y="0"/>
          <a:ext cx="0" cy="0"/>
          <a:chOff x="0" y="0"/>
          <a:chExt cx="0" cy="0"/>
        </a:xfrm>
      </p:grpSpPr>
      <p:sp>
        <p:nvSpPr>
          <p:cNvPr id="92" name="TextBox 91">
            <a:extLst>
              <a:ext uri="{FF2B5EF4-FFF2-40B4-BE49-F238E27FC236}">
                <a16:creationId xmlns:a16="http://schemas.microsoft.com/office/drawing/2014/main" id="{6AD4C40F-5BC9-B5EA-AAC4-0269C13E8C33}"/>
              </a:ext>
              <a:ext uri="{C183D7F6-B498-43B3-948B-1728B52AA6E4}">
                <adec:decorative xmlns:adec="http://schemas.microsoft.com/office/drawing/2017/decorative" val="0"/>
              </a:ext>
            </a:extLst>
          </p:cNvPr>
          <p:cNvSpPr txBox="1"/>
          <p:nvPr/>
        </p:nvSpPr>
        <p:spPr>
          <a:xfrm>
            <a:off x="6426370" y="4885437"/>
            <a:ext cx="2412829" cy="12408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Factory Maintenance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SharePoint tech manual repository</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maintenance database</a:t>
            </a:r>
          </a:p>
        </p:txBody>
      </p:sp>
      <p:pic>
        <p:nvPicPr>
          <p:cNvPr id="93" name="Picture 92">
            <a:extLst>
              <a:ext uri="{FF2B5EF4-FFF2-40B4-BE49-F238E27FC236}">
                <a16:creationId xmlns:a16="http://schemas.microsoft.com/office/drawing/2014/main" id="{635202D8-B960-886F-33AF-4CFBECFFF3D5}"/>
              </a:ext>
              <a:ext uri="{C183D7F6-B498-43B3-948B-1728B52AA6E4}">
                <adec:decorative xmlns:adec="http://schemas.microsoft.com/office/drawing/2017/decorative" val="0"/>
              </a:ext>
            </a:extLst>
          </p:cNvPr>
          <p:cNvPicPr>
            <a:picLocks noChangeAspect="1"/>
          </p:cNvPicPr>
          <p:nvPr/>
        </p:nvPicPr>
        <p:blipFill rotWithShape="1">
          <a:blip r:embed="rId3"/>
          <a:srcRect b="3736"/>
          <a:stretch/>
        </p:blipFill>
        <p:spPr>
          <a:xfrm>
            <a:off x="6067425" y="4839499"/>
            <a:ext cx="224338" cy="215956"/>
          </a:xfrm>
          <a:prstGeom prst="rect">
            <a:avLst/>
          </a:prstGeom>
          <a:ln w="6657" cap="flat">
            <a:noFill/>
            <a:prstDash val="solid"/>
            <a:miter/>
          </a:ln>
          <a:effectLst/>
        </p:spPr>
      </p:pic>
      <p:sp>
        <p:nvSpPr>
          <p:cNvPr id="42" name="Text Placeholder 41">
            <a:extLst>
              <a:ext uri="{FF2B5EF4-FFF2-40B4-BE49-F238E27FC236}">
                <a16:creationId xmlns:a16="http://schemas.microsoft.com/office/drawing/2014/main" id="{DE7E1883-3C8E-8D96-999A-DC2111D96DBA}"/>
              </a:ext>
            </a:extLst>
          </p:cNvPr>
          <p:cNvSpPr>
            <a:spLocks noGrp="1"/>
          </p:cNvSpPr>
          <p:nvPr>
            <p:ph type="body" sz="quarter" idx="32"/>
          </p:nvPr>
        </p:nvSpPr>
        <p:spPr/>
        <p:txBody>
          <a:bodyPr/>
          <a:lstStyle/>
          <a:p>
            <a:r>
              <a:rPr lang="en-US" noProof="0" dirty="0"/>
              <a:t>Deliver critical information and expert assistance to workers during maintenance activities to reduce downtime.</a:t>
            </a:r>
          </a:p>
          <a:p>
            <a:endParaRPr lang="en-US" noProof="0" dirty="0"/>
          </a:p>
          <a:p>
            <a:r>
              <a:rPr lang="en-US" sz="1050" noProof="0" dirty="0">
                <a:latin typeface="+mj-lt"/>
              </a:rPr>
              <a:t>Customer reference: </a:t>
            </a:r>
            <a:r>
              <a:rPr lang="en-US" sz="1050" noProof="0" dirty="0">
                <a:hlinkClick r:id="rId4"/>
              </a:rPr>
              <a:t>Network Rail embraces a more efficient and safer data-driven future</a:t>
            </a:r>
            <a:endParaRPr lang="en-US" sz="1050" noProof="0" dirty="0"/>
          </a:p>
          <a:p>
            <a:endParaRPr lang="en-US" noProof="0" dirty="0"/>
          </a:p>
          <a:p>
            <a:endParaRPr lang="en-US" noProof="0" dirty="0"/>
          </a:p>
        </p:txBody>
      </p:sp>
      <p:sp>
        <p:nvSpPr>
          <p:cNvPr id="69" name="Text Placeholder 68">
            <a:extLst>
              <a:ext uri="{FF2B5EF4-FFF2-40B4-BE49-F238E27FC236}">
                <a16:creationId xmlns:a16="http://schemas.microsoft.com/office/drawing/2014/main" id="{F872B734-E453-5067-C9F4-17BFF22B38C2}"/>
              </a:ext>
            </a:extLst>
          </p:cNvPr>
          <p:cNvSpPr>
            <a:spLocks noGrp="1"/>
          </p:cNvSpPr>
          <p:nvPr>
            <p:ph type="body" sz="quarter" idx="33"/>
          </p:nvPr>
        </p:nvSpPr>
        <p:spPr/>
        <p:txBody>
          <a:bodyPr/>
          <a:lstStyle/>
          <a:p>
            <a:r>
              <a:rPr lang="en-IN"/>
              <a:t>Manufacturing</a:t>
            </a:r>
          </a:p>
        </p:txBody>
      </p:sp>
      <p:sp>
        <p:nvSpPr>
          <p:cNvPr id="12" name="Text Placeholder 11">
            <a:extLst>
              <a:ext uri="{FF2B5EF4-FFF2-40B4-BE49-F238E27FC236}">
                <a16:creationId xmlns:a16="http://schemas.microsoft.com/office/drawing/2014/main" id="{FEE404E3-D3CD-B771-D8A0-27234BC834E0}"/>
              </a:ext>
            </a:extLst>
          </p:cNvPr>
          <p:cNvSpPr>
            <a:spLocks noGrp="1"/>
          </p:cNvSpPr>
          <p:nvPr>
            <p:ph type="body" sz="quarter" idx="30"/>
          </p:nvPr>
        </p:nvSpPr>
        <p:spPr/>
        <p:txBody>
          <a:bodyPr/>
          <a:lstStyle/>
          <a:p>
            <a:r>
              <a:rPr lang="en-US" noProof="0" dirty="0"/>
              <a:t>Extend</a:t>
            </a:r>
          </a:p>
        </p:txBody>
      </p:sp>
      <p:sp>
        <p:nvSpPr>
          <p:cNvPr id="10" name="Text Placeholder 9">
            <a:extLst>
              <a:ext uri="{FF2B5EF4-FFF2-40B4-BE49-F238E27FC236}">
                <a16:creationId xmlns:a16="http://schemas.microsoft.com/office/drawing/2014/main" id="{0C1BEFD8-7B50-A2B6-646A-DDFA784A2FBD}"/>
              </a:ext>
            </a:extLst>
          </p:cNvPr>
          <p:cNvSpPr>
            <a:spLocks noGrp="1"/>
          </p:cNvSpPr>
          <p:nvPr>
            <p:ph type="body" sz="quarter" idx="17"/>
          </p:nvPr>
        </p:nvSpPr>
        <p:spPr/>
        <p:txBody>
          <a:bodyPr/>
          <a:lstStyle/>
          <a:p>
            <a:r>
              <a:rPr lang="en-US" noProof="0" dirty="0"/>
              <a:t>Microsoft 365 Copilot and Copilot Studio</a:t>
            </a:r>
          </a:p>
        </p:txBody>
      </p:sp>
      <p:sp>
        <p:nvSpPr>
          <p:cNvPr id="17" name="Title 16">
            <a:extLst>
              <a:ext uri="{FF2B5EF4-FFF2-40B4-BE49-F238E27FC236}">
                <a16:creationId xmlns:a16="http://schemas.microsoft.com/office/drawing/2014/main" id="{AA1C75BF-0B8E-35FF-72E4-2DBE0A8A4EAB}"/>
              </a:ext>
            </a:extLst>
          </p:cNvPr>
          <p:cNvSpPr>
            <a:spLocks noGrp="1"/>
          </p:cNvSpPr>
          <p:nvPr>
            <p:ph type="title"/>
          </p:nvPr>
        </p:nvSpPr>
        <p:spPr/>
        <p:txBody>
          <a:bodyPr/>
          <a:lstStyle/>
          <a:p>
            <a:r>
              <a:rPr lang="en-IN"/>
              <a:t>Perform factory maintenance</a:t>
            </a:r>
          </a:p>
        </p:txBody>
      </p:sp>
      <p:sp>
        <p:nvSpPr>
          <p:cNvPr id="23" name="Text Placeholder 22">
            <a:extLst>
              <a:ext uri="{FF2B5EF4-FFF2-40B4-BE49-F238E27FC236}">
                <a16:creationId xmlns:a16="http://schemas.microsoft.com/office/drawing/2014/main" id="{B2671E27-CB9F-D6DE-F5CF-396776257805}"/>
              </a:ext>
            </a:extLst>
          </p:cNvPr>
          <p:cNvSpPr>
            <a:spLocks noGrp="1"/>
          </p:cNvSpPr>
          <p:nvPr>
            <p:ph type="body" sz="quarter" idx="69"/>
          </p:nvPr>
        </p:nvSpPr>
        <p:spPr/>
        <p:txBody>
          <a:bodyPr anchor="t"/>
          <a:lstStyle/>
          <a:p>
            <a:r>
              <a:rPr lang="en-US" dirty="0"/>
              <a:t>Benefit: Simplify access to repair information enabling faster and accurate issue resolution leading to reduced downtime.</a:t>
            </a:r>
          </a:p>
        </p:txBody>
      </p:sp>
      <p:sp>
        <p:nvSpPr>
          <p:cNvPr id="61" name="Text Placeholder 60">
            <a:extLst>
              <a:ext uri="{FF2B5EF4-FFF2-40B4-BE49-F238E27FC236}">
                <a16:creationId xmlns:a16="http://schemas.microsoft.com/office/drawing/2014/main" id="{D947C111-92A1-6C0A-AE7A-22CD49129E5F}"/>
              </a:ext>
            </a:extLst>
          </p:cNvPr>
          <p:cNvSpPr>
            <a:spLocks noGrp="1"/>
          </p:cNvSpPr>
          <p:nvPr>
            <p:ph type="body" sz="quarter" idx="11"/>
          </p:nvPr>
        </p:nvSpPr>
        <p:spPr/>
        <p:txBody>
          <a:bodyPr/>
          <a:lstStyle/>
          <a:p>
            <a:r>
              <a:rPr lang="en-US" noProof="0"/>
              <a:t>Assessment</a:t>
            </a:r>
          </a:p>
        </p:txBody>
      </p:sp>
      <p:sp>
        <p:nvSpPr>
          <p:cNvPr id="11" name="Text Placeholder 10">
            <a:extLst>
              <a:ext uri="{FF2B5EF4-FFF2-40B4-BE49-F238E27FC236}">
                <a16:creationId xmlns:a16="http://schemas.microsoft.com/office/drawing/2014/main" id="{51522573-41D7-8588-DF38-9DEF8C09E8A6}"/>
              </a:ext>
            </a:extLst>
          </p:cNvPr>
          <p:cNvSpPr>
            <a:spLocks noGrp="1"/>
          </p:cNvSpPr>
          <p:nvPr>
            <p:ph type="body" sz="quarter" idx="18"/>
          </p:nvPr>
        </p:nvSpPr>
        <p:spPr/>
        <p:txBody>
          <a:bodyPr/>
          <a:lstStyle/>
          <a:p>
            <a:r>
              <a:rPr lang="en-US" noProof="0"/>
              <a:t>Use Copilot to quickly access technical manuals, schematics, and repair histories, query them in natural language, and get responses including troubleshooting instructions.</a:t>
            </a:r>
          </a:p>
          <a:p>
            <a:endParaRPr lang="en-US" noProof="0"/>
          </a:p>
        </p:txBody>
      </p:sp>
      <p:sp>
        <p:nvSpPr>
          <p:cNvPr id="71" name="Text Placeholder 70">
            <a:extLst>
              <a:ext uri="{FF2B5EF4-FFF2-40B4-BE49-F238E27FC236}">
                <a16:creationId xmlns:a16="http://schemas.microsoft.com/office/drawing/2014/main" id="{5E830AFB-7E2A-0076-C350-6183DDFE7AE6}"/>
              </a:ext>
            </a:extLst>
          </p:cNvPr>
          <p:cNvSpPr>
            <a:spLocks noGrp="1"/>
          </p:cNvSpPr>
          <p:nvPr>
            <p:ph type="body" sz="quarter" idx="42"/>
          </p:nvPr>
        </p:nvSpPr>
        <p:spPr/>
        <p:txBody>
          <a:bodyPr/>
          <a:lstStyle/>
          <a:p>
            <a:r>
              <a:rPr lang="en-US" noProof="0"/>
              <a:t>Expert assistance</a:t>
            </a:r>
          </a:p>
        </p:txBody>
      </p:sp>
      <p:sp>
        <p:nvSpPr>
          <p:cNvPr id="15" name="Text Placeholder 14">
            <a:extLst>
              <a:ext uri="{FF2B5EF4-FFF2-40B4-BE49-F238E27FC236}">
                <a16:creationId xmlns:a16="http://schemas.microsoft.com/office/drawing/2014/main" id="{4B288C75-1C60-DB7D-19A3-5128EFD4EC4B}"/>
              </a:ext>
            </a:extLst>
          </p:cNvPr>
          <p:cNvSpPr>
            <a:spLocks noGrp="1"/>
          </p:cNvSpPr>
          <p:nvPr>
            <p:ph type="body" sz="quarter" idx="43"/>
          </p:nvPr>
        </p:nvSpPr>
        <p:spPr/>
        <p:txBody>
          <a:bodyPr/>
          <a:lstStyle/>
          <a:p>
            <a:r>
              <a:rPr lang="en-US" noProof="0"/>
              <a:t>Use Copilot to identify the right expert for your problem and call them to get remote assistance. Transcripts from Teams Phone calls can be used to improve the maintenance database content.</a:t>
            </a:r>
          </a:p>
          <a:p>
            <a:endParaRPr lang="en-US" noProof="0"/>
          </a:p>
        </p:txBody>
      </p:sp>
      <p:sp>
        <p:nvSpPr>
          <p:cNvPr id="19" name="Text Placeholder 18">
            <a:extLst>
              <a:ext uri="{FF2B5EF4-FFF2-40B4-BE49-F238E27FC236}">
                <a16:creationId xmlns:a16="http://schemas.microsoft.com/office/drawing/2014/main" id="{5616A320-B3A3-18C0-E381-2C50F9D21484}"/>
              </a:ext>
            </a:extLst>
          </p:cNvPr>
          <p:cNvSpPr>
            <a:spLocks noGrp="1"/>
          </p:cNvSpPr>
          <p:nvPr>
            <p:ph type="body" sz="quarter" idx="68"/>
          </p:nvPr>
        </p:nvSpPr>
        <p:spPr/>
        <p:txBody>
          <a:bodyPr anchor="t"/>
          <a:lstStyle/>
          <a:p>
            <a:r>
              <a:rPr lang="en-US"/>
              <a:t>Benefit: Improved safety compliance, avoiding accidents and compliance issues.</a:t>
            </a:r>
          </a:p>
        </p:txBody>
      </p:sp>
      <p:sp>
        <p:nvSpPr>
          <p:cNvPr id="91" name="Text Placeholder 90">
            <a:extLst>
              <a:ext uri="{FF2B5EF4-FFF2-40B4-BE49-F238E27FC236}">
                <a16:creationId xmlns:a16="http://schemas.microsoft.com/office/drawing/2014/main" id="{AF460686-8317-0A0B-65FB-E4FBB987D908}"/>
              </a:ext>
            </a:extLst>
          </p:cNvPr>
          <p:cNvSpPr>
            <a:spLocks noGrp="1"/>
          </p:cNvSpPr>
          <p:nvPr>
            <p:ph type="body" sz="quarter" idx="45"/>
          </p:nvPr>
        </p:nvSpPr>
        <p:spPr/>
        <p:txBody>
          <a:bodyPr/>
          <a:lstStyle/>
          <a:p>
            <a:r>
              <a:rPr lang="en-US" noProof="0"/>
              <a:t>Safety compliance checklist</a:t>
            </a:r>
          </a:p>
        </p:txBody>
      </p:sp>
      <p:sp>
        <p:nvSpPr>
          <p:cNvPr id="18" name="Text Placeholder 17">
            <a:extLst>
              <a:ext uri="{FF2B5EF4-FFF2-40B4-BE49-F238E27FC236}">
                <a16:creationId xmlns:a16="http://schemas.microsoft.com/office/drawing/2014/main" id="{D32F1C30-37F6-D51A-25C1-A8F4E4BA95EE}"/>
              </a:ext>
            </a:extLst>
          </p:cNvPr>
          <p:cNvSpPr>
            <a:spLocks noGrp="1"/>
          </p:cNvSpPr>
          <p:nvPr>
            <p:ph type="body" sz="quarter" idx="46"/>
          </p:nvPr>
        </p:nvSpPr>
        <p:spPr/>
        <p:txBody>
          <a:bodyPr/>
          <a:lstStyle/>
          <a:p>
            <a:r>
              <a:rPr lang="en-US" noProof="0"/>
              <a:t>Copilot drafts a tailored safety checklist to ensure adherence to both equipment-specific as well as personal safety measures.</a:t>
            </a:r>
          </a:p>
          <a:p>
            <a:endParaRPr lang="en-US" noProof="0"/>
          </a:p>
        </p:txBody>
      </p:sp>
      <p:sp>
        <p:nvSpPr>
          <p:cNvPr id="25" name="Text Placeholder 24">
            <a:extLst>
              <a:ext uri="{FF2B5EF4-FFF2-40B4-BE49-F238E27FC236}">
                <a16:creationId xmlns:a16="http://schemas.microsoft.com/office/drawing/2014/main" id="{05333CE8-94B1-14D2-A89A-B27E9E17EDE5}"/>
              </a:ext>
            </a:extLst>
          </p:cNvPr>
          <p:cNvSpPr>
            <a:spLocks noGrp="1"/>
          </p:cNvSpPr>
          <p:nvPr>
            <p:ph type="body" sz="quarter" idx="70"/>
          </p:nvPr>
        </p:nvSpPr>
        <p:spPr/>
        <p:txBody>
          <a:bodyPr anchor="t"/>
          <a:lstStyle/>
          <a:p>
            <a:r>
              <a:rPr lang="en-US"/>
              <a:t>Benefit: Perform faster and accurate diagnosis and resolutions aided by experts.</a:t>
            </a:r>
          </a:p>
        </p:txBody>
      </p:sp>
      <p:sp>
        <p:nvSpPr>
          <p:cNvPr id="20" name="Text Placeholder 19">
            <a:extLst>
              <a:ext uri="{FF2B5EF4-FFF2-40B4-BE49-F238E27FC236}">
                <a16:creationId xmlns:a16="http://schemas.microsoft.com/office/drawing/2014/main" id="{A4A30E29-A00A-A8D6-7EE3-6B98BAF24087}"/>
              </a:ext>
            </a:extLst>
          </p:cNvPr>
          <p:cNvSpPr>
            <a:spLocks noGrp="1"/>
          </p:cNvSpPr>
          <p:nvPr>
            <p:ph type="body" sz="quarter" idx="48"/>
          </p:nvPr>
        </p:nvSpPr>
        <p:spPr/>
        <p:txBody>
          <a:bodyPr anchor="t"/>
          <a:lstStyle/>
          <a:p>
            <a:r>
              <a:rPr lang="en-US"/>
              <a:t>Benefit: Streamline documentation, ensuring accurate and comprehensive records that improve the agent’s ability to assist with future repairs.</a:t>
            </a:r>
          </a:p>
        </p:txBody>
      </p:sp>
      <p:sp>
        <p:nvSpPr>
          <p:cNvPr id="97" name="Text Placeholder 96">
            <a:extLst>
              <a:ext uri="{FF2B5EF4-FFF2-40B4-BE49-F238E27FC236}">
                <a16:creationId xmlns:a16="http://schemas.microsoft.com/office/drawing/2014/main" id="{4E553A77-A4FA-F275-CBDF-87A1E0C2A784}"/>
              </a:ext>
            </a:extLst>
          </p:cNvPr>
          <p:cNvSpPr>
            <a:spLocks noGrp="1"/>
          </p:cNvSpPr>
          <p:nvPr>
            <p:ph type="body" sz="quarter" idx="49"/>
          </p:nvPr>
        </p:nvSpPr>
        <p:spPr/>
        <p:txBody>
          <a:bodyPr/>
          <a:lstStyle/>
          <a:p>
            <a:r>
              <a:rPr lang="en-US" noProof="0"/>
              <a:t>Document the work</a:t>
            </a:r>
          </a:p>
        </p:txBody>
      </p:sp>
      <p:sp>
        <p:nvSpPr>
          <p:cNvPr id="21" name="Text Placeholder 20">
            <a:extLst>
              <a:ext uri="{FF2B5EF4-FFF2-40B4-BE49-F238E27FC236}">
                <a16:creationId xmlns:a16="http://schemas.microsoft.com/office/drawing/2014/main" id="{D63BCAD9-F3AB-D608-8BD6-A1EC37CC96F9}"/>
              </a:ext>
            </a:extLst>
          </p:cNvPr>
          <p:cNvSpPr>
            <a:spLocks noGrp="1"/>
          </p:cNvSpPr>
          <p:nvPr>
            <p:ph type="body" sz="quarter" idx="50"/>
          </p:nvPr>
        </p:nvSpPr>
        <p:spPr/>
        <p:txBody>
          <a:bodyPr/>
          <a:lstStyle/>
          <a:p>
            <a:r>
              <a:rPr lang="en-US" noProof="0"/>
              <a:t>Document job completion with structured forms or checklists, ensuring all necessary details such as actions taken, parts used, and time spent are accurately captured.</a:t>
            </a:r>
          </a:p>
          <a:p>
            <a:endParaRPr lang="en-US" noProof="0"/>
          </a:p>
        </p:txBody>
      </p:sp>
      <p:sp>
        <p:nvSpPr>
          <p:cNvPr id="99" name="Text Placeholder 98">
            <a:extLst>
              <a:ext uri="{FF2B5EF4-FFF2-40B4-BE49-F238E27FC236}">
                <a16:creationId xmlns:a16="http://schemas.microsoft.com/office/drawing/2014/main" id="{01DFD203-AA96-3B7C-DA0B-9A85714F6976}"/>
              </a:ext>
            </a:extLst>
          </p:cNvPr>
          <p:cNvSpPr>
            <a:spLocks noGrp="1"/>
          </p:cNvSpPr>
          <p:nvPr>
            <p:ph type="body" sz="quarter" idx="51"/>
          </p:nvPr>
        </p:nvSpPr>
        <p:spPr/>
        <p:txBody>
          <a:bodyPr/>
          <a:lstStyle/>
          <a:p>
            <a:r>
              <a:rPr lang="en-US" noProof="0"/>
              <a:t>Repair instructions</a:t>
            </a:r>
          </a:p>
        </p:txBody>
      </p:sp>
      <p:sp>
        <p:nvSpPr>
          <p:cNvPr id="22" name="Text Placeholder 21">
            <a:extLst>
              <a:ext uri="{FF2B5EF4-FFF2-40B4-BE49-F238E27FC236}">
                <a16:creationId xmlns:a16="http://schemas.microsoft.com/office/drawing/2014/main" id="{81522C9A-084A-0132-5ABE-AC6AEEF5CF5A}"/>
              </a:ext>
            </a:extLst>
          </p:cNvPr>
          <p:cNvSpPr>
            <a:spLocks noGrp="1"/>
          </p:cNvSpPr>
          <p:nvPr>
            <p:ph type="body" sz="quarter" idx="52"/>
          </p:nvPr>
        </p:nvSpPr>
        <p:spPr/>
        <p:txBody>
          <a:bodyPr/>
          <a:lstStyle/>
          <a:p>
            <a:r>
              <a:rPr lang="en-US" noProof="0"/>
              <a:t>Copilot can produce repair instructions in natural language and explain any instructions that are unclear.</a:t>
            </a:r>
          </a:p>
        </p:txBody>
      </p:sp>
      <p:sp>
        <p:nvSpPr>
          <p:cNvPr id="14" name="Text Placeholder 13">
            <a:extLst>
              <a:ext uri="{FF2B5EF4-FFF2-40B4-BE49-F238E27FC236}">
                <a16:creationId xmlns:a16="http://schemas.microsoft.com/office/drawing/2014/main" id="{B69237FF-7DDE-A5DC-CFD8-6BFEB27DA203}"/>
              </a:ext>
            </a:extLst>
          </p:cNvPr>
          <p:cNvSpPr>
            <a:spLocks noGrp="1"/>
          </p:cNvSpPr>
          <p:nvPr>
            <p:ph type="body" sz="quarter" idx="66"/>
          </p:nvPr>
        </p:nvSpPr>
        <p:spPr/>
        <p:txBody>
          <a:bodyPr anchor="t"/>
          <a:lstStyle/>
          <a:p>
            <a:r>
              <a:rPr lang="en-US"/>
              <a:t>Benefit: Instantly identify parts for reordering from photos, eliminating guesswork and expediting the process.</a:t>
            </a:r>
          </a:p>
        </p:txBody>
      </p:sp>
      <p:sp>
        <p:nvSpPr>
          <p:cNvPr id="102" name="Text Placeholder 101">
            <a:extLst>
              <a:ext uri="{FF2B5EF4-FFF2-40B4-BE49-F238E27FC236}">
                <a16:creationId xmlns:a16="http://schemas.microsoft.com/office/drawing/2014/main" id="{8C307E30-E823-EAEA-426B-E43C8DD2A2D2}"/>
              </a:ext>
            </a:extLst>
          </p:cNvPr>
          <p:cNvSpPr>
            <a:spLocks noGrp="1"/>
          </p:cNvSpPr>
          <p:nvPr>
            <p:ph type="body" sz="quarter" idx="54"/>
          </p:nvPr>
        </p:nvSpPr>
        <p:spPr/>
        <p:txBody>
          <a:bodyPr/>
          <a:lstStyle/>
          <a:p>
            <a:r>
              <a:rPr lang="en-US" noProof="0"/>
              <a:t>Parts identification</a:t>
            </a:r>
          </a:p>
        </p:txBody>
      </p:sp>
      <p:sp>
        <p:nvSpPr>
          <p:cNvPr id="24" name="Text Placeholder 23">
            <a:extLst>
              <a:ext uri="{FF2B5EF4-FFF2-40B4-BE49-F238E27FC236}">
                <a16:creationId xmlns:a16="http://schemas.microsoft.com/office/drawing/2014/main" id="{52366B4F-E904-5186-66EE-6BA058D2CCC5}"/>
              </a:ext>
            </a:extLst>
          </p:cNvPr>
          <p:cNvSpPr>
            <a:spLocks noGrp="1"/>
          </p:cNvSpPr>
          <p:nvPr>
            <p:ph type="body" sz="quarter" idx="55"/>
          </p:nvPr>
        </p:nvSpPr>
        <p:spPr/>
        <p:txBody>
          <a:bodyPr/>
          <a:lstStyle/>
          <a:p>
            <a:r>
              <a:rPr lang="en-US" noProof="0"/>
              <a:t>Click a photo of a part that is faulty or worn out and use Copilot to identify the part information so that a replacement can be ordered.</a:t>
            </a:r>
          </a:p>
        </p:txBody>
      </p:sp>
      <p:sp>
        <p:nvSpPr>
          <p:cNvPr id="16" name="Text Placeholder 15">
            <a:extLst>
              <a:ext uri="{FF2B5EF4-FFF2-40B4-BE49-F238E27FC236}">
                <a16:creationId xmlns:a16="http://schemas.microsoft.com/office/drawing/2014/main" id="{DC72FFC6-C675-9C04-C6DC-D62E878EB6EF}"/>
              </a:ext>
            </a:extLst>
          </p:cNvPr>
          <p:cNvSpPr>
            <a:spLocks noGrp="1"/>
          </p:cNvSpPr>
          <p:nvPr>
            <p:ph type="body" sz="quarter" idx="67"/>
          </p:nvPr>
        </p:nvSpPr>
        <p:spPr/>
        <p:txBody>
          <a:bodyPr anchor="t"/>
          <a:lstStyle/>
          <a:p>
            <a:r>
              <a:rPr lang="en-US"/>
              <a:t>Benefit: Speed time to repair and help ensure that repairs are done correctly.</a:t>
            </a:r>
          </a:p>
        </p:txBody>
      </p:sp>
      <p:sp>
        <p:nvSpPr>
          <p:cNvPr id="52" name="Text Placeholder 51">
            <a:extLst>
              <a:ext uri="{FF2B5EF4-FFF2-40B4-BE49-F238E27FC236}">
                <a16:creationId xmlns:a16="http://schemas.microsoft.com/office/drawing/2014/main" id="{FD6BFA6F-66C1-DFAD-1FAC-68121CFAE80B}"/>
              </a:ext>
            </a:extLst>
          </p:cNvPr>
          <p:cNvSpPr>
            <a:spLocks noGrp="1"/>
          </p:cNvSpPr>
          <p:nvPr>
            <p:ph type="body" sz="quarter" idx="64"/>
          </p:nvPr>
        </p:nvSpPr>
        <p:spPr/>
        <p:txBody>
          <a:bodyPr/>
          <a:lstStyle/>
          <a:p>
            <a:r>
              <a:rPr lang="en-US" noProof="0"/>
              <a:t>Value benefit</a:t>
            </a:r>
          </a:p>
        </p:txBody>
      </p:sp>
      <p:sp>
        <p:nvSpPr>
          <p:cNvPr id="41" name="Text Placeholder 40">
            <a:extLst>
              <a:ext uri="{FF2B5EF4-FFF2-40B4-BE49-F238E27FC236}">
                <a16:creationId xmlns:a16="http://schemas.microsoft.com/office/drawing/2014/main" id="{4E543978-6462-C580-AE9A-D1D7E9B05262}"/>
              </a:ext>
            </a:extLst>
          </p:cNvPr>
          <p:cNvSpPr>
            <a:spLocks noGrp="1"/>
          </p:cNvSpPr>
          <p:nvPr>
            <p:ph type="body" sz="quarter" idx="65"/>
          </p:nvPr>
        </p:nvSpPr>
        <p:spPr/>
        <p:txBody>
          <a:bodyPr/>
          <a:lstStyle/>
          <a:p>
            <a:r>
              <a:rPr lang="en-US" noProof="0"/>
              <a:t>KPIs impacted</a:t>
            </a:r>
          </a:p>
        </p:txBody>
      </p:sp>
      <p:grpSp>
        <p:nvGrpSpPr>
          <p:cNvPr id="53" name="Group 52">
            <a:extLst>
              <a:ext uri="{FF2B5EF4-FFF2-40B4-BE49-F238E27FC236}">
                <a16:creationId xmlns:a16="http://schemas.microsoft.com/office/drawing/2014/main" id="{B3EC80C3-7C04-A332-A8E4-DA4CF6D120E5}"/>
              </a:ext>
            </a:extLst>
          </p:cNvPr>
          <p:cNvGrpSpPr/>
          <p:nvPr/>
        </p:nvGrpSpPr>
        <p:grpSpPr>
          <a:xfrm>
            <a:off x="320719" y="3778836"/>
            <a:ext cx="1771605" cy="216000"/>
            <a:chOff x="320719" y="4224848"/>
            <a:chExt cx="1771605" cy="219456"/>
          </a:xfrm>
        </p:grpSpPr>
        <p:sp>
          <p:nvSpPr>
            <p:cNvPr id="54" name="Rectangle: Rounded Corners 6">
              <a:extLst>
                <a:ext uri="{FF2B5EF4-FFF2-40B4-BE49-F238E27FC236}">
                  <a16:creationId xmlns:a16="http://schemas.microsoft.com/office/drawing/2014/main" id="{C2F3DB05-CD17-71D3-973D-F29CF80B685B}"/>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Production downtime</a:t>
              </a:r>
            </a:p>
          </p:txBody>
        </p:sp>
        <p:pic>
          <p:nvPicPr>
            <p:cNvPr id="55" name="Graphic 54">
              <a:extLst>
                <a:ext uri="{FF2B5EF4-FFF2-40B4-BE49-F238E27FC236}">
                  <a16:creationId xmlns:a16="http://schemas.microsoft.com/office/drawing/2014/main" id="{3DD7B544-3A2C-B203-2FD5-9A07B1C42A7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95" name="Group 94">
            <a:extLst>
              <a:ext uri="{FF2B5EF4-FFF2-40B4-BE49-F238E27FC236}">
                <a16:creationId xmlns:a16="http://schemas.microsoft.com/office/drawing/2014/main" id="{97164B56-F17C-BCF8-00C8-DCFBC8F66933}"/>
              </a:ext>
            </a:extLst>
          </p:cNvPr>
          <p:cNvGrpSpPr/>
          <p:nvPr/>
        </p:nvGrpSpPr>
        <p:grpSpPr>
          <a:xfrm>
            <a:off x="320719" y="5020658"/>
            <a:ext cx="1771607" cy="504622"/>
            <a:chOff x="320719" y="5293823"/>
            <a:chExt cx="1771607" cy="504622"/>
          </a:xfrm>
        </p:grpSpPr>
        <p:grpSp>
          <p:nvGrpSpPr>
            <p:cNvPr id="56" name="Group 55">
              <a:extLst>
                <a:ext uri="{FF2B5EF4-FFF2-40B4-BE49-F238E27FC236}">
                  <a16:creationId xmlns:a16="http://schemas.microsoft.com/office/drawing/2014/main" id="{5A544AAB-2A04-2F7D-B658-6213306F288F}"/>
                </a:ext>
              </a:extLst>
            </p:cNvPr>
            <p:cNvGrpSpPr/>
            <p:nvPr/>
          </p:nvGrpSpPr>
          <p:grpSpPr>
            <a:xfrm>
              <a:off x="320719" y="5293823"/>
              <a:ext cx="1771605" cy="216000"/>
              <a:chOff x="320719" y="5270676"/>
              <a:chExt cx="1771605" cy="216000"/>
            </a:xfrm>
          </p:grpSpPr>
          <p:sp>
            <p:nvSpPr>
              <p:cNvPr id="57" name="Rectangle: Rounded Corners 6">
                <a:extLst>
                  <a:ext uri="{FF2B5EF4-FFF2-40B4-BE49-F238E27FC236}">
                    <a16:creationId xmlns:a16="http://schemas.microsoft.com/office/drawing/2014/main" id="{0C8F60F4-3361-1279-3F42-E1214BDA4365}"/>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58" name="Graphic 57">
                <a:extLst>
                  <a:ext uri="{FF2B5EF4-FFF2-40B4-BE49-F238E27FC236}">
                    <a16:creationId xmlns:a16="http://schemas.microsoft.com/office/drawing/2014/main" id="{73C5310D-C6C1-6607-7413-D59E7200829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5" y="5306676"/>
                <a:ext cx="144000" cy="144000"/>
              </a:xfrm>
              <a:prstGeom prst="rect">
                <a:avLst/>
              </a:prstGeom>
            </p:spPr>
          </p:pic>
        </p:grpSp>
        <p:grpSp>
          <p:nvGrpSpPr>
            <p:cNvPr id="59" name="Group 58">
              <a:extLst>
                <a:ext uri="{FF2B5EF4-FFF2-40B4-BE49-F238E27FC236}">
                  <a16:creationId xmlns:a16="http://schemas.microsoft.com/office/drawing/2014/main" id="{BECE0B6A-C63F-D121-5AF7-8E9C8256864F}"/>
                </a:ext>
              </a:extLst>
            </p:cNvPr>
            <p:cNvGrpSpPr/>
            <p:nvPr/>
          </p:nvGrpSpPr>
          <p:grpSpPr>
            <a:xfrm>
              <a:off x="320721" y="5582445"/>
              <a:ext cx="1771605" cy="216000"/>
              <a:chOff x="320721" y="5582445"/>
              <a:chExt cx="1771605" cy="216000"/>
            </a:xfrm>
          </p:grpSpPr>
          <p:sp>
            <p:nvSpPr>
              <p:cNvPr id="60" name="Rectangle: Rounded Corners 59">
                <a:extLst>
                  <a:ext uri="{FF2B5EF4-FFF2-40B4-BE49-F238E27FC236}">
                    <a16:creationId xmlns:a16="http://schemas.microsoft.com/office/drawing/2014/main" id="{75CC3B8D-AA9F-1D6A-203C-C18396B8C111}"/>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Increase revenue</a:t>
                </a:r>
              </a:p>
            </p:txBody>
          </p:sp>
          <p:pic>
            <p:nvPicPr>
              <p:cNvPr id="66" name="Graphic 65">
                <a:extLst>
                  <a:ext uri="{FF2B5EF4-FFF2-40B4-BE49-F238E27FC236}">
                    <a16:creationId xmlns:a16="http://schemas.microsoft.com/office/drawing/2014/main" id="{F042ECC8-5BA2-AA93-3865-B58933C340C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5" y="5618445"/>
                <a:ext cx="144000" cy="144000"/>
              </a:xfrm>
              <a:prstGeom prst="rect">
                <a:avLst/>
              </a:prstGeom>
            </p:spPr>
          </p:pic>
        </p:grpSp>
      </p:grpSp>
      <p:sp>
        <p:nvSpPr>
          <p:cNvPr id="68" name="TextBox 67">
            <a:extLst>
              <a:ext uri="{FF2B5EF4-FFF2-40B4-BE49-F238E27FC236}">
                <a16:creationId xmlns:a16="http://schemas.microsoft.com/office/drawing/2014/main" id="{FD063C69-D9D0-8A0F-EAF5-696C8B3D320B}"/>
              </a:ext>
              <a:ext uri="{C183D7F6-B498-43B3-948B-1728B52AA6E4}">
                <adec:decorative xmlns:adec="http://schemas.microsoft.com/office/drawing/2017/decorative" val="0"/>
              </a:ext>
            </a:extLst>
          </p:cNvPr>
          <p:cNvSpPr txBox="1"/>
          <p:nvPr/>
        </p:nvSpPr>
        <p:spPr>
          <a:xfrm>
            <a:off x="9309270" y="2252978"/>
            <a:ext cx="2379991" cy="12408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Factory Maintenance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SharePoint tech manual repository</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maintenance database</a:t>
            </a:r>
          </a:p>
        </p:txBody>
      </p:sp>
      <p:pic>
        <p:nvPicPr>
          <p:cNvPr id="72" name="Picture 71">
            <a:extLst>
              <a:ext uri="{FF2B5EF4-FFF2-40B4-BE49-F238E27FC236}">
                <a16:creationId xmlns:a16="http://schemas.microsoft.com/office/drawing/2014/main" id="{B49884B2-C380-8A5A-D46F-69A068048F0D}"/>
              </a:ext>
              <a:ext uri="{C183D7F6-B498-43B3-948B-1728B52AA6E4}">
                <adec:decorative xmlns:adec="http://schemas.microsoft.com/office/drawing/2017/decorative" val="0"/>
              </a:ext>
            </a:extLst>
          </p:cNvPr>
          <p:cNvPicPr>
            <a:picLocks/>
          </p:cNvPicPr>
          <p:nvPr/>
        </p:nvPicPr>
        <p:blipFill rotWithShape="1">
          <a:blip r:embed="rId3"/>
          <a:srcRect b="3736"/>
          <a:stretch/>
        </p:blipFill>
        <p:spPr>
          <a:xfrm>
            <a:off x="8950325" y="2207040"/>
            <a:ext cx="224338" cy="215956"/>
          </a:xfrm>
          <a:prstGeom prst="rect">
            <a:avLst/>
          </a:prstGeom>
          <a:ln w="6657" cap="flat">
            <a:noFill/>
            <a:prstDash val="solid"/>
            <a:miter/>
          </a:ln>
          <a:effectLst/>
        </p:spPr>
      </p:pic>
      <p:sp>
        <p:nvSpPr>
          <p:cNvPr id="80" name="TextBox 79">
            <a:extLst>
              <a:ext uri="{FF2B5EF4-FFF2-40B4-BE49-F238E27FC236}">
                <a16:creationId xmlns:a16="http://schemas.microsoft.com/office/drawing/2014/main" id="{7BAED96D-C3E1-33D6-4989-9A86D01B5432}"/>
              </a:ext>
              <a:ext uri="{C183D7F6-B498-43B3-948B-1728B52AA6E4}">
                <adec:decorative xmlns:adec="http://schemas.microsoft.com/office/drawing/2017/decorative" val="0"/>
              </a:ext>
            </a:extLst>
          </p:cNvPr>
          <p:cNvSpPr txBox="1"/>
          <p:nvPr/>
        </p:nvSpPr>
        <p:spPr>
          <a:xfrm>
            <a:off x="6426371" y="2272067"/>
            <a:ext cx="2212804" cy="85902"/>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Factory Maintenance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skills database</a:t>
            </a:r>
          </a:p>
        </p:txBody>
      </p:sp>
      <p:sp>
        <p:nvSpPr>
          <p:cNvPr id="83" name="TextBox 82">
            <a:extLst>
              <a:ext uri="{FF2B5EF4-FFF2-40B4-BE49-F238E27FC236}">
                <a16:creationId xmlns:a16="http://schemas.microsoft.com/office/drawing/2014/main" id="{883082D0-BE4B-DA92-D1B4-52D832288B72}"/>
              </a:ext>
              <a:ext uri="{C183D7F6-B498-43B3-948B-1728B52AA6E4}">
                <adec:decorative xmlns:adec="http://schemas.microsoft.com/office/drawing/2017/decorative" val="0"/>
              </a:ext>
            </a:extLst>
          </p:cNvPr>
          <p:cNvSpPr txBox="1"/>
          <p:nvPr/>
        </p:nvSpPr>
        <p:spPr>
          <a:xfrm>
            <a:off x="3552825" y="2252978"/>
            <a:ext cx="2379991" cy="12408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Factory Maintenance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a:t>
            </a: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a:t>
            </a: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Connection to SharePoint tech manual repository</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maintenance database</a:t>
            </a:r>
          </a:p>
        </p:txBody>
      </p:sp>
      <p:sp>
        <p:nvSpPr>
          <p:cNvPr id="86" name="TextBox 85">
            <a:extLst>
              <a:ext uri="{FF2B5EF4-FFF2-40B4-BE49-F238E27FC236}">
                <a16:creationId xmlns:a16="http://schemas.microsoft.com/office/drawing/2014/main" id="{8DE958C6-EDC7-226D-3CC6-D0AC29F142F0}"/>
              </a:ext>
              <a:ext uri="{C183D7F6-B498-43B3-948B-1728B52AA6E4}">
                <adec:decorative xmlns:adec="http://schemas.microsoft.com/office/drawing/2017/decorative" val="0"/>
              </a:ext>
            </a:extLst>
          </p:cNvPr>
          <p:cNvSpPr txBox="1"/>
          <p:nvPr/>
        </p:nvSpPr>
        <p:spPr>
          <a:xfrm>
            <a:off x="9309270" y="4885437"/>
            <a:ext cx="2412829" cy="12408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Factory Maintenance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SharePoint tech manual repository</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maintenance database</a:t>
            </a:r>
          </a:p>
        </p:txBody>
      </p:sp>
      <p:pic>
        <p:nvPicPr>
          <p:cNvPr id="87" name="Picture 86">
            <a:extLst>
              <a:ext uri="{FF2B5EF4-FFF2-40B4-BE49-F238E27FC236}">
                <a16:creationId xmlns:a16="http://schemas.microsoft.com/office/drawing/2014/main" id="{3A725658-9C53-B23E-7D0E-059E89F6DF83}"/>
              </a:ext>
              <a:ext uri="{C183D7F6-B498-43B3-948B-1728B52AA6E4}">
                <adec:decorative xmlns:adec="http://schemas.microsoft.com/office/drawing/2017/decorative" val="0"/>
              </a:ext>
            </a:extLst>
          </p:cNvPr>
          <p:cNvPicPr>
            <a:picLocks noChangeAspect="1"/>
          </p:cNvPicPr>
          <p:nvPr/>
        </p:nvPicPr>
        <p:blipFill rotWithShape="1">
          <a:blip r:embed="rId3"/>
          <a:srcRect b="3736"/>
          <a:stretch/>
        </p:blipFill>
        <p:spPr>
          <a:xfrm>
            <a:off x="8950325" y="4839499"/>
            <a:ext cx="224338" cy="215956"/>
          </a:xfrm>
          <a:prstGeom prst="rect">
            <a:avLst/>
          </a:prstGeom>
          <a:ln w="6657" cap="flat">
            <a:noFill/>
            <a:prstDash val="solid"/>
            <a:miter/>
          </a:ln>
          <a:effectLst/>
        </p:spPr>
      </p:pic>
      <p:pic>
        <p:nvPicPr>
          <p:cNvPr id="6" name="Picture 5">
            <a:extLst>
              <a:ext uri="{FF2B5EF4-FFF2-40B4-BE49-F238E27FC236}">
                <a16:creationId xmlns:a16="http://schemas.microsoft.com/office/drawing/2014/main" id="{68FDDCD2-8478-75F2-7FE8-B3927D72D5C8}"/>
              </a:ext>
            </a:extLst>
          </p:cNvPr>
          <p:cNvPicPr>
            <a:picLocks noChangeAspect="1"/>
          </p:cNvPicPr>
          <p:nvPr/>
        </p:nvPicPr>
        <p:blipFill>
          <a:blip r:embed="rId9" cstate="screen">
            <a:extLst>
              <a:ext uri="{28A0092B-C50C-407E-A947-70E740481C1C}">
                <a14:useLocalDpi xmlns:a14="http://schemas.microsoft.com/office/drawing/2010/main"/>
              </a:ext>
            </a:extLst>
          </a:blip>
          <a:srcRect l="20918" t="22545" r="20918" b="22545"/>
          <a:stretch/>
        </p:blipFill>
        <p:spPr>
          <a:xfrm>
            <a:off x="3159919" y="4817269"/>
            <a:ext cx="273750" cy="258438"/>
          </a:xfrm>
          <a:prstGeom prst="rect">
            <a:avLst/>
          </a:prstGeom>
          <a:noFill/>
        </p:spPr>
      </p:pic>
      <p:sp>
        <p:nvSpPr>
          <p:cNvPr id="7" name="TextBox 6">
            <a:extLst>
              <a:ext uri="{FF2B5EF4-FFF2-40B4-BE49-F238E27FC236}">
                <a16:creationId xmlns:a16="http://schemas.microsoft.com/office/drawing/2014/main" id="{75F380AF-3951-17C0-08D1-AEA7CF47A28A}"/>
              </a:ext>
              <a:ext uri="{C183D7F6-B498-43B3-948B-1728B52AA6E4}">
                <adec:decorative xmlns:adec="http://schemas.microsoft.com/office/drawing/2017/decorative" val="0"/>
              </a:ext>
            </a:extLst>
          </p:cNvPr>
          <p:cNvSpPr txBox="1"/>
          <p:nvPr/>
        </p:nvSpPr>
        <p:spPr>
          <a:xfrm>
            <a:off x="3552825" y="4869544"/>
            <a:ext cx="221280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Forms</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pic>
        <p:nvPicPr>
          <p:cNvPr id="216" name="Picture 215">
            <a:extLst>
              <a:ext uri="{FF2B5EF4-FFF2-40B4-BE49-F238E27FC236}">
                <a16:creationId xmlns:a16="http://schemas.microsoft.com/office/drawing/2014/main" id="{5B4AE9B9-6D41-E17B-8268-6CB028D1977C}"/>
              </a:ext>
              <a:ext uri="{C183D7F6-B498-43B3-948B-1728B52AA6E4}">
                <adec:decorative xmlns:adec="http://schemas.microsoft.com/office/drawing/2017/decorative" val="0"/>
              </a:ext>
            </a:extLst>
          </p:cNvPr>
          <p:cNvPicPr>
            <a:picLocks/>
          </p:cNvPicPr>
          <p:nvPr/>
        </p:nvPicPr>
        <p:blipFill rotWithShape="1">
          <a:blip r:embed="rId3"/>
          <a:srcRect b="3736"/>
          <a:stretch/>
        </p:blipFill>
        <p:spPr>
          <a:xfrm>
            <a:off x="6067425" y="2207040"/>
            <a:ext cx="224338" cy="215956"/>
          </a:xfrm>
          <a:prstGeom prst="rect">
            <a:avLst/>
          </a:prstGeom>
          <a:ln w="6657" cap="flat">
            <a:noFill/>
            <a:prstDash val="solid"/>
            <a:miter/>
          </a:ln>
          <a:effectLst/>
        </p:spPr>
      </p:pic>
      <p:pic>
        <p:nvPicPr>
          <p:cNvPr id="218" name="Picture 217">
            <a:extLst>
              <a:ext uri="{FF2B5EF4-FFF2-40B4-BE49-F238E27FC236}">
                <a16:creationId xmlns:a16="http://schemas.microsoft.com/office/drawing/2014/main" id="{1A5641A5-216D-4B49-8AC1-DF76E7189BE8}"/>
              </a:ext>
              <a:ext uri="{C183D7F6-B498-43B3-948B-1728B52AA6E4}">
                <adec:decorative xmlns:adec="http://schemas.microsoft.com/office/drawing/2017/decorative" val="0"/>
              </a:ext>
            </a:extLst>
          </p:cNvPr>
          <p:cNvPicPr>
            <a:picLocks noChangeAspect="1"/>
          </p:cNvPicPr>
          <p:nvPr/>
        </p:nvPicPr>
        <p:blipFill rotWithShape="1">
          <a:blip r:embed="rId3"/>
          <a:srcRect b="3736"/>
          <a:stretch/>
        </p:blipFill>
        <p:spPr>
          <a:xfrm>
            <a:off x="3182938" y="2207040"/>
            <a:ext cx="224338" cy="215956"/>
          </a:xfrm>
          <a:prstGeom prst="rect">
            <a:avLst/>
          </a:prstGeom>
          <a:ln w="6657" cap="flat">
            <a:noFill/>
            <a:prstDash val="solid"/>
            <a:miter/>
          </a:ln>
          <a:effectLst/>
        </p:spPr>
      </p:pic>
    </p:spTree>
    <p:extLst>
      <p:ext uri="{BB962C8B-B14F-4D97-AF65-F5344CB8AC3E}">
        <p14:creationId xmlns:p14="http://schemas.microsoft.com/office/powerpoint/2010/main" val="185927667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031D0-E136-9AAF-E6B9-C02F0A124511}"/>
            </a:ext>
          </a:extLst>
        </p:cNvPr>
        <p:cNvGrpSpPr/>
        <p:nvPr/>
      </p:nvGrpSpPr>
      <p:grpSpPr>
        <a:xfrm>
          <a:off x="0" y="0"/>
          <a:ext cx="0" cy="0"/>
          <a:chOff x="0" y="0"/>
          <a:chExt cx="0" cy="0"/>
        </a:xfrm>
      </p:grpSpPr>
      <p:sp>
        <p:nvSpPr>
          <p:cNvPr id="129" name="Text Placeholder 128">
            <a:extLst>
              <a:ext uri="{FF2B5EF4-FFF2-40B4-BE49-F238E27FC236}">
                <a16:creationId xmlns:a16="http://schemas.microsoft.com/office/drawing/2014/main" id="{E581B98C-7F2A-8A61-0526-65B5151FDD9D}"/>
              </a:ext>
            </a:extLst>
          </p:cNvPr>
          <p:cNvSpPr>
            <a:spLocks noGrp="1"/>
          </p:cNvSpPr>
          <p:nvPr>
            <p:ph type="body" sz="quarter" idx="43"/>
          </p:nvPr>
        </p:nvSpPr>
        <p:spPr>
          <a:xfrm>
            <a:off x="10430351" y="521099"/>
            <a:ext cx="1456966" cy="175614"/>
          </a:xfrm>
        </p:spPr>
        <p:txBody>
          <a:bodyPr/>
          <a:lstStyle/>
          <a:p>
            <a:r>
              <a:rPr lang="en-US" noProof="0"/>
              <a:t>Extend</a:t>
            </a:r>
          </a:p>
        </p:txBody>
      </p:sp>
      <p:sp>
        <p:nvSpPr>
          <p:cNvPr id="50" name="Text Placeholder 49">
            <a:extLst>
              <a:ext uri="{FF2B5EF4-FFF2-40B4-BE49-F238E27FC236}">
                <a16:creationId xmlns:a16="http://schemas.microsoft.com/office/drawing/2014/main" id="{09939B62-036A-63E2-A751-1604A410FB94}"/>
              </a:ext>
            </a:extLst>
          </p:cNvPr>
          <p:cNvSpPr>
            <a:spLocks noGrp="1"/>
          </p:cNvSpPr>
          <p:nvPr>
            <p:ph type="body" sz="quarter" idx="46"/>
          </p:nvPr>
        </p:nvSpPr>
        <p:spPr>
          <a:xfrm>
            <a:off x="3182889" y="2725494"/>
            <a:ext cx="2572262" cy="712876"/>
          </a:xfrm>
        </p:spPr>
        <p:txBody>
          <a:bodyPr/>
          <a:lstStyle/>
          <a:p>
            <a:r>
              <a:rPr lang="en-US" dirty="0"/>
              <a:t>Benefit: Simplify access to repair information enabling faster and accurate issue resolution leading to reduced downtime.</a:t>
            </a:r>
          </a:p>
        </p:txBody>
      </p:sp>
      <p:sp>
        <p:nvSpPr>
          <p:cNvPr id="130" name="Text Placeholder 129">
            <a:extLst>
              <a:ext uri="{FF2B5EF4-FFF2-40B4-BE49-F238E27FC236}">
                <a16:creationId xmlns:a16="http://schemas.microsoft.com/office/drawing/2014/main" id="{0C310FCA-4D0F-2409-E59A-FCB60DD2EB42}"/>
              </a:ext>
            </a:extLst>
          </p:cNvPr>
          <p:cNvSpPr>
            <a:spLocks noGrp="1"/>
          </p:cNvSpPr>
          <p:nvPr>
            <p:ph type="body" sz="quarter" idx="44"/>
          </p:nvPr>
        </p:nvSpPr>
        <p:spPr>
          <a:xfrm>
            <a:off x="7149557" y="521100"/>
            <a:ext cx="2969488" cy="169277"/>
          </a:xfrm>
        </p:spPr>
        <p:txBody>
          <a:bodyPr/>
          <a:lstStyle/>
          <a:p>
            <a:r>
              <a:rPr lang="en-US" noProof="0"/>
              <a:t>Copilot Studio</a:t>
            </a:r>
          </a:p>
        </p:txBody>
      </p:sp>
      <p:sp>
        <p:nvSpPr>
          <p:cNvPr id="73" name="Text Placeholder 72">
            <a:extLst>
              <a:ext uri="{FF2B5EF4-FFF2-40B4-BE49-F238E27FC236}">
                <a16:creationId xmlns:a16="http://schemas.microsoft.com/office/drawing/2014/main" id="{26F2D5F9-3BF6-CEF6-083B-1353C2EA4CC7}"/>
              </a:ext>
            </a:extLst>
          </p:cNvPr>
          <p:cNvSpPr>
            <a:spLocks noGrp="1"/>
          </p:cNvSpPr>
          <p:nvPr>
            <p:ph type="body" sz="quarter" idx="42"/>
          </p:nvPr>
        </p:nvSpPr>
        <p:spPr>
          <a:xfrm>
            <a:off x="311388" y="1026303"/>
            <a:ext cx="2431246" cy="1131079"/>
          </a:xfrm>
        </p:spPr>
        <p:txBody>
          <a:bodyPr/>
          <a:lstStyle/>
          <a:p>
            <a:r>
              <a:rPr lang="en-US" noProof="0" dirty="0"/>
              <a:t>Deliver critical information and expert assistance to workers during maintenance activities to reduce downtime.</a:t>
            </a:r>
          </a:p>
        </p:txBody>
      </p:sp>
      <p:sp>
        <p:nvSpPr>
          <p:cNvPr id="77" name="Text Placeholder 76">
            <a:extLst>
              <a:ext uri="{FF2B5EF4-FFF2-40B4-BE49-F238E27FC236}">
                <a16:creationId xmlns:a16="http://schemas.microsoft.com/office/drawing/2014/main" id="{AA92B1D0-1623-355D-82B0-6E5ECA11C1D6}"/>
              </a:ext>
            </a:extLst>
          </p:cNvPr>
          <p:cNvSpPr>
            <a:spLocks noGrp="1"/>
          </p:cNvSpPr>
          <p:nvPr>
            <p:ph type="body" sz="quarter" idx="48"/>
          </p:nvPr>
        </p:nvSpPr>
        <p:spPr>
          <a:xfrm>
            <a:off x="3182890" y="1438715"/>
            <a:ext cx="2572262" cy="626701"/>
          </a:xfrm>
        </p:spPr>
        <p:txBody>
          <a:bodyPr/>
          <a:lstStyle/>
          <a:p>
            <a:r>
              <a:rPr lang="en-US" noProof="0"/>
              <a:t>Use Copilot to quickly access technical manuals, schematics, and repair histories, query them in natural language, and get responses including troubleshooting instructions.</a:t>
            </a:r>
          </a:p>
          <a:p>
            <a:endParaRPr lang="en-US" noProof="0"/>
          </a:p>
        </p:txBody>
      </p:sp>
      <p:sp>
        <p:nvSpPr>
          <p:cNvPr id="79" name="Text Placeholder 78">
            <a:extLst>
              <a:ext uri="{FF2B5EF4-FFF2-40B4-BE49-F238E27FC236}">
                <a16:creationId xmlns:a16="http://schemas.microsoft.com/office/drawing/2014/main" id="{628DB448-94FF-08C9-95AD-4D9ED3616E67}"/>
              </a:ext>
            </a:extLst>
          </p:cNvPr>
          <p:cNvSpPr>
            <a:spLocks noGrp="1"/>
          </p:cNvSpPr>
          <p:nvPr>
            <p:ph type="body" sz="quarter" idx="49"/>
          </p:nvPr>
        </p:nvSpPr>
        <p:spPr>
          <a:xfrm>
            <a:off x="6066682" y="1112478"/>
            <a:ext cx="2572262" cy="153888"/>
          </a:xfrm>
        </p:spPr>
        <p:txBody>
          <a:bodyPr/>
          <a:lstStyle/>
          <a:p>
            <a:r>
              <a:rPr lang="en-US" noProof="0"/>
              <a:t>Expert assistance</a:t>
            </a:r>
          </a:p>
        </p:txBody>
      </p:sp>
      <p:sp>
        <p:nvSpPr>
          <p:cNvPr id="76" name="Text Placeholder 75">
            <a:extLst>
              <a:ext uri="{FF2B5EF4-FFF2-40B4-BE49-F238E27FC236}">
                <a16:creationId xmlns:a16="http://schemas.microsoft.com/office/drawing/2014/main" id="{3B04DB74-D3C4-4331-4B10-07B1379A119F}"/>
              </a:ext>
            </a:extLst>
          </p:cNvPr>
          <p:cNvSpPr>
            <a:spLocks noGrp="1"/>
          </p:cNvSpPr>
          <p:nvPr>
            <p:ph type="body" sz="quarter" idx="47"/>
          </p:nvPr>
        </p:nvSpPr>
        <p:spPr>
          <a:xfrm>
            <a:off x="3182890" y="1112478"/>
            <a:ext cx="2572262" cy="153888"/>
          </a:xfrm>
        </p:spPr>
        <p:txBody>
          <a:bodyPr/>
          <a:lstStyle/>
          <a:p>
            <a:r>
              <a:rPr lang="en-US" noProof="0"/>
              <a:t>Assessment</a:t>
            </a:r>
          </a:p>
        </p:txBody>
      </p:sp>
      <p:sp>
        <p:nvSpPr>
          <p:cNvPr id="83" name="Text Placeholder 82">
            <a:extLst>
              <a:ext uri="{FF2B5EF4-FFF2-40B4-BE49-F238E27FC236}">
                <a16:creationId xmlns:a16="http://schemas.microsoft.com/office/drawing/2014/main" id="{27B3B1CB-9DF9-B130-B571-73ED92025778}"/>
              </a:ext>
            </a:extLst>
          </p:cNvPr>
          <p:cNvSpPr>
            <a:spLocks noGrp="1"/>
          </p:cNvSpPr>
          <p:nvPr>
            <p:ph type="body" sz="quarter" idx="50"/>
          </p:nvPr>
        </p:nvSpPr>
        <p:spPr>
          <a:xfrm>
            <a:off x="6066682" y="1438715"/>
            <a:ext cx="2572262" cy="626701"/>
          </a:xfrm>
        </p:spPr>
        <p:txBody>
          <a:bodyPr/>
          <a:lstStyle/>
          <a:p>
            <a:r>
              <a:rPr lang="en-US" noProof="0"/>
              <a:t>Use Copilot to identify the right expert for your problem based on a document of subject matter experts for each equipment type.</a:t>
            </a:r>
          </a:p>
          <a:p>
            <a:endParaRPr lang="en-US" noProof="0"/>
          </a:p>
        </p:txBody>
      </p:sp>
      <p:sp>
        <p:nvSpPr>
          <p:cNvPr id="86" name="Text Placeholder 85">
            <a:extLst>
              <a:ext uri="{FF2B5EF4-FFF2-40B4-BE49-F238E27FC236}">
                <a16:creationId xmlns:a16="http://schemas.microsoft.com/office/drawing/2014/main" id="{B4AB0D63-F42E-8849-6BDF-E466DB69C78E}"/>
              </a:ext>
            </a:extLst>
          </p:cNvPr>
          <p:cNvSpPr>
            <a:spLocks noGrp="1"/>
          </p:cNvSpPr>
          <p:nvPr>
            <p:ph type="body" sz="quarter" idx="66"/>
          </p:nvPr>
        </p:nvSpPr>
        <p:spPr>
          <a:xfrm>
            <a:off x="6066682" y="2725494"/>
            <a:ext cx="2572262" cy="712876"/>
          </a:xfrm>
        </p:spPr>
        <p:txBody>
          <a:bodyPr/>
          <a:lstStyle/>
          <a:p>
            <a:r>
              <a:rPr lang="en-US"/>
              <a:t>Benefit: Perform faster and accurate diagnosis and resolutions aided by experts.</a:t>
            </a:r>
          </a:p>
        </p:txBody>
      </p:sp>
      <p:sp>
        <p:nvSpPr>
          <p:cNvPr id="93" name="Text Placeholder 92">
            <a:extLst>
              <a:ext uri="{FF2B5EF4-FFF2-40B4-BE49-F238E27FC236}">
                <a16:creationId xmlns:a16="http://schemas.microsoft.com/office/drawing/2014/main" id="{569797C7-1C6C-6090-7013-07F4C69C8419}"/>
              </a:ext>
            </a:extLst>
          </p:cNvPr>
          <p:cNvSpPr>
            <a:spLocks noGrp="1"/>
          </p:cNvSpPr>
          <p:nvPr>
            <p:ph type="body" sz="quarter" idx="58"/>
          </p:nvPr>
        </p:nvSpPr>
        <p:spPr>
          <a:xfrm>
            <a:off x="4036409" y="3725103"/>
            <a:ext cx="3161734" cy="153888"/>
          </a:xfrm>
        </p:spPr>
        <p:txBody>
          <a:bodyPr/>
          <a:lstStyle/>
          <a:p>
            <a:r>
              <a:rPr lang="en-US" noProof="0"/>
              <a:t>Document the work</a:t>
            </a:r>
          </a:p>
        </p:txBody>
      </p:sp>
      <p:sp>
        <p:nvSpPr>
          <p:cNvPr id="95" name="Text Placeholder 94">
            <a:extLst>
              <a:ext uri="{FF2B5EF4-FFF2-40B4-BE49-F238E27FC236}">
                <a16:creationId xmlns:a16="http://schemas.microsoft.com/office/drawing/2014/main" id="{B9198267-C1CC-246E-EDFF-FDF2E817F25A}"/>
              </a:ext>
            </a:extLst>
          </p:cNvPr>
          <p:cNvSpPr>
            <a:spLocks noGrp="1"/>
          </p:cNvSpPr>
          <p:nvPr>
            <p:ph type="body" sz="quarter" idx="59"/>
          </p:nvPr>
        </p:nvSpPr>
        <p:spPr>
          <a:xfrm>
            <a:off x="4036409" y="4050957"/>
            <a:ext cx="3161734" cy="626701"/>
          </a:xfrm>
        </p:spPr>
        <p:txBody>
          <a:bodyPr/>
          <a:lstStyle/>
          <a:p>
            <a:r>
              <a:rPr lang="en-US" noProof="0"/>
              <a:t>Document job completion with structured forms or checklists, ensuring all necessary details such as actions taken, parts used, and time spent are accurately captured.</a:t>
            </a:r>
          </a:p>
          <a:p>
            <a:endParaRPr lang="en-US" noProof="0"/>
          </a:p>
        </p:txBody>
      </p:sp>
      <p:sp>
        <p:nvSpPr>
          <p:cNvPr id="102" name="Text Placeholder 101">
            <a:extLst>
              <a:ext uri="{FF2B5EF4-FFF2-40B4-BE49-F238E27FC236}">
                <a16:creationId xmlns:a16="http://schemas.microsoft.com/office/drawing/2014/main" id="{A1FDE2C5-E8D0-075E-BF2F-FBADE06D6E5D}"/>
              </a:ext>
            </a:extLst>
          </p:cNvPr>
          <p:cNvSpPr>
            <a:spLocks noGrp="1"/>
          </p:cNvSpPr>
          <p:nvPr>
            <p:ph type="body" sz="quarter" idx="69"/>
          </p:nvPr>
        </p:nvSpPr>
        <p:spPr>
          <a:xfrm>
            <a:off x="7507483" y="5338502"/>
            <a:ext cx="3161734" cy="712876"/>
          </a:xfrm>
        </p:spPr>
        <p:txBody>
          <a:bodyPr/>
          <a:lstStyle/>
          <a:p>
            <a:r>
              <a:rPr lang="en-US"/>
              <a:t>Benefit: Speed time to repair and help ensure that repairs are done correctly.</a:t>
            </a:r>
          </a:p>
        </p:txBody>
      </p:sp>
      <p:sp>
        <p:nvSpPr>
          <p:cNvPr id="97" name="Text Placeholder 96">
            <a:extLst>
              <a:ext uri="{FF2B5EF4-FFF2-40B4-BE49-F238E27FC236}">
                <a16:creationId xmlns:a16="http://schemas.microsoft.com/office/drawing/2014/main" id="{B9FA42D3-8352-5447-8E7C-899BB51D8F04}"/>
              </a:ext>
            </a:extLst>
          </p:cNvPr>
          <p:cNvSpPr>
            <a:spLocks noGrp="1"/>
          </p:cNvSpPr>
          <p:nvPr>
            <p:ph type="body" sz="quarter" idx="61"/>
          </p:nvPr>
        </p:nvSpPr>
        <p:spPr>
          <a:xfrm>
            <a:off x="7507483" y="3725103"/>
            <a:ext cx="3161734" cy="153888"/>
          </a:xfrm>
        </p:spPr>
        <p:txBody>
          <a:bodyPr/>
          <a:lstStyle/>
          <a:p>
            <a:r>
              <a:rPr lang="en-US" noProof="0"/>
              <a:t>Repair instructions</a:t>
            </a:r>
          </a:p>
        </p:txBody>
      </p:sp>
      <p:sp>
        <p:nvSpPr>
          <p:cNvPr id="101" name="Text Placeholder 100">
            <a:extLst>
              <a:ext uri="{FF2B5EF4-FFF2-40B4-BE49-F238E27FC236}">
                <a16:creationId xmlns:a16="http://schemas.microsoft.com/office/drawing/2014/main" id="{E818D442-E5FC-9B1C-09BD-28E81F72246A}"/>
              </a:ext>
            </a:extLst>
          </p:cNvPr>
          <p:cNvSpPr>
            <a:spLocks noGrp="1"/>
          </p:cNvSpPr>
          <p:nvPr>
            <p:ph type="body" sz="quarter" idx="62"/>
          </p:nvPr>
        </p:nvSpPr>
        <p:spPr>
          <a:xfrm>
            <a:off x="7507483" y="4050957"/>
            <a:ext cx="3161734" cy="626701"/>
          </a:xfrm>
        </p:spPr>
        <p:txBody>
          <a:bodyPr/>
          <a:lstStyle/>
          <a:p>
            <a:r>
              <a:rPr lang="en-US" noProof="0"/>
              <a:t>Copilot can produce repair instructions in natural language and explain any instructions that are unclear.</a:t>
            </a:r>
          </a:p>
          <a:p>
            <a:endParaRPr lang="en-US" noProof="0"/>
          </a:p>
        </p:txBody>
      </p:sp>
      <p:sp>
        <p:nvSpPr>
          <p:cNvPr id="91" name="Text Placeholder 90">
            <a:extLst>
              <a:ext uri="{FF2B5EF4-FFF2-40B4-BE49-F238E27FC236}">
                <a16:creationId xmlns:a16="http://schemas.microsoft.com/office/drawing/2014/main" id="{635C8268-DC47-B703-5776-ED46609BFC59}"/>
              </a:ext>
            </a:extLst>
          </p:cNvPr>
          <p:cNvSpPr>
            <a:spLocks noGrp="1"/>
          </p:cNvSpPr>
          <p:nvPr>
            <p:ph type="body" sz="quarter" idx="67"/>
          </p:nvPr>
        </p:nvSpPr>
        <p:spPr>
          <a:xfrm>
            <a:off x="8950475" y="2725494"/>
            <a:ext cx="2572262" cy="712876"/>
          </a:xfrm>
        </p:spPr>
        <p:txBody>
          <a:bodyPr/>
          <a:lstStyle/>
          <a:p>
            <a:r>
              <a:rPr lang="en-US"/>
              <a:t>Benefit: Improved safety compliance, avoiding accidents and compliance issues.</a:t>
            </a:r>
          </a:p>
        </p:txBody>
      </p:sp>
      <p:sp>
        <p:nvSpPr>
          <p:cNvPr id="89" name="Text Placeholder 88">
            <a:extLst>
              <a:ext uri="{FF2B5EF4-FFF2-40B4-BE49-F238E27FC236}">
                <a16:creationId xmlns:a16="http://schemas.microsoft.com/office/drawing/2014/main" id="{06124238-329D-544B-6BF9-DB5A0170ED10}"/>
              </a:ext>
            </a:extLst>
          </p:cNvPr>
          <p:cNvSpPr>
            <a:spLocks noGrp="1"/>
          </p:cNvSpPr>
          <p:nvPr>
            <p:ph type="body" sz="quarter" idx="52"/>
          </p:nvPr>
        </p:nvSpPr>
        <p:spPr>
          <a:xfrm>
            <a:off x="8950475" y="1112478"/>
            <a:ext cx="2572262" cy="153888"/>
          </a:xfrm>
        </p:spPr>
        <p:txBody>
          <a:bodyPr/>
          <a:lstStyle/>
          <a:p>
            <a:r>
              <a:rPr lang="en-US" noProof="0"/>
              <a:t>Safety compliance checklist</a:t>
            </a:r>
          </a:p>
        </p:txBody>
      </p:sp>
      <p:sp>
        <p:nvSpPr>
          <p:cNvPr id="90" name="Text Placeholder 89">
            <a:extLst>
              <a:ext uri="{FF2B5EF4-FFF2-40B4-BE49-F238E27FC236}">
                <a16:creationId xmlns:a16="http://schemas.microsoft.com/office/drawing/2014/main" id="{65014588-66B0-DD75-6346-B5DE5DA74342}"/>
              </a:ext>
            </a:extLst>
          </p:cNvPr>
          <p:cNvSpPr>
            <a:spLocks noGrp="1"/>
          </p:cNvSpPr>
          <p:nvPr>
            <p:ph type="body" sz="quarter" idx="53"/>
          </p:nvPr>
        </p:nvSpPr>
        <p:spPr>
          <a:xfrm>
            <a:off x="8950475" y="1438715"/>
            <a:ext cx="2572262" cy="626701"/>
          </a:xfrm>
        </p:spPr>
        <p:txBody>
          <a:bodyPr/>
          <a:lstStyle/>
          <a:p>
            <a:r>
              <a:rPr lang="en-US" noProof="0"/>
              <a:t>Copilot drafts a tailored safety checklist to ensure adherence to both equipment-specific as well as personal safety measures.</a:t>
            </a:r>
          </a:p>
          <a:p>
            <a:endParaRPr lang="en-US" noProof="0"/>
          </a:p>
        </p:txBody>
      </p:sp>
      <p:sp>
        <p:nvSpPr>
          <p:cNvPr id="96" name="Text Placeholder 95">
            <a:extLst>
              <a:ext uri="{FF2B5EF4-FFF2-40B4-BE49-F238E27FC236}">
                <a16:creationId xmlns:a16="http://schemas.microsoft.com/office/drawing/2014/main" id="{DD2423CB-7406-80F1-37D2-B78F911C1603}"/>
              </a:ext>
            </a:extLst>
          </p:cNvPr>
          <p:cNvSpPr>
            <a:spLocks noGrp="1"/>
          </p:cNvSpPr>
          <p:nvPr>
            <p:ph type="body" sz="quarter" idx="68"/>
          </p:nvPr>
        </p:nvSpPr>
        <p:spPr>
          <a:xfrm>
            <a:off x="4036409" y="5338502"/>
            <a:ext cx="3161734" cy="712876"/>
          </a:xfrm>
        </p:spPr>
        <p:txBody>
          <a:bodyPr/>
          <a:lstStyle/>
          <a:p>
            <a:r>
              <a:rPr lang="en-US"/>
              <a:t>Benefit: Streamline documentation, ensuring accurate and comprehensive records that improve the agent’s ability to assist with future repairs.</a:t>
            </a:r>
          </a:p>
        </p:txBody>
      </p:sp>
      <p:sp>
        <p:nvSpPr>
          <p:cNvPr id="103" name="Text Placeholder 102">
            <a:extLst>
              <a:ext uri="{FF2B5EF4-FFF2-40B4-BE49-F238E27FC236}">
                <a16:creationId xmlns:a16="http://schemas.microsoft.com/office/drawing/2014/main" id="{A86A1CD0-CC64-03A8-BE69-C875544D3ECB}"/>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04" name="Text Placeholder 103">
            <a:extLst>
              <a:ext uri="{FF2B5EF4-FFF2-40B4-BE49-F238E27FC236}">
                <a16:creationId xmlns:a16="http://schemas.microsoft.com/office/drawing/2014/main" id="{C40BAAAC-7FE8-BD15-A4D2-B37E58EC9C5E}"/>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52" name="Text Placeholder 51">
            <a:extLst>
              <a:ext uri="{FF2B5EF4-FFF2-40B4-BE49-F238E27FC236}">
                <a16:creationId xmlns:a16="http://schemas.microsoft.com/office/drawing/2014/main" id="{4365B32E-AAE3-2750-4337-348B4FDF9548}"/>
              </a:ext>
            </a:extLst>
          </p:cNvPr>
          <p:cNvSpPr>
            <a:spLocks noGrp="1"/>
          </p:cNvSpPr>
          <p:nvPr>
            <p:ph type="body" sz="quarter" idx="33"/>
          </p:nvPr>
        </p:nvSpPr>
        <p:spPr>
          <a:xfrm>
            <a:off x="304796" y="413987"/>
            <a:ext cx="1941119" cy="307777"/>
          </a:xfrm>
        </p:spPr>
        <p:txBody>
          <a:bodyPr/>
          <a:lstStyle/>
          <a:p>
            <a:r>
              <a:rPr lang="en-US" noProof="0"/>
              <a:t>Manufacturing</a:t>
            </a:r>
          </a:p>
        </p:txBody>
      </p:sp>
      <p:sp>
        <p:nvSpPr>
          <p:cNvPr id="48" name="Title 47">
            <a:extLst>
              <a:ext uri="{FF2B5EF4-FFF2-40B4-BE49-F238E27FC236}">
                <a16:creationId xmlns:a16="http://schemas.microsoft.com/office/drawing/2014/main" id="{CCEA6BF2-E253-9958-344D-9558668D6CF0}"/>
              </a:ext>
            </a:extLst>
          </p:cNvPr>
          <p:cNvSpPr>
            <a:spLocks noGrp="1"/>
          </p:cNvSpPr>
          <p:nvPr>
            <p:ph type="title"/>
          </p:nvPr>
        </p:nvSpPr>
        <p:spPr>
          <a:xfrm>
            <a:off x="2492375" y="428625"/>
            <a:ext cx="4219575" cy="261610"/>
          </a:xfrm>
        </p:spPr>
        <p:txBody>
          <a:bodyPr>
            <a:spAutoFit/>
          </a:bodyPr>
          <a:lstStyle/>
          <a:p>
            <a:r>
              <a:rPr lang="en-US" sz="1700"/>
              <a:t>Perform factory maintenance (simple version)</a:t>
            </a:r>
          </a:p>
        </p:txBody>
      </p:sp>
      <p:sp>
        <p:nvSpPr>
          <p:cNvPr id="132" name="TextBox 131">
            <a:extLst>
              <a:ext uri="{FF2B5EF4-FFF2-40B4-BE49-F238E27FC236}">
                <a16:creationId xmlns:a16="http://schemas.microsoft.com/office/drawing/2014/main" id="{052A5A86-F84A-E283-523D-BD94CF76E71A}"/>
              </a:ext>
              <a:ext uri="{C183D7F6-B498-43B3-948B-1728B52AA6E4}">
                <adec:decorative xmlns:adec="http://schemas.microsoft.com/office/drawing/2017/decorative" val="0"/>
              </a:ext>
            </a:extLst>
          </p:cNvPr>
          <p:cNvSpPr txBox="1"/>
          <p:nvPr/>
        </p:nvSpPr>
        <p:spPr>
          <a:xfrm>
            <a:off x="9309271" y="2270123"/>
            <a:ext cx="2194560" cy="8979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SharePoint tech manual repository</a:t>
            </a:r>
          </a:p>
        </p:txBody>
      </p:sp>
      <p:sp>
        <p:nvSpPr>
          <p:cNvPr id="135" name="TextBox 134">
            <a:extLst>
              <a:ext uri="{FF2B5EF4-FFF2-40B4-BE49-F238E27FC236}">
                <a16:creationId xmlns:a16="http://schemas.microsoft.com/office/drawing/2014/main" id="{CFB0DF9F-F965-CE3B-0187-EF5705B64736}"/>
              </a:ext>
              <a:ext uri="{C183D7F6-B498-43B3-948B-1728B52AA6E4}">
                <adec:decorative xmlns:adec="http://schemas.microsoft.com/office/drawing/2017/decorative" val="0"/>
              </a:ext>
            </a:extLst>
          </p:cNvPr>
          <p:cNvSpPr txBox="1"/>
          <p:nvPr/>
        </p:nvSpPr>
        <p:spPr>
          <a:xfrm>
            <a:off x="6426371" y="2270123"/>
            <a:ext cx="2194560" cy="8979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SharePoint tech manual repository</a:t>
            </a:r>
          </a:p>
        </p:txBody>
      </p:sp>
      <p:sp>
        <p:nvSpPr>
          <p:cNvPr id="138" name="TextBox 137">
            <a:extLst>
              <a:ext uri="{FF2B5EF4-FFF2-40B4-BE49-F238E27FC236}">
                <a16:creationId xmlns:a16="http://schemas.microsoft.com/office/drawing/2014/main" id="{19BD55E6-213E-35B4-2446-829082CB646C}"/>
              </a:ext>
              <a:ext uri="{C183D7F6-B498-43B3-948B-1728B52AA6E4}">
                <adec:decorative xmlns:adec="http://schemas.microsoft.com/office/drawing/2017/decorative" val="0"/>
              </a:ext>
            </a:extLst>
          </p:cNvPr>
          <p:cNvSpPr txBox="1"/>
          <p:nvPr/>
        </p:nvSpPr>
        <p:spPr>
          <a:xfrm>
            <a:off x="3552825" y="2270123"/>
            <a:ext cx="2194560" cy="8979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SharePoint tech manual repository</a:t>
            </a:r>
          </a:p>
        </p:txBody>
      </p:sp>
      <p:sp>
        <p:nvSpPr>
          <p:cNvPr id="145" name="TextBox 144">
            <a:extLst>
              <a:ext uri="{FF2B5EF4-FFF2-40B4-BE49-F238E27FC236}">
                <a16:creationId xmlns:a16="http://schemas.microsoft.com/office/drawing/2014/main" id="{E2AB5538-BD2C-0109-55BC-3011D5572D68}"/>
              </a:ext>
              <a:ext uri="{C183D7F6-B498-43B3-948B-1728B52AA6E4}">
                <adec:decorative xmlns:adec="http://schemas.microsoft.com/office/drawing/2017/decorative" val="0"/>
              </a:ext>
            </a:extLst>
          </p:cNvPr>
          <p:cNvSpPr txBox="1"/>
          <p:nvPr/>
        </p:nvSpPr>
        <p:spPr>
          <a:xfrm>
            <a:off x="7866233" y="4900611"/>
            <a:ext cx="3161733" cy="9518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SharePoint tech manual repository</a:t>
            </a:r>
          </a:p>
        </p:txBody>
      </p:sp>
      <p:sp>
        <p:nvSpPr>
          <p:cNvPr id="141" name="TextBox 140">
            <a:extLst>
              <a:ext uri="{FF2B5EF4-FFF2-40B4-BE49-F238E27FC236}">
                <a16:creationId xmlns:a16="http://schemas.microsoft.com/office/drawing/2014/main" id="{C0959396-F12B-21E9-0E28-195A2381872F}"/>
              </a:ext>
              <a:ext uri="{C183D7F6-B498-43B3-948B-1728B52AA6E4}">
                <adec:decorative xmlns:adec="http://schemas.microsoft.com/office/drawing/2017/decorative" val="0"/>
              </a:ext>
            </a:extLst>
          </p:cNvPr>
          <p:cNvSpPr txBox="1"/>
          <p:nvPr/>
        </p:nvSpPr>
        <p:spPr>
          <a:xfrm>
            <a:off x="4417233" y="4889066"/>
            <a:ext cx="2440760"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Forms</a:t>
            </a:r>
          </a:p>
        </p:txBody>
      </p:sp>
      <p:grpSp>
        <p:nvGrpSpPr>
          <p:cNvPr id="150" name="Group 149">
            <a:extLst>
              <a:ext uri="{FF2B5EF4-FFF2-40B4-BE49-F238E27FC236}">
                <a16:creationId xmlns:a16="http://schemas.microsoft.com/office/drawing/2014/main" id="{CC6EFF60-8E70-9625-ED8C-9F0BA127447C}"/>
              </a:ext>
            </a:extLst>
          </p:cNvPr>
          <p:cNvGrpSpPr/>
          <p:nvPr/>
        </p:nvGrpSpPr>
        <p:grpSpPr>
          <a:xfrm>
            <a:off x="320719" y="3778836"/>
            <a:ext cx="1771605" cy="216000"/>
            <a:chOff x="320719" y="4224848"/>
            <a:chExt cx="1771605" cy="219456"/>
          </a:xfrm>
        </p:grpSpPr>
        <p:sp>
          <p:nvSpPr>
            <p:cNvPr id="151" name="Rectangle: Rounded Corners 6">
              <a:extLst>
                <a:ext uri="{FF2B5EF4-FFF2-40B4-BE49-F238E27FC236}">
                  <a16:creationId xmlns:a16="http://schemas.microsoft.com/office/drawing/2014/main" id="{2421444F-D900-3AD1-0DDA-8D260D110C77}"/>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Production downtime</a:t>
              </a:r>
            </a:p>
          </p:txBody>
        </p:sp>
        <p:pic>
          <p:nvPicPr>
            <p:cNvPr id="152" name="Graphic 151">
              <a:extLst>
                <a:ext uri="{FF2B5EF4-FFF2-40B4-BE49-F238E27FC236}">
                  <a16:creationId xmlns:a16="http://schemas.microsoft.com/office/drawing/2014/main" id="{CB01D210-B465-D546-3DFD-E4098762B4A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44" name="Group 43">
            <a:extLst>
              <a:ext uri="{FF2B5EF4-FFF2-40B4-BE49-F238E27FC236}">
                <a16:creationId xmlns:a16="http://schemas.microsoft.com/office/drawing/2014/main" id="{B6EC50A3-3005-09DF-2034-190F867BC3BB}"/>
              </a:ext>
            </a:extLst>
          </p:cNvPr>
          <p:cNvGrpSpPr/>
          <p:nvPr/>
        </p:nvGrpSpPr>
        <p:grpSpPr>
          <a:xfrm>
            <a:off x="320719" y="5020658"/>
            <a:ext cx="1771607" cy="504622"/>
            <a:chOff x="320719" y="5293823"/>
            <a:chExt cx="1771607" cy="504622"/>
          </a:xfrm>
        </p:grpSpPr>
        <p:grpSp>
          <p:nvGrpSpPr>
            <p:cNvPr id="153" name="Group 152">
              <a:extLst>
                <a:ext uri="{FF2B5EF4-FFF2-40B4-BE49-F238E27FC236}">
                  <a16:creationId xmlns:a16="http://schemas.microsoft.com/office/drawing/2014/main" id="{D1ABE97C-6555-2D2F-D6A1-7BF0CF31E596}"/>
                </a:ext>
              </a:extLst>
            </p:cNvPr>
            <p:cNvGrpSpPr/>
            <p:nvPr/>
          </p:nvGrpSpPr>
          <p:grpSpPr>
            <a:xfrm>
              <a:off x="320719" y="5293823"/>
              <a:ext cx="1771605" cy="216000"/>
              <a:chOff x="320719" y="5270676"/>
              <a:chExt cx="1771605" cy="216000"/>
            </a:xfrm>
          </p:grpSpPr>
          <p:sp>
            <p:nvSpPr>
              <p:cNvPr id="154" name="Rectangle: Rounded Corners 6">
                <a:extLst>
                  <a:ext uri="{FF2B5EF4-FFF2-40B4-BE49-F238E27FC236}">
                    <a16:creationId xmlns:a16="http://schemas.microsoft.com/office/drawing/2014/main" id="{D1C24E3B-6EA3-2BF3-F6C2-046AD45E39C7}"/>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55" name="Graphic 154">
                <a:extLst>
                  <a:ext uri="{FF2B5EF4-FFF2-40B4-BE49-F238E27FC236}">
                    <a16:creationId xmlns:a16="http://schemas.microsoft.com/office/drawing/2014/main" id="{F801618A-F0AE-01D0-D309-B471F4AFEF3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306676"/>
                <a:ext cx="144000" cy="144000"/>
              </a:xfrm>
              <a:prstGeom prst="rect">
                <a:avLst/>
              </a:prstGeom>
            </p:spPr>
          </p:pic>
        </p:grpSp>
        <p:grpSp>
          <p:nvGrpSpPr>
            <p:cNvPr id="156" name="Group 155">
              <a:extLst>
                <a:ext uri="{FF2B5EF4-FFF2-40B4-BE49-F238E27FC236}">
                  <a16:creationId xmlns:a16="http://schemas.microsoft.com/office/drawing/2014/main" id="{A12744B0-8A6E-97B5-E3D4-0D3EC0E55E66}"/>
                </a:ext>
              </a:extLst>
            </p:cNvPr>
            <p:cNvGrpSpPr/>
            <p:nvPr/>
          </p:nvGrpSpPr>
          <p:grpSpPr>
            <a:xfrm>
              <a:off x="320721" y="5582445"/>
              <a:ext cx="1771605" cy="216000"/>
              <a:chOff x="320721" y="5582445"/>
              <a:chExt cx="1771605" cy="216000"/>
            </a:xfrm>
          </p:grpSpPr>
          <p:sp>
            <p:nvSpPr>
              <p:cNvPr id="157" name="Rectangle: Rounded Corners 156">
                <a:extLst>
                  <a:ext uri="{FF2B5EF4-FFF2-40B4-BE49-F238E27FC236}">
                    <a16:creationId xmlns:a16="http://schemas.microsoft.com/office/drawing/2014/main" id="{A86FF8CB-348F-A7F0-FE49-241433024032}"/>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58" name="Graphic 157">
                <a:extLst>
                  <a:ext uri="{FF2B5EF4-FFF2-40B4-BE49-F238E27FC236}">
                    <a16:creationId xmlns:a16="http://schemas.microsoft.com/office/drawing/2014/main" id="{C165CCF4-3590-9BA8-7F2D-6199DA3A448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618445"/>
                <a:ext cx="144000" cy="144000"/>
              </a:xfrm>
              <a:prstGeom prst="rect">
                <a:avLst/>
              </a:prstGeom>
            </p:spPr>
          </p:pic>
        </p:grpSp>
      </p:grpSp>
      <p:pic>
        <p:nvPicPr>
          <p:cNvPr id="133" name="Picture 132">
            <a:extLst>
              <a:ext uri="{FF2B5EF4-FFF2-40B4-BE49-F238E27FC236}">
                <a16:creationId xmlns:a16="http://schemas.microsoft.com/office/drawing/2014/main" id="{D6FED6B0-644A-2938-6DE0-BF147DE047F3}"/>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50325" y="2207040"/>
            <a:ext cx="224338" cy="215956"/>
          </a:xfrm>
          <a:prstGeom prst="rect">
            <a:avLst/>
          </a:prstGeom>
          <a:ln w="6657" cap="flat">
            <a:noFill/>
            <a:prstDash val="solid"/>
            <a:miter/>
          </a:ln>
          <a:effectLst/>
        </p:spPr>
      </p:pic>
      <p:pic>
        <p:nvPicPr>
          <p:cNvPr id="136" name="Picture 135">
            <a:extLst>
              <a:ext uri="{FF2B5EF4-FFF2-40B4-BE49-F238E27FC236}">
                <a16:creationId xmlns:a16="http://schemas.microsoft.com/office/drawing/2014/main" id="{CF8BBC5C-9409-6B3A-832D-25A79CC8B80C}"/>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6067425" y="2207040"/>
            <a:ext cx="224338" cy="215956"/>
          </a:xfrm>
          <a:prstGeom prst="rect">
            <a:avLst/>
          </a:prstGeom>
          <a:ln w="6657" cap="flat">
            <a:noFill/>
            <a:prstDash val="solid"/>
            <a:miter/>
          </a:ln>
          <a:effectLst/>
        </p:spPr>
      </p:pic>
      <p:pic>
        <p:nvPicPr>
          <p:cNvPr id="139" name="Picture 138">
            <a:extLst>
              <a:ext uri="{FF2B5EF4-FFF2-40B4-BE49-F238E27FC236}">
                <a16:creationId xmlns:a16="http://schemas.microsoft.com/office/drawing/2014/main" id="{4AAF017E-B887-E362-9BBD-B494CC3D7453}"/>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3182938" y="2207040"/>
            <a:ext cx="224338" cy="215956"/>
          </a:xfrm>
          <a:prstGeom prst="rect">
            <a:avLst/>
          </a:prstGeom>
          <a:ln w="6657" cap="flat">
            <a:noFill/>
            <a:prstDash val="solid"/>
            <a:miter/>
          </a:ln>
          <a:effectLst/>
        </p:spPr>
      </p:pic>
      <p:pic>
        <p:nvPicPr>
          <p:cNvPr id="146" name="Picture 145">
            <a:extLst>
              <a:ext uri="{FF2B5EF4-FFF2-40B4-BE49-F238E27FC236}">
                <a16:creationId xmlns:a16="http://schemas.microsoft.com/office/drawing/2014/main" id="{080588F9-5D0A-1E35-9CC1-290A140BA431}"/>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7507288" y="4840226"/>
            <a:ext cx="224338" cy="215956"/>
          </a:xfrm>
          <a:prstGeom prst="rect">
            <a:avLst/>
          </a:prstGeom>
          <a:ln w="6657" cap="flat">
            <a:noFill/>
            <a:prstDash val="solid"/>
            <a:miter/>
          </a:ln>
          <a:effectLst/>
        </p:spPr>
      </p:pic>
      <p:pic>
        <p:nvPicPr>
          <p:cNvPr id="787" name="Picture 786">
            <a:extLst>
              <a:ext uri="{FF2B5EF4-FFF2-40B4-BE49-F238E27FC236}">
                <a16:creationId xmlns:a16="http://schemas.microsoft.com/office/drawing/2014/main" id="{18A1EE2A-1DE4-DF5C-C04C-0B8BB815DB26}"/>
              </a:ext>
            </a:extLst>
          </p:cNvPr>
          <p:cNvPicPr>
            <a:picLocks noChangeAspect="1"/>
          </p:cNvPicPr>
          <p:nvPr/>
        </p:nvPicPr>
        <p:blipFill>
          <a:blip r:embed="rId8" cstate="screen">
            <a:extLst>
              <a:ext uri="{28A0092B-C50C-407E-A947-70E740481C1C}">
                <a14:useLocalDpi xmlns:a14="http://schemas.microsoft.com/office/drawing/2010/main"/>
              </a:ext>
            </a:extLst>
          </a:blip>
          <a:srcRect l="20918" t="22545" r="20918" b="22545"/>
          <a:stretch/>
        </p:blipFill>
        <p:spPr>
          <a:xfrm>
            <a:off x="4037013" y="4817269"/>
            <a:ext cx="273750" cy="258438"/>
          </a:xfrm>
          <a:prstGeom prst="rect">
            <a:avLst/>
          </a:prstGeom>
          <a:noFill/>
        </p:spPr>
      </p:pic>
    </p:spTree>
    <p:extLst>
      <p:ext uri="{BB962C8B-B14F-4D97-AF65-F5344CB8AC3E}">
        <p14:creationId xmlns:p14="http://schemas.microsoft.com/office/powerpoint/2010/main" val="319220558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64C3-0B5C-1BD5-AF3C-8A1E189FE7F1}"/>
            </a:ext>
          </a:extLst>
        </p:cNvPr>
        <p:cNvGrpSpPr/>
        <p:nvPr/>
      </p:nvGrpSpPr>
      <p:grpSpPr>
        <a:xfrm>
          <a:off x="0" y="0"/>
          <a:ext cx="0" cy="0"/>
          <a:chOff x="0" y="0"/>
          <a:chExt cx="0" cy="0"/>
        </a:xfrm>
      </p:grpSpPr>
      <p:sp>
        <p:nvSpPr>
          <p:cNvPr id="31" name="Text Placeholder 30">
            <a:extLst>
              <a:ext uri="{FF2B5EF4-FFF2-40B4-BE49-F238E27FC236}">
                <a16:creationId xmlns:a16="http://schemas.microsoft.com/office/drawing/2014/main" id="{F13D08D2-F0AD-D8EF-4B22-C2CE0D8CA57F}"/>
              </a:ext>
            </a:extLst>
          </p:cNvPr>
          <p:cNvSpPr>
            <a:spLocks noGrp="1"/>
          </p:cNvSpPr>
          <p:nvPr>
            <p:ph type="body" sz="quarter" idx="32"/>
          </p:nvPr>
        </p:nvSpPr>
        <p:spPr/>
        <p:txBody>
          <a:bodyPr/>
          <a:lstStyle/>
          <a:p>
            <a:r>
              <a:rPr lang="en-US" noProof="0" dirty="0"/>
              <a:t>Deliver critical information and expert assistance to workers during field service activities to speed repairs.</a:t>
            </a:r>
          </a:p>
          <a:p>
            <a:endParaRPr lang="en-US" dirty="0"/>
          </a:p>
          <a:p>
            <a:r>
              <a:rPr lang="en-US" sz="1050" noProof="0" dirty="0">
                <a:latin typeface="+mj-lt"/>
              </a:rPr>
              <a:t>Customer reference: </a:t>
            </a:r>
            <a:r>
              <a:rPr lang="en-US" sz="1050" noProof="0" dirty="0">
                <a:hlinkClick r:id="rId3"/>
              </a:rPr>
              <a:t>Siemens connects frontline workers and engineers for real-time problem-solving using AI</a:t>
            </a:r>
            <a:endParaRPr lang="en-US" sz="1050" noProof="0" dirty="0"/>
          </a:p>
          <a:p>
            <a:endParaRPr lang="en-US" noProof="0" dirty="0"/>
          </a:p>
          <a:p>
            <a:endParaRPr lang="en-US" noProof="0" dirty="0"/>
          </a:p>
        </p:txBody>
      </p:sp>
      <p:sp>
        <p:nvSpPr>
          <p:cNvPr id="32" name="Text Placeholder 31">
            <a:extLst>
              <a:ext uri="{FF2B5EF4-FFF2-40B4-BE49-F238E27FC236}">
                <a16:creationId xmlns:a16="http://schemas.microsoft.com/office/drawing/2014/main" id="{1651D01C-2704-CE1B-A073-6BAF0D3DB9F7}"/>
              </a:ext>
            </a:extLst>
          </p:cNvPr>
          <p:cNvSpPr>
            <a:spLocks noGrp="1"/>
          </p:cNvSpPr>
          <p:nvPr>
            <p:ph type="body" sz="quarter" idx="33"/>
          </p:nvPr>
        </p:nvSpPr>
        <p:spPr/>
        <p:txBody>
          <a:bodyPr/>
          <a:lstStyle/>
          <a:p>
            <a:r>
              <a:rPr lang="en-IN"/>
              <a:t>Manufacturing</a:t>
            </a:r>
          </a:p>
        </p:txBody>
      </p:sp>
      <p:sp>
        <p:nvSpPr>
          <p:cNvPr id="29" name="Text Placeholder 28">
            <a:extLst>
              <a:ext uri="{FF2B5EF4-FFF2-40B4-BE49-F238E27FC236}">
                <a16:creationId xmlns:a16="http://schemas.microsoft.com/office/drawing/2014/main" id="{FB3B9C91-01D4-5235-3E56-0FD710CE02B0}"/>
              </a:ext>
            </a:extLst>
          </p:cNvPr>
          <p:cNvSpPr>
            <a:spLocks noGrp="1"/>
          </p:cNvSpPr>
          <p:nvPr>
            <p:ph type="body" sz="quarter" idx="30"/>
          </p:nvPr>
        </p:nvSpPr>
        <p:spPr/>
        <p:txBody>
          <a:bodyPr/>
          <a:lstStyle/>
          <a:p>
            <a:r>
              <a:rPr lang="en-US" noProof="0"/>
              <a:t>Extend</a:t>
            </a:r>
          </a:p>
        </p:txBody>
      </p:sp>
      <p:sp>
        <p:nvSpPr>
          <p:cNvPr id="27" name="Text Placeholder 26">
            <a:extLst>
              <a:ext uri="{FF2B5EF4-FFF2-40B4-BE49-F238E27FC236}">
                <a16:creationId xmlns:a16="http://schemas.microsoft.com/office/drawing/2014/main" id="{74555423-F860-A351-36F2-598EBD1F4407}"/>
              </a:ext>
            </a:extLst>
          </p:cNvPr>
          <p:cNvSpPr>
            <a:spLocks noGrp="1"/>
          </p:cNvSpPr>
          <p:nvPr>
            <p:ph type="body" sz="quarter" idx="17"/>
          </p:nvPr>
        </p:nvSpPr>
        <p:spPr/>
        <p:txBody>
          <a:bodyPr/>
          <a:lstStyle/>
          <a:p>
            <a:r>
              <a:rPr lang="en-US" noProof="0"/>
              <a:t>Microsoft 365 Copilot and Copilot Studio</a:t>
            </a:r>
          </a:p>
        </p:txBody>
      </p:sp>
      <p:sp>
        <p:nvSpPr>
          <p:cNvPr id="14" name="Title 13">
            <a:extLst>
              <a:ext uri="{FF2B5EF4-FFF2-40B4-BE49-F238E27FC236}">
                <a16:creationId xmlns:a16="http://schemas.microsoft.com/office/drawing/2014/main" id="{CD3F2FE9-4EEF-2D69-9027-61A3F6FB5061}"/>
              </a:ext>
            </a:extLst>
          </p:cNvPr>
          <p:cNvSpPr>
            <a:spLocks noGrp="1"/>
          </p:cNvSpPr>
          <p:nvPr>
            <p:ph type="title"/>
          </p:nvPr>
        </p:nvSpPr>
        <p:spPr/>
        <p:txBody>
          <a:bodyPr/>
          <a:lstStyle/>
          <a:p>
            <a:r>
              <a:rPr lang="en-IN"/>
              <a:t>Assist field service advisors</a:t>
            </a:r>
          </a:p>
        </p:txBody>
      </p:sp>
      <p:sp>
        <p:nvSpPr>
          <p:cNvPr id="429" name="Text Placeholder 428">
            <a:extLst>
              <a:ext uri="{FF2B5EF4-FFF2-40B4-BE49-F238E27FC236}">
                <a16:creationId xmlns:a16="http://schemas.microsoft.com/office/drawing/2014/main" id="{991E7D5D-64F4-0580-DD15-1176DAE1DFB3}"/>
              </a:ext>
            </a:extLst>
          </p:cNvPr>
          <p:cNvSpPr>
            <a:spLocks noGrp="1"/>
          </p:cNvSpPr>
          <p:nvPr>
            <p:ph type="body" sz="quarter" idx="69"/>
          </p:nvPr>
        </p:nvSpPr>
        <p:spPr/>
        <p:txBody>
          <a:bodyPr/>
          <a:lstStyle/>
          <a:p>
            <a:r>
              <a:rPr lang="en-US" dirty="0"/>
              <a:t>Benefit: Simplify access to information in the field enabling faster and accurate issue resolution leading to reduced downtime and fewer customer callbacks.</a:t>
            </a:r>
          </a:p>
        </p:txBody>
      </p:sp>
      <p:sp>
        <p:nvSpPr>
          <p:cNvPr id="26" name="Text Placeholder 25">
            <a:extLst>
              <a:ext uri="{FF2B5EF4-FFF2-40B4-BE49-F238E27FC236}">
                <a16:creationId xmlns:a16="http://schemas.microsoft.com/office/drawing/2014/main" id="{68BDCF22-B35A-F1D1-6955-92F2336DC170}"/>
              </a:ext>
            </a:extLst>
          </p:cNvPr>
          <p:cNvSpPr>
            <a:spLocks noGrp="1"/>
          </p:cNvSpPr>
          <p:nvPr>
            <p:ph type="body" sz="quarter" idx="11"/>
          </p:nvPr>
        </p:nvSpPr>
        <p:spPr/>
        <p:txBody>
          <a:bodyPr/>
          <a:lstStyle/>
          <a:p>
            <a:r>
              <a:rPr lang="en-US" noProof="0"/>
              <a:t>Assessment</a:t>
            </a:r>
          </a:p>
        </p:txBody>
      </p:sp>
      <p:sp>
        <p:nvSpPr>
          <p:cNvPr id="28" name="Text Placeholder 27">
            <a:extLst>
              <a:ext uri="{FF2B5EF4-FFF2-40B4-BE49-F238E27FC236}">
                <a16:creationId xmlns:a16="http://schemas.microsoft.com/office/drawing/2014/main" id="{A0651F4E-A237-D418-74FD-69FE6FF9C2B5}"/>
              </a:ext>
            </a:extLst>
          </p:cNvPr>
          <p:cNvSpPr>
            <a:spLocks noGrp="1"/>
          </p:cNvSpPr>
          <p:nvPr>
            <p:ph type="body" sz="quarter" idx="18"/>
          </p:nvPr>
        </p:nvSpPr>
        <p:spPr/>
        <p:txBody>
          <a:bodyPr/>
          <a:lstStyle/>
          <a:p>
            <a:r>
              <a:rPr lang="en-US" noProof="0"/>
              <a:t>Use Copilot to quickly access to technical manuals, schematics and repair histories, query them in natural language and get responses including troubleshooting instructions.</a:t>
            </a:r>
          </a:p>
          <a:p>
            <a:endParaRPr lang="en-US" noProof="0"/>
          </a:p>
        </p:txBody>
      </p:sp>
      <p:sp>
        <p:nvSpPr>
          <p:cNvPr id="34" name="Text Placeholder 33">
            <a:extLst>
              <a:ext uri="{FF2B5EF4-FFF2-40B4-BE49-F238E27FC236}">
                <a16:creationId xmlns:a16="http://schemas.microsoft.com/office/drawing/2014/main" id="{0BC23B60-9096-FF75-52FD-3CB304A48ADD}"/>
              </a:ext>
            </a:extLst>
          </p:cNvPr>
          <p:cNvSpPr>
            <a:spLocks noGrp="1"/>
          </p:cNvSpPr>
          <p:nvPr>
            <p:ph type="body" sz="quarter" idx="42"/>
          </p:nvPr>
        </p:nvSpPr>
        <p:spPr/>
        <p:txBody>
          <a:bodyPr/>
          <a:lstStyle/>
          <a:p>
            <a:r>
              <a:rPr lang="en-US" noProof="0"/>
              <a:t>Expert assistance</a:t>
            </a:r>
          </a:p>
        </p:txBody>
      </p:sp>
      <p:sp>
        <p:nvSpPr>
          <p:cNvPr id="35" name="Text Placeholder 34">
            <a:extLst>
              <a:ext uri="{FF2B5EF4-FFF2-40B4-BE49-F238E27FC236}">
                <a16:creationId xmlns:a16="http://schemas.microsoft.com/office/drawing/2014/main" id="{C0481318-001E-5103-A7DD-F7D1B2941AA2}"/>
              </a:ext>
            </a:extLst>
          </p:cNvPr>
          <p:cNvSpPr>
            <a:spLocks noGrp="1"/>
          </p:cNvSpPr>
          <p:nvPr>
            <p:ph type="body" sz="quarter" idx="43"/>
          </p:nvPr>
        </p:nvSpPr>
        <p:spPr/>
        <p:txBody>
          <a:bodyPr/>
          <a:lstStyle/>
          <a:p>
            <a:r>
              <a:rPr lang="en-US" noProof="0"/>
              <a:t>Use Copilot to identify the right expert for your problem and call them to get remote assistance. Transcripts from Teams Phone calls can be used to improve the maintenance database content.</a:t>
            </a:r>
          </a:p>
          <a:p>
            <a:endParaRPr lang="en-US" noProof="0"/>
          </a:p>
        </p:txBody>
      </p:sp>
      <p:sp>
        <p:nvSpPr>
          <p:cNvPr id="428" name="Text Placeholder 427">
            <a:extLst>
              <a:ext uri="{FF2B5EF4-FFF2-40B4-BE49-F238E27FC236}">
                <a16:creationId xmlns:a16="http://schemas.microsoft.com/office/drawing/2014/main" id="{9277A62B-326F-5506-A433-19633E87A380}"/>
              </a:ext>
            </a:extLst>
          </p:cNvPr>
          <p:cNvSpPr>
            <a:spLocks noGrp="1"/>
          </p:cNvSpPr>
          <p:nvPr>
            <p:ph type="body" sz="quarter" idx="68"/>
          </p:nvPr>
        </p:nvSpPr>
        <p:spPr/>
        <p:txBody>
          <a:bodyPr/>
          <a:lstStyle/>
          <a:p>
            <a:r>
              <a:rPr lang="en-US"/>
              <a:t>Benefit: Improved safety compliance, avoiding accidents and compliance issues.</a:t>
            </a:r>
          </a:p>
        </p:txBody>
      </p:sp>
      <p:sp>
        <p:nvSpPr>
          <p:cNvPr id="40" name="Text Placeholder 39">
            <a:extLst>
              <a:ext uri="{FF2B5EF4-FFF2-40B4-BE49-F238E27FC236}">
                <a16:creationId xmlns:a16="http://schemas.microsoft.com/office/drawing/2014/main" id="{83AC0F6A-36CD-1F15-B219-253E08AC6551}"/>
              </a:ext>
            </a:extLst>
          </p:cNvPr>
          <p:cNvSpPr>
            <a:spLocks noGrp="1"/>
          </p:cNvSpPr>
          <p:nvPr>
            <p:ph type="body" sz="quarter" idx="45"/>
          </p:nvPr>
        </p:nvSpPr>
        <p:spPr/>
        <p:txBody>
          <a:bodyPr/>
          <a:lstStyle/>
          <a:p>
            <a:r>
              <a:rPr lang="en-US" noProof="0"/>
              <a:t>Safety compliance checklist</a:t>
            </a:r>
          </a:p>
        </p:txBody>
      </p:sp>
      <p:sp>
        <p:nvSpPr>
          <p:cNvPr id="41" name="Text Placeholder 40">
            <a:extLst>
              <a:ext uri="{FF2B5EF4-FFF2-40B4-BE49-F238E27FC236}">
                <a16:creationId xmlns:a16="http://schemas.microsoft.com/office/drawing/2014/main" id="{228D5BB8-42DD-8459-46C4-18F8CFB324E0}"/>
              </a:ext>
            </a:extLst>
          </p:cNvPr>
          <p:cNvSpPr>
            <a:spLocks noGrp="1"/>
          </p:cNvSpPr>
          <p:nvPr>
            <p:ph type="body" sz="quarter" idx="46"/>
          </p:nvPr>
        </p:nvSpPr>
        <p:spPr/>
        <p:txBody>
          <a:bodyPr/>
          <a:lstStyle/>
          <a:p>
            <a:r>
              <a:rPr lang="en-US" noProof="0"/>
              <a:t>Copilot drafts a tailored safety checklist to ensure adherence to both equipment-specific as well as personal safety measures.</a:t>
            </a:r>
          </a:p>
          <a:p>
            <a:endParaRPr lang="en-US" noProof="0"/>
          </a:p>
        </p:txBody>
      </p:sp>
      <p:sp>
        <p:nvSpPr>
          <p:cNvPr id="430" name="Text Placeholder 429">
            <a:extLst>
              <a:ext uri="{FF2B5EF4-FFF2-40B4-BE49-F238E27FC236}">
                <a16:creationId xmlns:a16="http://schemas.microsoft.com/office/drawing/2014/main" id="{CC5D0DCB-C155-B29D-92AB-07C4CAF2E9FD}"/>
              </a:ext>
            </a:extLst>
          </p:cNvPr>
          <p:cNvSpPr>
            <a:spLocks noGrp="1"/>
          </p:cNvSpPr>
          <p:nvPr>
            <p:ph type="body" sz="quarter" idx="70"/>
          </p:nvPr>
        </p:nvSpPr>
        <p:spPr/>
        <p:txBody>
          <a:bodyPr/>
          <a:lstStyle/>
          <a:p>
            <a:r>
              <a:rPr lang="en-US"/>
              <a:t>Benefit: Perform faster and accurate diagnosis and resolutions aided by experts reducing time to repair and customer callbacks.</a:t>
            </a:r>
          </a:p>
        </p:txBody>
      </p:sp>
      <p:sp>
        <p:nvSpPr>
          <p:cNvPr id="425" name="Text Placeholder 424">
            <a:extLst>
              <a:ext uri="{FF2B5EF4-FFF2-40B4-BE49-F238E27FC236}">
                <a16:creationId xmlns:a16="http://schemas.microsoft.com/office/drawing/2014/main" id="{7BF3C150-B09A-23B1-BCD4-78EB5C72E3B1}"/>
              </a:ext>
            </a:extLst>
          </p:cNvPr>
          <p:cNvSpPr>
            <a:spLocks noGrp="1"/>
          </p:cNvSpPr>
          <p:nvPr>
            <p:ph type="body" sz="quarter" idx="48"/>
          </p:nvPr>
        </p:nvSpPr>
        <p:spPr/>
        <p:txBody>
          <a:bodyPr/>
          <a:lstStyle/>
          <a:p>
            <a:r>
              <a:rPr lang="en-US"/>
              <a:t>Benefit: Streamline documentation, ensuring accurate and comprehensive records that support precise billing and prevent customer disputes.</a:t>
            </a:r>
          </a:p>
        </p:txBody>
      </p:sp>
      <p:sp>
        <p:nvSpPr>
          <p:cNvPr id="47" name="Text Placeholder 46">
            <a:extLst>
              <a:ext uri="{FF2B5EF4-FFF2-40B4-BE49-F238E27FC236}">
                <a16:creationId xmlns:a16="http://schemas.microsoft.com/office/drawing/2014/main" id="{AC390999-A026-116D-E242-0BA2807B157B}"/>
              </a:ext>
            </a:extLst>
          </p:cNvPr>
          <p:cNvSpPr>
            <a:spLocks noGrp="1"/>
          </p:cNvSpPr>
          <p:nvPr>
            <p:ph type="body" sz="quarter" idx="49"/>
          </p:nvPr>
        </p:nvSpPr>
        <p:spPr/>
        <p:txBody>
          <a:bodyPr/>
          <a:lstStyle/>
          <a:p>
            <a:r>
              <a:rPr lang="en-US" noProof="0"/>
              <a:t>Document the work</a:t>
            </a:r>
          </a:p>
        </p:txBody>
      </p:sp>
      <p:sp>
        <p:nvSpPr>
          <p:cNvPr id="49" name="Text Placeholder 48">
            <a:extLst>
              <a:ext uri="{FF2B5EF4-FFF2-40B4-BE49-F238E27FC236}">
                <a16:creationId xmlns:a16="http://schemas.microsoft.com/office/drawing/2014/main" id="{650E2B39-2485-B27B-843B-6CFFBBD68199}"/>
              </a:ext>
            </a:extLst>
          </p:cNvPr>
          <p:cNvSpPr>
            <a:spLocks noGrp="1"/>
          </p:cNvSpPr>
          <p:nvPr>
            <p:ph type="body" sz="quarter" idx="50"/>
          </p:nvPr>
        </p:nvSpPr>
        <p:spPr/>
        <p:txBody>
          <a:bodyPr/>
          <a:lstStyle/>
          <a:p>
            <a:r>
              <a:rPr lang="en-US" noProof="0"/>
              <a:t>Document job completion with structured forms or checklists, ensuring all necessary details such as actions taken, parts used, and time spent are accurately captured.</a:t>
            </a:r>
          </a:p>
          <a:p>
            <a:endParaRPr lang="en-US" noProof="0"/>
          </a:p>
        </p:txBody>
      </p:sp>
      <p:sp>
        <p:nvSpPr>
          <p:cNvPr id="50" name="Text Placeholder 49">
            <a:extLst>
              <a:ext uri="{FF2B5EF4-FFF2-40B4-BE49-F238E27FC236}">
                <a16:creationId xmlns:a16="http://schemas.microsoft.com/office/drawing/2014/main" id="{A6FCA6EB-209C-F600-66B2-5832DEF37D21}"/>
              </a:ext>
            </a:extLst>
          </p:cNvPr>
          <p:cNvSpPr>
            <a:spLocks noGrp="1"/>
          </p:cNvSpPr>
          <p:nvPr>
            <p:ph type="body" sz="quarter" idx="51"/>
          </p:nvPr>
        </p:nvSpPr>
        <p:spPr/>
        <p:txBody>
          <a:bodyPr/>
          <a:lstStyle/>
          <a:p>
            <a:r>
              <a:rPr lang="en-US" noProof="0"/>
              <a:t>Upsell/Cross-sell recommendations</a:t>
            </a:r>
          </a:p>
        </p:txBody>
      </p:sp>
      <p:sp>
        <p:nvSpPr>
          <p:cNvPr id="51" name="Text Placeholder 50">
            <a:extLst>
              <a:ext uri="{FF2B5EF4-FFF2-40B4-BE49-F238E27FC236}">
                <a16:creationId xmlns:a16="http://schemas.microsoft.com/office/drawing/2014/main" id="{EE3C6D03-21B1-D55B-8CB5-725518173664}"/>
              </a:ext>
            </a:extLst>
          </p:cNvPr>
          <p:cNvSpPr>
            <a:spLocks noGrp="1"/>
          </p:cNvSpPr>
          <p:nvPr>
            <p:ph type="body" sz="quarter" idx="52"/>
          </p:nvPr>
        </p:nvSpPr>
        <p:spPr/>
        <p:txBody>
          <a:bodyPr/>
          <a:lstStyle/>
          <a:p>
            <a:r>
              <a:rPr lang="en-US" noProof="0"/>
              <a:t>Copilot can suggest additional products or services based on the current maintenance context, such as upgrades or complementary parts.</a:t>
            </a:r>
          </a:p>
          <a:p>
            <a:endParaRPr lang="en-US" noProof="0"/>
          </a:p>
        </p:txBody>
      </p:sp>
      <p:sp>
        <p:nvSpPr>
          <p:cNvPr id="426" name="Text Placeholder 425">
            <a:extLst>
              <a:ext uri="{FF2B5EF4-FFF2-40B4-BE49-F238E27FC236}">
                <a16:creationId xmlns:a16="http://schemas.microsoft.com/office/drawing/2014/main" id="{EED9A3A5-FFA3-E2AD-9185-FB1BD47FF1FB}"/>
              </a:ext>
            </a:extLst>
          </p:cNvPr>
          <p:cNvSpPr>
            <a:spLocks noGrp="1"/>
          </p:cNvSpPr>
          <p:nvPr>
            <p:ph type="body" sz="quarter" idx="66"/>
          </p:nvPr>
        </p:nvSpPr>
        <p:spPr/>
        <p:txBody>
          <a:bodyPr/>
          <a:lstStyle/>
          <a:p>
            <a:r>
              <a:rPr lang="en-US"/>
              <a:t>Benefit: Instantly identify parts for reordering from photos, eliminating guesswork and expediting the process.</a:t>
            </a:r>
          </a:p>
        </p:txBody>
      </p:sp>
      <p:sp>
        <p:nvSpPr>
          <p:cNvPr id="53" name="Text Placeholder 52">
            <a:extLst>
              <a:ext uri="{FF2B5EF4-FFF2-40B4-BE49-F238E27FC236}">
                <a16:creationId xmlns:a16="http://schemas.microsoft.com/office/drawing/2014/main" id="{406CBF15-1ACB-514E-05EF-A4E158D17564}"/>
              </a:ext>
            </a:extLst>
          </p:cNvPr>
          <p:cNvSpPr>
            <a:spLocks noGrp="1"/>
          </p:cNvSpPr>
          <p:nvPr>
            <p:ph type="body" sz="quarter" idx="54"/>
          </p:nvPr>
        </p:nvSpPr>
        <p:spPr/>
        <p:txBody>
          <a:bodyPr/>
          <a:lstStyle/>
          <a:p>
            <a:r>
              <a:rPr lang="en-US" noProof="0"/>
              <a:t>Parts identification</a:t>
            </a:r>
          </a:p>
        </p:txBody>
      </p:sp>
      <p:sp>
        <p:nvSpPr>
          <p:cNvPr id="54" name="Text Placeholder 53">
            <a:extLst>
              <a:ext uri="{FF2B5EF4-FFF2-40B4-BE49-F238E27FC236}">
                <a16:creationId xmlns:a16="http://schemas.microsoft.com/office/drawing/2014/main" id="{796C3CAC-BDCE-B75D-6E8C-1198374E5DAB}"/>
              </a:ext>
            </a:extLst>
          </p:cNvPr>
          <p:cNvSpPr>
            <a:spLocks noGrp="1"/>
          </p:cNvSpPr>
          <p:nvPr>
            <p:ph type="body" sz="quarter" idx="55"/>
          </p:nvPr>
        </p:nvSpPr>
        <p:spPr/>
        <p:txBody>
          <a:bodyPr/>
          <a:lstStyle/>
          <a:p>
            <a:r>
              <a:rPr lang="en-US" noProof="0"/>
              <a:t>Click a photo of a part that is faulty or worn out and use Copilot to identify the part information so that a replacement can be ordered.</a:t>
            </a:r>
          </a:p>
          <a:p>
            <a:endParaRPr lang="en-US" noProof="0"/>
          </a:p>
        </p:txBody>
      </p:sp>
      <p:sp>
        <p:nvSpPr>
          <p:cNvPr id="427" name="Text Placeholder 426">
            <a:extLst>
              <a:ext uri="{FF2B5EF4-FFF2-40B4-BE49-F238E27FC236}">
                <a16:creationId xmlns:a16="http://schemas.microsoft.com/office/drawing/2014/main" id="{44E93201-7C55-E2A5-6F11-00F65C2154BE}"/>
              </a:ext>
            </a:extLst>
          </p:cNvPr>
          <p:cNvSpPr>
            <a:spLocks noGrp="1"/>
          </p:cNvSpPr>
          <p:nvPr>
            <p:ph type="body" sz="quarter" idx="67"/>
          </p:nvPr>
        </p:nvSpPr>
        <p:spPr/>
        <p:txBody>
          <a:bodyPr/>
          <a:lstStyle/>
          <a:p>
            <a:r>
              <a:rPr lang="en-US"/>
              <a:t>Benefit: Increased aftersales revenue by providing added value and improving overall customer satisfaction.</a:t>
            </a:r>
          </a:p>
        </p:txBody>
      </p:sp>
      <p:sp>
        <p:nvSpPr>
          <p:cNvPr id="105" name="Text Placeholder 104">
            <a:extLst>
              <a:ext uri="{FF2B5EF4-FFF2-40B4-BE49-F238E27FC236}">
                <a16:creationId xmlns:a16="http://schemas.microsoft.com/office/drawing/2014/main" id="{5F1B582F-64F5-BF55-FAE6-6E45FC201D5A}"/>
              </a:ext>
            </a:extLst>
          </p:cNvPr>
          <p:cNvSpPr>
            <a:spLocks noGrp="1"/>
          </p:cNvSpPr>
          <p:nvPr>
            <p:ph type="body" sz="quarter" idx="64"/>
          </p:nvPr>
        </p:nvSpPr>
        <p:spPr/>
        <p:txBody>
          <a:bodyPr/>
          <a:lstStyle/>
          <a:p>
            <a:r>
              <a:rPr lang="en-US" noProof="0"/>
              <a:t>Value benefit</a:t>
            </a:r>
          </a:p>
        </p:txBody>
      </p:sp>
      <p:sp>
        <p:nvSpPr>
          <p:cNvPr id="75" name="Text Placeholder 74">
            <a:extLst>
              <a:ext uri="{FF2B5EF4-FFF2-40B4-BE49-F238E27FC236}">
                <a16:creationId xmlns:a16="http://schemas.microsoft.com/office/drawing/2014/main" id="{3B5A2141-76D8-11E6-6DF6-AA19716513A9}"/>
              </a:ext>
            </a:extLst>
          </p:cNvPr>
          <p:cNvSpPr>
            <a:spLocks noGrp="1"/>
          </p:cNvSpPr>
          <p:nvPr>
            <p:ph type="body" sz="quarter" idx="65"/>
          </p:nvPr>
        </p:nvSpPr>
        <p:spPr/>
        <p:txBody>
          <a:bodyPr/>
          <a:lstStyle/>
          <a:p>
            <a:r>
              <a:rPr lang="en-US" noProof="0"/>
              <a:t>KPIs impacted</a:t>
            </a:r>
          </a:p>
        </p:txBody>
      </p:sp>
      <p:grpSp>
        <p:nvGrpSpPr>
          <p:cNvPr id="136" name="Group 135">
            <a:extLst>
              <a:ext uri="{FF2B5EF4-FFF2-40B4-BE49-F238E27FC236}">
                <a16:creationId xmlns:a16="http://schemas.microsoft.com/office/drawing/2014/main" id="{19E67745-7FD3-8545-1923-975A81C302A6}"/>
              </a:ext>
            </a:extLst>
          </p:cNvPr>
          <p:cNvGrpSpPr/>
          <p:nvPr/>
        </p:nvGrpSpPr>
        <p:grpSpPr>
          <a:xfrm>
            <a:off x="320719" y="3778836"/>
            <a:ext cx="1771605" cy="216000"/>
            <a:chOff x="320719" y="4224848"/>
            <a:chExt cx="1771605" cy="219456"/>
          </a:xfrm>
        </p:grpSpPr>
        <p:sp>
          <p:nvSpPr>
            <p:cNvPr id="137" name="Rectangle: Rounded Corners 6">
              <a:extLst>
                <a:ext uri="{FF2B5EF4-FFF2-40B4-BE49-F238E27FC236}">
                  <a16:creationId xmlns:a16="http://schemas.microsoft.com/office/drawing/2014/main" id="{59C9FF94-0FB7-6322-B4FD-26A25D7BE686}"/>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138" name="Graphic 137">
              <a:extLst>
                <a:ext uri="{FF2B5EF4-FFF2-40B4-BE49-F238E27FC236}">
                  <a16:creationId xmlns:a16="http://schemas.microsoft.com/office/drawing/2014/main" id="{85D8EBAA-4753-7557-9993-AD69E3BD022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96" name="Group 95">
            <a:extLst>
              <a:ext uri="{FF2B5EF4-FFF2-40B4-BE49-F238E27FC236}">
                <a16:creationId xmlns:a16="http://schemas.microsoft.com/office/drawing/2014/main" id="{3DD7DA46-21C8-9205-1A7D-2B20AE6B34EA}"/>
              </a:ext>
            </a:extLst>
          </p:cNvPr>
          <p:cNvGrpSpPr/>
          <p:nvPr/>
        </p:nvGrpSpPr>
        <p:grpSpPr>
          <a:xfrm>
            <a:off x="320719" y="5020658"/>
            <a:ext cx="1771607" cy="504622"/>
            <a:chOff x="320719" y="5293823"/>
            <a:chExt cx="1771607" cy="504622"/>
          </a:xfrm>
        </p:grpSpPr>
        <p:grpSp>
          <p:nvGrpSpPr>
            <p:cNvPr id="139" name="Group 138">
              <a:extLst>
                <a:ext uri="{FF2B5EF4-FFF2-40B4-BE49-F238E27FC236}">
                  <a16:creationId xmlns:a16="http://schemas.microsoft.com/office/drawing/2014/main" id="{B865957A-8FC6-693F-0432-6F200AE138C8}"/>
                </a:ext>
              </a:extLst>
            </p:cNvPr>
            <p:cNvGrpSpPr/>
            <p:nvPr/>
          </p:nvGrpSpPr>
          <p:grpSpPr>
            <a:xfrm>
              <a:off x="320719" y="5293823"/>
              <a:ext cx="1771605" cy="216000"/>
              <a:chOff x="320719" y="5270676"/>
              <a:chExt cx="1771605" cy="216000"/>
            </a:xfrm>
          </p:grpSpPr>
          <p:sp>
            <p:nvSpPr>
              <p:cNvPr id="140" name="Rectangle: Rounded Corners 6">
                <a:extLst>
                  <a:ext uri="{FF2B5EF4-FFF2-40B4-BE49-F238E27FC236}">
                    <a16:creationId xmlns:a16="http://schemas.microsoft.com/office/drawing/2014/main" id="{33FE0FDB-7716-CAAF-79ED-AB38229F0A60}"/>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41" name="Graphic 140">
                <a:extLst>
                  <a:ext uri="{FF2B5EF4-FFF2-40B4-BE49-F238E27FC236}">
                    <a16:creationId xmlns:a16="http://schemas.microsoft.com/office/drawing/2014/main" id="{FE6DF0A3-785D-ED73-85DF-F0C06C1FE85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5" y="5306676"/>
                <a:ext cx="144000" cy="144000"/>
              </a:xfrm>
              <a:prstGeom prst="rect">
                <a:avLst/>
              </a:prstGeom>
            </p:spPr>
          </p:pic>
        </p:grpSp>
        <p:grpSp>
          <p:nvGrpSpPr>
            <p:cNvPr id="142" name="Group 141">
              <a:extLst>
                <a:ext uri="{FF2B5EF4-FFF2-40B4-BE49-F238E27FC236}">
                  <a16:creationId xmlns:a16="http://schemas.microsoft.com/office/drawing/2014/main" id="{52024831-A64C-C144-93C1-10600DF2C4A9}"/>
                </a:ext>
              </a:extLst>
            </p:cNvPr>
            <p:cNvGrpSpPr/>
            <p:nvPr/>
          </p:nvGrpSpPr>
          <p:grpSpPr>
            <a:xfrm>
              <a:off x="320721" y="5582445"/>
              <a:ext cx="1771605" cy="216000"/>
              <a:chOff x="320721" y="5582445"/>
              <a:chExt cx="1771605" cy="216000"/>
            </a:xfrm>
          </p:grpSpPr>
          <p:sp>
            <p:nvSpPr>
              <p:cNvPr id="143" name="Rectangle: Rounded Corners 142">
                <a:extLst>
                  <a:ext uri="{FF2B5EF4-FFF2-40B4-BE49-F238E27FC236}">
                    <a16:creationId xmlns:a16="http://schemas.microsoft.com/office/drawing/2014/main" id="{3985A1A4-E55B-53A4-1D5B-AF635CA183B2}"/>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Increase revenue</a:t>
                </a:r>
              </a:p>
            </p:txBody>
          </p:sp>
          <p:pic>
            <p:nvPicPr>
              <p:cNvPr id="144" name="Graphic 143">
                <a:extLst>
                  <a:ext uri="{FF2B5EF4-FFF2-40B4-BE49-F238E27FC236}">
                    <a16:creationId xmlns:a16="http://schemas.microsoft.com/office/drawing/2014/main" id="{4D2AB95B-6C7A-F0A2-34C5-55B9B82C4FF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5" y="5618445"/>
                <a:ext cx="144000" cy="144000"/>
              </a:xfrm>
              <a:prstGeom prst="rect">
                <a:avLst/>
              </a:prstGeom>
            </p:spPr>
          </p:pic>
        </p:grpSp>
      </p:grpSp>
      <p:sp>
        <p:nvSpPr>
          <p:cNvPr id="2" name="TextBox 1">
            <a:extLst>
              <a:ext uri="{FF2B5EF4-FFF2-40B4-BE49-F238E27FC236}">
                <a16:creationId xmlns:a16="http://schemas.microsoft.com/office/drawing/2014/main" id="{58A7772B-C22A-1AF8-28A1-83ED1C449F25}"/>
              </a:ext>
              <a:ext uri="{C183D7F6-B498-43B3-948B-1728B52AA6E4}">
                <adec:decorative xmlns:adec="http://schemas.microsoft.com/office/drawing/2017/decorative" val="0"/>
              </a:ext>
            </a:extLst>
          </p:cNvPr>
          <p:cNvSpPr txBox="1"/>
          <p:nvPr/>
        </p:nvSpPr>
        <p:spPr>
          <a:xfrm>
            <a:off x="6445284" y="4885437"/>
            <a:ext cx="2377440" cy="12408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CRM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SharePoint tech manual repository</a:t>
            </a:r>
          </a:p>
        </p:txBody>
      </p:sp>
      <p:pic>
        <p:nvPicPr>
          <p:cNvPr id="3" name="Picture 2">
            <a:extLst>
              <a:ext uri="{FF2B5EF4-FFF2-40B4-BE49-F238E27FC236}">
                <a16:creationId xmlns:a16="http://schemas.microsoft.com/office/drawing/2014/main" id="{0F6515A5-82CA-0D0E-AB69-9CBD0641A25C}"/>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6067425" y="4839499"/>
            <a:ext cx="224338" cy="215956"/>
          </a:xfrm>
          <a:prstGeom prst="rect">
            <a:avLst/>
          </a:prstGeom>
          <a:ln w="6657" cap="flat">
            <a:noFill/>
            <a:prstDash val="solid"/>
            <a:miter/>
          </a:ln>
          <a:effectLst/>
        </p:spPr>
      </p:pic>
      <p:sp>
        <p:nvSpPr>
          <p:cNvPr id="7" name="TextBox 6">
            <a:extLst>
              <a:ext uri="{FF2B5EF4-FFF2-40B4-BE49-F238E27FC236}">
                <a16:creationId xmlns:a16="http://schemas.microsoft.com/office/drawing/2014/main" id="{84667FEB-F2F8-66C0-DE7A-19CBA2426466}"/>
              </a:ext>
              <a:ext uri="{C183D7F6-B498-43B3-948B-1728B52AA6E4}">
                <adec:decorative xmlns:adec="http://schemas.microsoft.com/office/drawing/2017/decorative" val="0"/>
              </a:ext>
            </a:extLst>
          </p:cNvPr>
          <p:cNvSpPr txBox="1"/>
          <p:nvPr/>
        </p:nvSpPr>
        <p:spPr>
          <a:xfrm>
            <a:off x="3552825" y="2252978"/>
            <a:ext cx="2377440" cy="12408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CRM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SharePoint tech manual repository</a:t>
            </a:r>
          </a:p>
        </p:txBody>
      </p:sp>
      <p:sp>
        <p:nvSpPr>
          <p:cNvPr id="8" name="TextBox 7">
            <a:extLst>
              <a:ext uri="{FF2B5EF4-FFF2-40B4-BE49-F238E27FC236}">
                <a16:creationId xmlns:a16="http://schemas.microsoft.com/office/drawing/2014/main" id="{9E4F491A-58B7-DF2A-7F4A-4B912B470229}"/>
              </a:ext>
              <a:ext uri="{C183D7F6-B498-43B3-948B-1728B52AA6E4}">
                <adec:decorative xmlns:adec="http://schemas.microsoft.com/office/drawing/2017/decorative" val="0"/>
              </a:ext>
            </a:extLst>
          </p:cNvPr>
          <p:cNvSpPr txBox="1"/>
          <p:nvPr/>
        </p:nvSpPr>
        <p:spPr>
          <a:xfrm>
            <a:off x="9329077" y="4885437"/>
            <a:ext cx="2377440" cy="12408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CRM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SharePoint tech manual repository</a:t>
            </a:r>
          </a:p>
        </p:txBody>
      </p:sp>
      <p:pic>
        <p:nvPicPr>
          <p:cNvPr id="10" name="Picture 9">
            <a:extLst>
              <a:ext uri="{FF2B5EF4-FFF2-40B4-BE49-F238E27FC236}">
                <a16:creationId xmlns:a16="http://schemas.microsoft.com/office/drawing/2014/main" id="{69FAE37C-2085-7F4E-9D06-3ADFACA8D256}"/>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8950325" y="4839499"/>
            <a:ext cx="224338" cy="215956"/>
          </a:xfrm>
          <a:prstGeom prst="rect">
            <a:avLst/>
          </a:prstGeom>
          <a:ln w="6657" cap="flat">
            <a:noFill/>
            <a:prstDash val="solid"/>
            <a:miter/>
          </a:ln>
          <a:effectLst/>
        </p:spPr>
      </p:pic>
      <p:pic>
        <p:nvPicPr>
          <p:cNvPr id="11" name="Picture 10">
            <a:extLst>
              <a:ext uri="{FF2B5EF4-FFF2-40B4-BE49-F238E27FC236}">
                <a16:creationId xmlns:a16="http://schemas.microsoft.com/office/drawing/2014/main" id="{75B4E866-F451-D867-CB05-6AD24D804F10}"/>
              </a:ext>
            </a:extLst>
          </p:cNvPr>
          <p:cNvPicPr>
            <a:picLocks noChangeAspect="1"/>
          </p:cNvPicPr>
          <p:nvPr/>
        </p:nvPicPr>
        <p:blipFill>
          <a:blip r:embed="rId9" cstate="screen">
            <a:extLst>
              <a:ext uri="{28A0092B-C50C-407E-A947-70E740481C1C}">
                <a14:useLocalDpi xmlns:a14="http://schemas.microsoft.com/office/drawing/2010/main"/>
              </a:ext>
            </a:extLst>
          </a:blip>
          <a:srcRect l="20918" t="22545" r="20918" b="22545"/>
          <a:stretch/>
        </p:blipFill>
        <p:spPr>
          <a:xfrm>
            <a:off x="3159919" y="4817269"/>
            <a:ext cx="273750" cy="258438"/>
          </a:xfrm>
          <a:prstGeom prst="rect">
            <a:avLst/>
          </a:prstGeom>
          <a:noFill/>
        </p:spPr>
      </p:pic>
      <p:sp>
        <p:nvSpPr>
          <p:cNvPr id="12" name="TextBox 11">
            <a:extLst>
              <a:ext uri="{FF2B5EF4-FFF2-40B4-BE49-F238E27FC236}">
                <a16:creationId xmlns:a16="http://schemas.microsoft.com/office/drawing/2014/main" id="{BE8E5900-1CBB-7AC2-048C-4C112AC55932}"/>
              </a:ext>
              <a:ext uri="{C183D7F6-B498-43B3-948B-1728B52AA6E4}">
                <adec:decorative xmlns:adec="http://schemas.microsoft.com/office/drawing/2017/decorative" val="0"/>
              </a:ext>
            </a:extLst>
          </p:cNvPr>
          <p:cNvSpPr txBox="1"/>
          <p:nvPr/>
        </p:nvSpPr>
        <p:spPr>
          <a:xfrm>
            <a:off x="3552825" y="4869544"/>
            <a:ext cx="221280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Forms</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pic>
        <p:nvPicPr>
          <p:cNvPr id="15" name="Picture 14">
            <a:extLst>
              <a:ext uri="{FF2B5EF4-FFF2-40B4-BE49-F238E27FC236}">
                <a16:creationId xmlns:a16="http://schemas.microsoft.com/office/drawing/2014/main" id="{A97F6952-C7D8-F451-1C63-A9619EE3B105}"/>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3182938" y="2207040"/>
            <a:ext cx="224338" cy="215956"/>
          </a:xfrm>
          <a:prstGeom prst="rect">
            <a:avLst/>
          </a:prstGeom>
          <a:ln w="6657" cap="flat">
            <a:noFill/>
            <a:prstDash val="solid"/>
            <a:miter/>
          </a:ln>
          <a:effectLst/>
        </p:spPr>
      </p:pic>
      <p:sp>
        <p:nvSpPr>
          <p:cNvPr id="17" name="TextBox 16">
            <a:extLst>
              <a:ext uri="{FF2B5EF4-FFF2-40B4-BE49-F238E27FC236}">
                <a16:creationId xmlns:a16="http://schemas.microsoft.com/office/drawing/2014/main" id="{E913E655-22FF-AB41-AE89-1AC86CE16821}"/>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8" name="Picture 50">
            <a:hlinkClick r:id="rId10"/>
            <a:extLst>
              <a:ext uri="{FF2B5EF4-FFF2-40B4-BE49-F238E27FC236}">
                <a16:creationId xmlns:a16="http://schemas.microsoft.com/office/drawing/2014/main" id="{4EF19347-0D07-59CB-848D-3CC2A41BF5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0C24F1E-44A0-9275-ED75-4797B3F587B5}"/>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21" name="Picture 50">
            <a:hlinkClick r:id="rId10"/>
            <a:extLst>
              <a:ext uri="{FF2B5EF4-FFF2-40B4-BE49-F238E27FC236}">
                <a16:creationId xmlns:a16="http://schemas.microsoft.com/office/drawing/2014/main" id="{45BE1F45-73B8-73F5-71D0-157503230B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7698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68">
            <a:extLst>
              <a:ext uri="{FF2B5EF4-FFF2-40B4-BE49-F238E27FC236}">
                <a16:creationId xmlns:a16="http://schemas.microsoft.com/office/drawing/2014/main" id="{27B97480-8D53-A2B7-80C1-111C0AC2C373}"/>
              </a:ext>
            </a:extLst>
          </p:cNvPr>
          <p:cNvSpPr>
            <a:spLocks noGrp="1"/>
          </p:cNvSpPr>
          <p:nvPr>
            <p:ph type="title"/>
          </p:nvPr>
        </p:nvSpPr>
        <p:spPr/>
        <p:txBody>
          <a:bodyPr/>
          <a:lstStyle/>
          <a:p>
            <a:r>
              <a:rPr lang="en-US" noProof="0"/>
              <a:t>Production planning</a:t>
            </a:r>
          </a:p>
        </p:txBody>
      </p:sp>
      <p:sp>
        <p:nvSpPr>
          <p:cNvPr id="24" name="Text Placeholder 23">
            <a:extLst>
              <a:ext uri="{FF2B5EF4-FFF2-40B4-BE49-F238E27FC236}">
                <a16:creationId xmlns:a16="http://schemas.microsoft.com/office/drawing/2014/main" id="{B8E05AA1-0F36-2B8E-5099-46360A93A4BC}"/>
              </a:ext>
            </a:extLst>
          </p:cNvPr>
          <p:cNvSpPr>
            <a:spLocks noGrp="1"/>
          </p:cNvSpPr>
          <p:nvPr>
            <p:ph type="body" sz="quarter" idx="33"/>
          </p:nvPr>
        </p:nvSpPr>
        <p:spPr/>
        <p:txBody>
          <a:bodyPr/>
          <a:lstStyle/>
          <a:p>
            <a:r>
              <a:rPr lang="en-IN"/>
              <a:t>Manufacturing</a:t>
            </a:r>
          </a:p>
        </p:txBody>
      </p:sp>
      <p:sp>
        <p:nvSpPr>
          <p:cNvPr id="72" name="Text Placeholder 71">
            <a:extLst>
              <a:ext uri="{FF2B5EF4-FFF2-40B4-BE49-F238E27FC236}">
                <a16:creationId xmlns:a16="http://schemas.microsoft.com/office/drawing/2014/main" id="{40389F0B-17A1-A6B8-139C-09F249F7AF05}"/>
              </a:ext>
            </a:extLst>
          </p:cNvPr>
          <p:cNvSpPr>
            <a:spLocks noGrp="1"/>
          </p:cNvSpPr>
          <p:nvPr>
            <p:ph type="body" sz="quarter" idx="44"/>
          </p:nvPr>
        </p:nvSpPr>
        <p:spPr/>
        <p:txBody>
          <a:bodyPr/>
          <a:lstStyle/>
          <a:p>
            <a:r>
              <a:rPr lang="en-US" noProof="0"/>
              <a:t>Microsoft 365 Copilot and Copilot Studio</a:t>
            </a:r>
          </a:p>
        </p:txBody>
      </p:sp>
      <p:sp>
        <p:nvSpPr>
          <p:cNvPr id="71" name="Text Placeholder 70">
            <a:extLst>
              <a:ext uri="{FF2B5EF4-FFF2-40B4-BE49-F238E27FC236}">
                <a16:creationId xmlns:a16="http://schemas.microsoft.com/office/drawing/2014/main" id="{DE9D7B4B-6ACF-F107-CE6D-32D8E279334C}"/>
              </a:ext>
            </a:extLst>
          </p:cNvPr>
          <p:cNvSpPr>
            <a:spLocks noGrp="1"/>
          </p:cNvSpPr>
          <p:nvPr>
            <p:ph type="body" sz="quarter" idx="43"/>
          </p:nvPr>
        </p:nvSpPr>
        <p:spPr/>
        <p:txBody>
          <a:bodyPr/>
          <a:lstStyle/>
          <a:p>
            <a:r>
              <a:rPr lang="en-US" noProof="0"/>
              <a:t>Extend</a:t>
            </a:r>
          </a:p>
        </p:txBody>
      </p:sp>
      <p:sp>
        <p:nvSpPr>
          <p:cNvPr id="22" name="Text Placeholder 21">
            <a:extLst>
              <a:ext uri="{FF2B5EF4-FFF2-40B4-BE49-F238E27FC236}">
                <a16:creationId xmlns:a16="http://schemas.microsoft.com/office/drawing/2014/main" id="{959C1024-CD79-D4FE-2FAB-394D82EBCFB1}"/>
              </a:ext>
            </a:extLst>
          </p:cNvPr>
          <p:cNvSpPr>
            <a:spLocks noGrp="1"/>
          </p:cNvSpPr>
          <p:nvPr>
            <p:ph type="body" sz="quarter" idx="42"/>
          </p:nvPr>
        </p:nvSpPr>
        <p:spPr/>
        <p:txBody>
          <a:bodyPr/>
          <a:lstStyle/>
          <a:p>
            <a:r>
              <a:rPr lang="en-US" noProof="0" dirty="0"/>
              <a:t>Use AI to transform forecasts into productions plans and then make real-time adjustments to production schedules.</a:t>
            </a:r>
          </a:p>
        </p:txBody>
      </p:sp>
      <p:sp>
        <p:nvSpPr>
          <p:cNvPr id="90" name="Text Placeholder 89">
            <a:extLst>
              <a:ext uri="{FF2B5EF4-FFF2-40B4-BE49-F238E27FC236}">
                <a16:creationId xmlns:a16="http://schemas.microsoft.com/office/drawing/2014/main" id="{660BA434-992B-F6E6-0030-00D22C811EFC}"/>
              </a:ext>
            </a:extLst>
          </p:cNvPr>
          <p:cNvSpPr>
            <a:spLocks noGrp="1"/>
          </p:cNvSpPr>
          <p:nvPr>
            <p:ph type="body" sz="quarter" idx="65"/>
          </p:nvPr>
        </p:nvSpPr>
        <p:spPr/>
        <p:txBody>
          <a:bodyPr/>
          <a:lstStyle/>
          <a:p>
            <a:r>
              <a:rPr lang="en-US" noProof="0"/>
              <a:t>KPIs impacted</a:t>
            </a:r>
          </a:p>
        </p:txBody>
      </p:sp>
      <p:sp>
        <p:nvSpPr>
          <p:cNvPr id="89" name="Text Placeholder 88">
            <a:extLst>
              <a:ext uri="{FF2B5EF4-FFF2-40B4-BE49-F238E27FC236}">
                <a16:creationId xmlns:a16="http://schemas.microsoft.com/office/drawing/2014/main" id="{159C33E1-6667-CFC9-167C-0ACCCC872B29}"/>
              </a:ext>
            </a:extLst>
          </p:cNvPr>
          <p:cNvSpPr>
            <a:spLocks noGrp="1"/>
          </p:cNvSpPr>
          <p:nvPr>
            <p:ph type="body" sz="quarter" idx="64"/>
          </p:nvPr>
        </p:nvSpPr>
        <p:spPr/>
        <p:txBody>
          <a:bodyPr/>
          <a:lstStyle/>
          <a:p>
            <a:r>
              <a:rPr lang="en-US" noProof="0"/>
              <a:t>Value benefit</a:t>
            </a:r>
          </a:p>
        </p:txBody>
      </p:sp>
      <p:sp>
        <p:nvSpPr>
          <p:cNvPr id="75" name="Text Placeholder 74">
            <a:extLst>
              <a:ext uri="{FF2B5EF4-FFF2-40B4-BE49-F238E27FC236}">
                <a16:creationId xmlns:a16="http://schemas.microsoft.com/office/drawing/2014/main" id="{D355ED0A-9315-37A0-0377-14DCDE3EF89B}"/>
              </a:ext>
            </a:extLst>
          </p:cNvPr>
          <p:cNvSpPr>
            <a:spLocks noGrp="1"/>
          </p:cNvSpPr>
          <p:nvPr>
            <p:ph type="body" sz="quarter" idx="47"/>
          </p:nvPr>
        </p:nvSpPr>
        <p:spPr/>
        <p:txBody>
          <a:bodyPr/>
          <a:lstStyle/>
          <a:p>
            <a:r>
              <a:rPr lang="en-US" noProof="0"/>
              <a:t>Sales forecast</a:t>
            </a:r>
          </a:p>
        </p:txBody>
      </p:sp>
      <p:sp>
        <p:nvSpPr>
          <p:cNvPr id="76" name="Text Placeholder 75">
            <a:extLst>
              <a:ext uri="{FF2B5EF4-FFF2-40B4-BE49-F238E27FC236}">
                <a16:creationId xmlns:a16="http://schemas.microsoft.com/office/drawing/2014/main" id="{C75E6D32-2CD0-DAF1-1897-4D43D055835A}"/>
              </a:ext>
            </a:extLst>
          </p:cNvPr>
          <p:cNvSpPr>
            <a:spLocks noGrp="1"/>
          </p:cNvSpPr>
          <p:nvPr>
            <p:ph type="body" sz="quarter" idx="48"/>
          </p:nvPr>
        </p:nvSpPr>
        <p:spPr/>
        <p:txBody>
          <a:bodyPr/>
          <a:lstStyle/>
          <a:p>
            <a:r>
              <a:rPr lang="en-US" noProof="0"/>
              <a:t>Summarize sales forecast and export to Copilot Pages. Tag sales, marketing, and other supply team members to review demand for respective product lines/ products.</a:t>
            </a:r>
          </a:p>
          <a:p>
            <a:endParaRPr lang="en-US" noProof="0"/>
          </a:p>
        </p:txBody>
      </p:sp>
      <p:sp>
        <p:nvSpPr>
          <p:cNvPr id="25" name="Text Placeholder 24">
            <a:extLst>
              <a:ext uri="{FF2B5EF4-FFF2-40B4-BE49-F238E27FC236}">
                <a16:creationId xmlns:a16="http://schemas.microsoft.com/office/drawing/2014/main" id="{6AE06543-374E-0193-69B2-F8FB9D4830A0}"/>
              </a:ext>
            </a:extLst>
          </p:cNvPr>
          <p:cNvSpPr>
            <a:spLocks noGrp="1"/>
          </p:cNvSpPr>
          <p:nvPr>
            <p:ph type="body" sz="quarter" idx="46"/>
          </p:nvPr>
        </p:nvSpPr>
        <p:spPr/>
        <p:txBody>
          <a:bodyPr/>
          <a:lstStyle/>
          <a:p>
            <a:r>
              <a:rPr lang="en-US" dirty="0"/>
              <a:t>Benefit: Facilitates seamless collaboration and feedback from sales, marketing, and supply teams, leading to more accurate and aligned demand forecasts.</a:t>
            </a:r>
          </a:p>
        </p:txBody>
      </p:sp>
      <p:sp>
        <p:nvSpPr>
          <p:cNvPr id="77" name="Text Placeholder 76">
            <a:extLst>
              <a:ext uri="{FF2B5EF4-FFF2-40B4-BE49-F238E27FC236}">
                <a16:creationId xmlns:a16="http://schemas.microsoft.com/office/drawing/2014/main" id="{8A4D635E-6C49-2E57-64F1-B9424871E601}"/>
              </a:ext>
            </a:extLst>
          </p:cNvPr>
          <p:cNvSpPr>
            <a:spLocks noGrp="1"/>
          </p:cNvSpPr>
          <p:nvPr>
            <p:ph type="body" sz="quarter" idx="49"/>
          </p:nvPr>
        </p:nvSpPr>
        <p:spPr/>
        <p:txBody>
          <a:bodyPr/>
          <a:lstStyle/>
          <a:p>
            <a:r>
              <a:rPr lang="en-US" noProof="0"/>
              <a:t>Forecast adjustments</a:t>
            </a:r>
          </a:p>
        </p:txBody>
      </p:sp>
      <p:sp>
        <p:nvSpPr>
          <p:cNvPr id="78" name="Text Placeholder 77">
            <a:extLst>
              <a:ext uri="{FF2B5EF4-FFF2-40B4-BE49-F238E27FC236}">
                <a16:creationId xmlns:a16="http://schemas.microsoft.com/office/drawing/2014/main" id="{40BEA290-C0E7-DE71-D36D-8A253354DF7F}"/>
              </a:ext>
            </a:extLst>
          </p:cNvPr>
          <p:cNvSpPr>
            <a:spLocks noGrp="1"/>
          </p:cNvSpPr>
          <p:nvPr>
            <p:ph type="body" sz="quarter" idx="50"/>
          </p:nvPr>
        </p:nvSpPr>
        <p:spPr/>
        <p:txBody>
          <a:bodyPr/>
          <a:lstStyle/>
          <a:p>
            <a:r>
              <a:rPr lang="en-US" noProof="0"/>
              <a:t>Use Copilot to summarize insights from various teams and adjust the forecast based on key feedback and suggested changes.</a:t>
            </a:r>
          </a:p>
          <a:p>
            <a:endParaRPr lang="en-US" noProof="0"/>
          </a:p>
        </p:txBody>
      </p:sp>
      <p:sp>
        <p:nvSpPr>
          <p:cNvPr id="79" name="Text Placeholder 78">
            <a:extLst>
              <a:ext uri="{FF2B5EF4-FFF2-40B4-BE49-F238E27FC236}">
                <a16:creationId xmlns:a16="http://schemas.microsoft.com/office/drawing/2014/main" id="{A2F0B353-FBB6-CE45-4771-E7FBA1AA4B79}"/>
              </a:ext>
            </a:extLst>
          </p:cNvPr>
          <p:cNvSpPr>
            <a:spLocks noGrp="1"/>
          </p:cNvSpPr>
          <p:nvPr>
            <p:ph type="body" sz="quarter" idx="66"/>
          </p:nvPr>
        </p:nvSpPr>
        <p:spPr/>
        <p:txBody>
          <a:bodyPr/>
          <a:lstStyle/>
          <a:p>
            <a:r>
              <a:rPr lang="en-US"/>
              <a:t>Benefit: Ensure forecasts remain accurate and relevant by integrating insights and feedback from various teams and reducing the need for extensive manual revisions.</a:t>
            </a:r>
          </a:p>
        </p:txBody>
      </p:sp>
      <p:sp>
        <p:nvSpPr>
          <p:cNvPr id="80" name="Text Placeholder 79">
            <a:extLst>
              <a:ext uri="{FF2B5EF4-FFF2-40B4-BE49-F238E27FC236}">
                <a16:creationId xmlns:a16="http://schemas.microsoft.com/office/drawing/2014/main" id="{BFD1D605-0E3D-DC00-5E4A-92393FF2E5B3}"/>
              </a:ext>
            </a:extLst>
          </p:cNvPr>
          <p:cNvSpPr>
            <a:spLocks noGrp="1"/>
          </p:cNvSpPr>
          <p:nvPr>
            <p:ph type="body" sz="quarter" idx="52"/>
          </p:nvPr>
        </p:nvSpPr>
        <p:spPr/>
        <p:txBody>
          <a:bodyPr/>
          <a:lstStyle/>
          <a:p>
            <a:r>
              <a:rPr lang="en-US" noProof="0"/>
              <a:t>Inventory planning</a:t>
            </a:r>
          </a:p>
        </p:txBody>
      </p:sp>
      <p:sp>
        <p:nvSpPr>
          <p:cNvPr id="81" name="Text Placeholder 80">
            <a:extLst>
              <a:ext uri="{FF2B5EF4-FFF2-40B4-BE49-F238E27FC236}">
                <a16:creationId xmlns:a16="http://schemas.microsoft.com/office/drawing/2014/main" id="{D61FABE5-9EC7-9CA5-525F-9B2CFC1BC242}"/>
              </a:ext>
            </a:extLst>
          </p:cNvPr>
          <p:cNvSpPr>
            <a:spLocks noGrp="1"/>
          </p:cNvSpPr>
          <p:nvPr>
            <p:ph type="body" sz="quarter" idx="53"/>
          </p:nvPr>
        </p:nvSpPr>
        <p:spPr/>
        <p:txBody>
          <a:bodyPr/>
          <a:lstStyle/>
          <a:p>
            <a:r>
              <a:rPr lang="en-US" noProof="0"/>
              <a:t>Share inventory plans on Copilot Pages and invite feedback from manufacturing, warehouse, procurement, and other supply teams on constraints and their ability to fulfil the supply plan.</a:t>
            </a:r>
          </a:p>
          <a:p>
            <a:endParaRPr lang="en-US" noProof="0"/>
          </a:p>
        </p:txBody>
      </p:sp>
      <p:sp>
        <p:nvSpPr>
          <p:cNvPr id="82" name="Text Placeholder 81">
            <a:extLst>
              <a:ext uri="{FF2B5EF4-FFF2-40B4-BE49-F238E27FC236}">
                <a16:creationId xmlns:a16="http://schemas.microsoft.com/office/drawing/2014/main" id="{E7BF3129-6A08-EA6C-9005-8107EFE2E22E}"/>
              </a:ext>
            </a:extLst>
          </p:cNvPr>
          <p:cNvSpPr>
            <a:spLocks noGrp="1"/>
          </p:cNvSpPr>
          <p:nvPr>
            <p:ph type="body" sz="quarter" idx="67"/>
          </p:nvPr>
        </p:nvSpPr>
        <p:spPr/>
        <p:txBody>
          <a:bodyPr/>
          <a:lstStyle/>
          <a:p>
            <a:r>
              <a:rPr lang="en-US"/>
              <a:t>Benefit: Improves supply chain efficiency by incorporating feedback from key departments, helping to identify and mitigate potential supply constraints early maintaining just-in-time inventory levels.</a:t>
            </a:r>
          </a:p>
        </p:txBody>
      </p:sp>
      <p:sp>
        <p:nvSpPr>
          <p:cNvPr id="86" name="Text Placeholder 85">
            <a:extLst>
              <a:ext uri="{FF2B5EF4-FFF2-40B4-BE49-F238E27FC236}">
                <a16:creationId xmlns:a16="http://schemas.microsoft.com/office/drawing/2014/main" id="{60459837-4202-9CE1-2A53-786191C51D5E}"/>
              </a:ext>
            </a:extLst>
          </p:cNvPr>
          <p:cNvSpPr>
            <a:spLocks noGrp="1"/>
          </p:cNvSpPr>
          <p:nvPr>
            <p:ph type="body" sz="quarter" idx="61"/>
          </p:nvPr>
        </p:nvSpPr>
        <p:spPr/>
        <p:txBody>
          <a:bodyPr/>
          <a:lstStyle/>
          <a:p>
            <a:r>
              <a:rPr lang="en-US" noProof="0"/>
              <a:t>Production scheduling</a:t>
            </a:r>
          </a:p>
        </p:txBody>
      </p:sp>
      <p:sp>
        <p:nvSpPr>
          <p:cNvPr id="87" name="Text Placeholder 86">
            <a:extLst>
              <a:ext uri="{FF2B5EF4-FFF2-40B4-BE49-F238E27FC236}">
                <a16:creationId xmlns:a16="http://schemas.microsoft.com/office/drawing/2014/main" id="{07F0D791-626E-7FD3-0757-0EA57B708963}"/>
              </a:ext>
            </a:extLst>
          </p:cNvPr>
          <p:cNvSpPr>
            <a:spLocks noGrp="1"/>
          </p:cNvSpPr>
          <p:nvPr>
            <p:ph type="body" sz="quarter" idx="62"/>
          </p:nvPr>
        </p:nvSpPr>
        <p:spPr/>
        <p:txBody>
          <a:bodyPr/>
          <a:lstStyle/>
          <a:p>
            <a:r>
              <a:rPr lang="en-US" noProof="0"/>
              <a:t>Ask Copilot to produce a production schedule based on committed orders, inventory levels, and employee availability.</a:t>
            </a:r>
          </a:p>
          <a:p>
            <a:endParaRPr lang="en-US" noProof="0"/>
          </a:p>
        </p:txBody>
      </p:sp>
      <p:sp>
        <p:nvSpPr>
          <p:cNvPr id="88" name="Text Placeholder 87">
            <a:extLst>
              <a:ext uri="{FF2B5EF4-FFF2-40B4-BE49-F238E27FC236}">
                <a16:creationId xmlns:a16="http://schemas.microsoft.com/office/drawing/2014/main" id="{55113210-D87C-6590-D0EC-93A091B36176}"/>
              </a:ext>
            </a:extLst>
          </p:cNvPr>
          <p:cNvSpPr>
            <a:spLocks noGrp="1"/>
          </p:cNvSpPr>
          <p:nvPr>
            <p:ph type="body" sz="quarter" idx="69"/>
          </p:nvPr>
        </p:nvSpPr>
        <p:spPr/>
        <p:txBody>
          <a:bodyPr/>
          <a:lstStyle/>
          <a:p>
            <a:r>
              <a:rPr lang="en-US"/>
              <a:t>Benefit: Efficiently schedule production runs to maximize profitability.</a:t>
            </a:r>
          </a:p>
        </p:txBody>
      </p:sp>
      <p:sp>
        <p:nvSpPr>
          <p:cNvPr id="83" name="Text Placeholder 82">
            <a:extLst>
              <a:ext uri="{FF2B5EF4-FFF2-40B4-BE49-F238E27FC236}">
                <a16:creationId xmlns:a16="http://schemas.microsoft.com/office/drawing/2014/main" id="{3EA3EAF3-B6D8-3F88-904B-6822A00EBC47}"/>
              </a:ext>
            </a:extLst>
          </p:cNvPr>
          <p:cNvSpPr>
            <a:spLocks noGrp="1"/>
          </p:cNvSpPr>
          <p:nvPr>
            <p:ph type="body" sz="quarter" idx="58"/>
          </p:nvPr>
        </p:nvSpPr>
        <p:spPr/>
        <p:txBody>
          <a:bodyPr/>
          <a:lstStyle/>
          <a:p>
            <a:r>
              <a:rPr lang="en-US" noProof="0"/>
              <a:t>Production planning</a:t>
            </a:r>
          </a:p>
        </p:txBody>
      </p:sp>
      <p:sp>
        <p:nvSpPr>
          <p:cNvPr id="84" name="Text Placeholder 83">
            <a:extLst>
              <a:ext uri="{FF2B5EF4-FFF2-40B4-BE49-F238E27FC236}">
                <a16:creationId xmlns:a16="http://schemas.microsoft.com/office/drawing/2014/main" id="{762BDC4F-CBCE-0BFC-BDEE-7400BC9D58A5}"/>
              </a:ext>
            </a:extLst>
          </p:cNvPr>
          <p:cNvSpPr>
            <a:spLocks noGrp="1"/>
          </p:cNvSpPr>
          <p:nvPr>
            <p:ph type="body" sz="quarter" idx="59"/>
          </p:nvPr>
        </p:nvSpPr>
        <p:spPr/>
        <p:txBody>
          <a:bodyPr/>
          <a:lstStyle/>
          <a:p>
            <a:r>
              <a:rPr lang="en-US" noProof="0" dirty="0"/>
              <a:t>Review and update the production schedule with the operations teams and develop a final plan.</a:t>
            </a:r>
          </a:p>
          <a:p>
            <a:endParaRPr lang="en-US" noProof="0" dirty="0"/>
          </a:p>
        </p:txBody>
      </p:sp>
      <p:sp>
        <p:nvSpPr>
          <p:cNvPr id="85" name="Text Placeholder 84">
            <a:extLst>
              <a:ext uri="{FF2B5EF4-FFF2-40B4-BE49-F238E27FC236}">
                <a16:creationId xmlns:a16="http://schemas.microsoft.com/office/drawing/2014/main" id="{F6B273A5-FCA0-88FF-76A2-8546DA475E6B}"/>
              </a:ext>
            </a:extLst>
          </p:cNvPr>
          <p:cNvSpPr>
            <a:spLocks noGrp="1"/>
          </p:cNvSpPr>
          <p:nvPr>
            <p:ph type="body" sz="quarter" idx="68"/>
          </p:nvPr>
        </p:nvSpPr>
        <p:spPr/>
        <p:txBody>
          <a:bodyPr/>
          <a:lstStyle/>
          <a:p>
            <a:r>
              <a:rPr lang="en-US" dirty="0"/>
              <a:t>Benefit: Enhances planning by capturing key decisions and creating actionable plans, ensuring clear accountability and timely execution.</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Try in Prompt Gallery: </a:t>
            </a:r>
            <a:r>
              <a:rPr kumimoji="0" lang="en-US" sz="900" b="0" i="0" u="sng" strike="noStrike" kern="1200" cap="none" spc="0" normalizeH="0" baseline="0" noProof="0" dirty="0">
                <a:ln>
                  <a:noFill/>
                </a:ln>
                <a:solidFill>
                  <a:srgbClr val="0070C0"/>
                </a:solidFill>
                <a:effectLst/>
                <a:uLnTx/>
                <a:uFillTx/>
                <a:latin typeface="Segoe UI"/>
                <a:ea typeface="+mn-ea"/>
                <a:cs typeface="Segoe UI" panose="020B0502040204020203" pitchFamily="34" charset="0"/>
                <a:hlinkClick r:id="rId2"/>
              </a:rPr>
              <a:t>Summarize meetings and videos</a:t>
            </a: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p:txBody>
      </p:sp>
      <p:grpSp>
        <p:nvGrpSpPr>
          <p:cNvPr id="26" name="Group 25">
            <a:extLst>
              <a:ext uri="{FF2B5EF4-FFF2-40B4-BE49-F238E27FC236}">
                <a16:creationId xmlns:a16="http://schemas.microsoft.com/office/drawing/2014/main" id="{D745BE4B-B0E2-35E0-871C-D0C1C8FDC8AF}"/>
              </a:ext>
            </a:extLst>
          </p:cNvPr>
          <p:cNvGrpSpPr/>
          <p:nvPr/>
        </p:nvGrpSpPr>
        <p:grpSpPr>
          <a:xfrm>
            <a:off x="320719" y="3778836"/>
            <a:ext cx="1771607" cy="504622"/>
            <a:chOff x="320719" y="4228589"/>
            <a:chExt cx="1771607" cy="504622"/>
          </a:xfrm>
        </p:grpSpPr>
        <p:grpSp>
          <p:nvGrpSpPr>
            <p:cNvPr id="91" name="Group 90">
              <a:extLst>
                <a:ext uri="{FF2B5EF4-FFF2-40B4-BE49-F238E27FC236}">
                  <a16:creationId xmlns:a16="http://schemas.microsoft.com/office/drawing/2014/main" id="{8BB59E99-4C7D-EE13-BDF9-403B030AF460}"/>
                </a:ext>
              </a:extLst>
            </p:cNvPr>
            <p:cNvGrpSpPr/>
            <p:nvPr/>
          </p:nvGrpSpPr>
          <p:grpSpPr>
            <a:xfrm>
              <a:off x="320719" y="4228589"/>
              <a:ext cx="1771605" cy="216000"/>
              <a:chOff x="320719" y="4224848"/>
              <a:chExt cx="1771605" cy="219456"/>
            </a:xfrm>
          </p:grpSpPr>
          <p:sp>
            <p:nvSpPr>
              <p:cNvPr id="92" name="Rectangle: Rounded Corners 6">
                <a:extLst>
                  <a:ext uri="{FF2B5EF4-FFF2-40B4-BE49-F238E27FC236}">
                    <a16:creationId xmlns:a16="http://schemas.microsoft.com/office/drawing/2014/main" id="{7DEC807E-B14B-48FE-6CB0-F660A15DD66F}"/>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Production downtime</a:t>
                </a:r>
              </a:p>
            </p:txBody>
          </p:sp>
          <p:pic>
            <p:nvPicPr>
              <p:cNvPr id="93" name="Graphic 92">
                <a:extLst>
                  <a:ext uri="{FF2B5EF4-FFF2-40B4-BE49-F238E27FC236}">
                    <a16:creationId xmlns:a16="http://schemas.microsoft.com/office/drawing/2014/main" id="{13D76E73-80F8-DFC6-793A-0C0965ADEE7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94" name="Group 93">
              <a:extLst>
                <a:ext uri="{FF2B5EF4-FFF2-40B4-BE49-F238E27FC236}">
                  <a16:creationId xmlns:a16="http://schemas.microsoft.com/office/drawing/2014/main" id="{C3202C0D-C097-94EC-5FE2-6A34DFC8B621}"/>
                </a:ext>
              </a:extLst>
            </p:cNvPr>
            <p:cNvGrpSpPr/>
            <p:nvPr/>
          </p:nvGrpSpPr>
          <p:grpSpPr>
            <a:xfrm>
              <a:off x="320721" y="4517211"/>
              <a:ext cx="1771605" cy="216000"/>
              <a:chOff x="320721" y="4517211"/>
              <a:chExt cx="1771605" cy="216000"/>
            </a:xfrm>
          </p:grpSpPr>
          <p:sp>
            <p:nvSpPr>
              <p:cNvPr id="95" name="Rectangle: Rounded Corners 6">
                <a:extLst>
                  <a:ext uri="{FF2B5EF4-FFF2-40B4-BE49-F238E27FC236}">
                    <a16:creationId xmlns:a16="http://schemas.microsoft.com/office/drawing/2014/main" id="{D10EDF5C-7A0A-EBB6-B913-80B4ABF9B06E}"/>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Materials costs</a:t>
                </a:r>
              </a:p>
            </p:txBody>
          </p:sp>
          <p:pic>
            <p:nvPicPr>
              <p:cNvPr id="96" name="Graphic 95">
                <a:extLst>
                  <a:ext uri="{FF2B5EF4-FFF2-40B4-BE49-F238E27FC236}">
                    <a16:creationId xmlns:a16="http://schemas.microsoft.com/office/drawing/2014/main" id="{2E688B92-ACE2-6232-2608-24AEF91DA1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grpSp>
      <p:grpSp>
        <p:nvGrpSpPr>
          <p:cNvPr id="27" name="Group 26">
            <a:extLst>
              <a:ext uri="{FF2B5EF4-FFF2-40B4-BE49-F238E27FC236}">
                <a16:creationId xmlns:a16="http://schemas.microsoft.com/office/drawing/2014/main" id="{7E60E9A1-BF28-5F83-47B0-1C4D27EF9788}"/>
              </a:ext>
            </a:extLst>
          </p:cNvPr>
          <p:cNvGrpSpPr/>
          <p:nvPr/>
        </p:nvGrpSpPr>
        <p:grpSpPr>
          <a:xfrm>
            <a:off x="320719" y="5020658"/>
            <a:ext cx="1771607" cy="504622"/>
            <a:chOff x="320719" y="5293823"/>
            <a:chExt cx="1771607" cy="504622"/>
          </a:xfrm>
        </p:grpSpPr>
        <p:grpSp>
          <p:nvGrpSpPr>
            <p:cNvPr id="97" name="Group 96">
              <a:extLst>
                <a:ext uri="{FF2B5EF4-FFF2-40B4-BE49-F238E27FC236}">
                  <a16:creationId xmlns:a16="http://schemas.microsoft.com/office/drawing/2014/main" id="{0FC7D0B0-AE74-6D01-4CA9-AAB39A64A426}"/>
                </a:ext>
              </a:extLst>
            </p:cNvPr>
            <p:cNvGrpSpPr/>
            <p:nvPr/>
          </p:nvGrpSpPr>
          <p:grpSpPr>
            <a:xfrm>
              <a:off x="320719" y="5293823"/>
              <a:ext cx="1771605" cy="216000"/>
              <a:chOff x="320719" y="5270676"/>
              <a:chExt cx="1771605" cy="216000"/>
            </a:xfrm>
          </p:grpSpPr>
          <p:sp>
            <p:nvSpPr>
              <p:cNvPr id="98" name="Rectangle: Rounded Corners 6">
                <a:extLst>
                  <a:ext uri="{FF2B5EF4-FFF2-40B4-BE49-F238E27FC236}">
                    <a16:creationId xmlns:a16="http://schemas.microsoft.com/office/drawing/2014/main" id="{2E2A77EF-A7F8-997F-2A75-44C7F91426EA}"/>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99" name="Graphic 98">
                <a:extLst>
                  <a:ext uri="{FF2B5EF4-FFF2-40B4-BE49-F238E27FC236}">
                    <a16:creationId xmlns:a16="http://schemas.microsoft.com/office/drawing/2014/main" id="{5D1F0A00-7B94-580D-41A4-925C4180C77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306676"/>
                <a:ext cx="144000" cy="144000"/>
              </a:xfrm>
              <a:prstGeom prst="rect">
                <a:avLst/>
              </a:prstGeom>
            </p:spPr>
          </p:pic>
        </p:grpSp>
        <p:grpSp>
          <p:nvGrpSpPr>
            <p:cNvPr id="100" name="Group 99">
              <a:extLst>
                <a:ext uri="{FF2B5EF4-FFF2-40B4-BE49-F238E27FC236}">
                  <a16:creationId xmlns:a16="http://schemas.microsoft.com/office/drawing/2014/main" id="{BA96419C-347D-CA22-D13A-D89C1BC084CF}"/>
                </a:ext>
              </a:extLst>
            </p:cNvPr>
            <p:cNvGrpSpPr/>
            <p:nvPr/>
          </p:nvGrpSpPr>
          <p:grpSpPr>
            <a:xfrm>
              <a:off x="320721" y="5582445"/>
              <a:ext cx="1771605" cy="216000"/>
              <a:chOff x="320721" y="5582445"/>
              <a:chExt cx="1771605" cy="216000"/>
            </a:xfrm>
          </p:grpSpPr>
          <p:sp>
            <p:nvSpPr>
              <p:cNvPr id="101" name="Rectangle: Rounded Corners 100">
                <a:extLst>
                  <a:ext uri="{FF2B5EF4-FFF2-40B4-BE49-F238E27FC236}">
                    <a16:creationId xmlns:a16="http://schemas.microsoft.com/office/drawing/2014/main" id="{D6134B71-13D6-3C27-19C9-B4A774CD7187}"/>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Increase revenue</a:t>
                </a:r>
              </a:p>
            </p:txBody>
          </p:sp>
          <p:pic>
            <p:nvPicPr>
              <p:cNvPr id="102" name="Graphic 101">
                <a:extLst>
                  <a:ext uri="{FF2B5EF4-FFF2-40B4-BE49-F238E27FC236}">
                    <a16:creationId xmlns:a16="http://schemas.microsoft.com/office/drawing/2014/main" id="{9A172B20-3418-5F86-10CE-8CD8CF360D3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618445"/>
                <a:ext cx="144000" cy="144000"/>
              </a:xfrm>
              <a:prstGeom prst="rect">
                <a:avLst/>
              </a:prstGeom>
            </p:spPr>
          </p:pic>
        </p:grpSp>
      </p:grpSp>
      <p:sp>
        <p:nvSpPr>
          <p:cNvPr id="129" name="TextBox 128">
            <a:extLst>
              <a:ext uri="{FF2B5EF4-FFF2-40B4-BE49-F238E27FC236}">
                <a16:creationId xmlns:a16="http://schemas.microsoft.com/office/drawing/2014/main" id="{944AF4BA-739E-1F9C-FE08-1838DE55DF47}"/>
              </a:ext>
              <a:ext uri="{C183D7F6-B498-43B3-948B-1728B52AA6E4}">
                <adec:decorative xmlns:adec="http://schemas.microsoft.com/office/drawing/2017/decorative" val="0"/>
              </a:ext>
            </a:extLst>
          </p:cNvPr>
          <p:cNvSpPr txBox="1"/>
          <p:nvPr/>
        </p:nvSpPr>
        <p:spPr>
          <a:xfrm>
            <a:off x="6452377" y="2275832"/>
            <a:ext cx="1830524" cy="10479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br>
              <a:rPr kumimoji="0" lang="en-US" sz="1000" b="0" i="0" u="none" strike="noStrike" kern="1200" cap="none" spc="0" normalizeH="0" baseline="30000" noProof="0">
                <a:ln>
                  <a:noFill/>
                </a:ln>
                <a:solidFill>
                  <a:srgbClr val="000000"/>
                </a:solidFill>
                <a:effectLst/>
                <a:uLnTx/>
                <a:uFillTx/>
                <a:latin typeface="Segoe UI Semibold"/>
                <a:ea typeface="+mn-ea"/>
                <a:cs typeface="+mn-cs"/>
              </a:rPr>
            </a:br>
            <a:r>
              <a:rPr kumimoji="0" lang="en-US" sz="800" b="0" i="0" u="none" strike="noStrike" kern="1200" cap="none" spc="0" normalizeH="0" baseline="0" noProof="0">
                <a:ln>
                  <a:noFill/>
                </a:ln>
                <a:solidFill>
                  <a:srgbClr val="0078D4"/>
                </a:solidFill>
                <a:effectLst/>
                <a:uLnTx/>
                <a:uFillTx/>
                <a:latin typeface="Segoe UI Semibold"/>
                <a:ea typeface="+mn-ea"/>
                <a:cs typeface="+mn-cs"/>
              </a:rPr>
              <a:t>+ Copilot Pages</a:t>
            </a:r>
            <a:endParaRPr kumimoji="0" lang="en-US" sz="1000" b="0" i="0" u="none" strike="noStrike" kern="1200" cap="none" spc="0" normalizeH="0" baseline="0" noProof="0">
              <a:ln>
                <a:noFill/>
              </a:ln>
              <a:solidFill>
                <a:srgbClr val="0078D4"/>
              </a:solidFill>
              <a:effectLst/>
              <a:uLnTx/>
              <a:uFillTx/>
              <a:latin typeface="Segoe UI Semibold"/>
              <a:ea typeface="+mn-ea"/>
              <a:cs typeface="+mn-cs"/>
            </a:endParaRPr>
          </a:p>
        </p:txBody>
      </p:sp>
      <p:sp>
        <p:nvSpPr>
          <p:cNvPr id="132" name="TextBox 131">
            <a:extLst>
              <a:ext uri="{FF2B5EF4-FFF2-40B4-BE49-F238E27FC236}">
                <a16:creationId xmlns:a16="http://schemas.microsoft.com/office/drawing/2014/main" id="{C4B46BD3-3BD1-365C-C0B5-F56A048B58EE}"/>
              </a:ext>
              <a:ext uri="{C183D7F6-B498-43B3-948B-1728B52AA6E4}">
                <adec:decorative xmlns:adec="http://schemas.microsoft.com/office/drawing/2017/decorative" val="0"/>
              </a:ext>
            </a:extLst>
          </p:cNvPr>
          <p:cNvSpPr txBox="1"/>
          <p:nvPr/>
        </p:nvSpPr>
        <p:spPr>
          <a:xfrm>
            <a:off x="9335277" y="2275832"/>
            <a:ext cx="1830524" cy="10479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Copilot Pages</a:t>
            </a:r>
          </a:p>
        </p:txBody>
      </p:sp>
      <p:sp>
        <p:nvSpPr>
          <p:cNvPr id="138" name="TextBox 137">
            <a:extLst>
              <a:ext uri="{FF2B5EF4-FFF2-40B4-BE49-F238E27FC236}">
                <a16:creationId xmlns:a16="http://schemas.microsoft.com/office/drawing/2014/main" id="{0FC0ED6F-308E-1CA7-FEF5-E7315109B752}"/>
              </a:ext>
              <a:ext uri="{C183D7F6-B498-43B3-948B-1728B52AA6E4}">
                <adec:decorative xmlns:adec="http://schemas.microsoft.com/office/drawing/2017/decorative" val="0"/>
              </a:ext>
            </a:extLst>
          </p:cNvPr>
          <p:cNvSpPr txBox="1"/>
          <p:nvPr/>
        </p:nvSpPr>
        <p:spPr>
          <a:xfrm>
            <a:off x="3567890" y="2275832"/>
            <a:ext cx="1830524" cy="10479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br>
              <a:rPr kumimoji="0" lang="en-US" sz="1000" b="0" i="0" u="none" strike="noStrike" kern="1200" cap="none" spc="0" normalizeH="0" baseline="30000" noProof="0">
                <a:ln>
                  <a:noFill/>
                </a:ln>
                <a:solidFill>
                  <a:srgbClr val="000000"/>
                </a:solidFill>
                <a:effectLst/>
                <a:uLnTx/>
                <a:uFillTx/>
                <a:latin typeface="Segoe UI Semibold"/>
                <a:ea typeface="+mn-ea"/>
                <a:cs typeface="+mn-cs"/>
              </a:rPr>
            </a:br>
            <a:r>
              <a:rPr kumimoji="0" lang="en-US" sz="800" b="0" i="0" u="none" strike="noStrike" kern="1200" cap="none" spc="0" normalizeH="0" baseline="0" noProof="0">
                <a:ln>
                  <a:noFill/>
                </a:ln>
                <a:solidFill>
                  <a:srgbClr val="0078D4"/>
                </a:solidFill>
                <a:effectLst/>
                <a:uLnTx/>
                <a:uFillTx/>
                <a:latin typeface="Segoe UI Semibold"/>
                <a:ea typeface="+mn-ea"/>
                <a:cs typeface="+mn-cs"/>
              </a:rPr>
              <a:t>+ Copilot Pages</a:t>
            </a:r>
            <a:endParaRPr kumimoji="0" lang="en-US" sz="1000" b="0" i="0" u="none" strike="noStrike" kern="1200" cap="none" spc="0" normalizeH="0" baseline="0" noProof="0">
              <a:ln>
                <a:noFill/>
              </a:ln>
              <a:solidFill>
                <a:srgbClr val="0078D4"/>
              </a:solidFill>
              <a:effectLst/>
              <a:uLnTx/>
              <a:uFillTx/>
              <a:latin typeface="Segoe UI Semibold"/>
              <a:ea typeface="+mn-ea"/>
              <a:cs typeface="+mn-cs"/>
            </a:endParaRPr>
          </a:p>
        </p:txBody>
      </p:sp>
      <p:pic>
        <p:nvPicPr>
          <p:cNvPr id="139" name="Picture 50">
            <a:hlinkClick r:id="rId7"/>
            <a:extLst>
              <a:ext uri="{FF2B5EF4-FFF2-40B4-BE49-F238E27FC236}">
                <a16:creationId xmlns:a16="http://schemas.microsoft.com/office/drawing/2014/main" id="{2DB23802-EDB2-0B98-CE63-75B88714BE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928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41" name="TextBox 140">
            <a:extLst>
              <a:ext uri="{FF2B5EF4-FFF2-40B4-BE49-F238E27FC236}">
                <a16:creationId xmlns:a16="http://schemas.microsoft.com/office/drawing/2014/main" id="{23AE95C2-182A-D062-5222-F0707C0731B5}"/>
              </a:ext>
              <a:ext uri="{C183D7F6-B498-43B3-948B-1728B52AA6E4}">
                <adec:decorative xmlns:adec="http://schemas.microsoft.com/office/drawing/2017/decorative" val="0"/>
              </a:ext>
            </a:extLst>
          </p:cNvPr>
          <p:cNvSpPr txBox="1"/>
          <p:nvPr/>
        </p:nvSpPr>
        <p:spPr>
          <a:xfrm>
            <a:off x="7866234" y="4893904"/>
            <a:ext cx="2440760" cy="10860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EAM solution</a:t>
            </a:r>
          </a:p>
        </p:txBody>
      </p:sp>
      <p:pic>
        <p:nvPicPr>
          <p:cNvPr id="142" name="Picture 141">
            <a:extLst>
              <a:ext uri="{FF2B5EF4-FFF2-40B4-BE49-F238E27FC236}">
                <a16:creationId xmlns:a16="http://schemas.microsoft.com/office/drawing/2014/main" id="{CE7A68C8-F29C-5194-7478-FC97A7AE71F6}"/>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7507288" y="4840226"/>
            <a:ext cx="224338" cy="215956"/>
          </a:xfrm>
          <a:prstGeom prst="rect">
            <a:avLst/>
          </a:prstGeom>
          <a:ln w="6657" cap="flat">
            <a:noFill/>
            <a:prstDash val="solid"/>
            <a:miter/>
          </a:ln>
          <a:effectLst/>
        </p:spPr>
      </p:pic>
      <p:sp>
        <p:nvSpPr>
          <p:cNvPr id="135" name="TextBox 134">
            <a:extLst>
              <a:ext uri="{FF2B5EF4-FFF2-40B4-BE49-F238E27FC236}">
                <a16:creationId xmlns:a16="http://schemas.microsoft.com/office/drawing/2014/main" id="{501F03D3-1E0E-C768-1CDB-958C5976B235}"/>
              </a:ext>
              <a:ext uri="{C183D7F6-B498-43B3-948B-1728B52AA6E4}">
                <adec:decorative xmlns:adec="http://schemas.microsoft.com/office/drawing/2017/decorative" val="0"/>
              </a:ext>
            </a:extLst>
          </p:cNvPr>
          <p:cNvSpPr txBox="1"/>
          <p:nvPr/>
        </p:nvSpPr>
        <p:spPr>
          <a:xfrm>
            <a:off x="4417233" y="4874943"/>
            <a:ext cx="2440760"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Microsoft Teams</a:t>
            </a:r>
          </a:p>
        </p:txBody>
      </p:sp>
      <p:pic>
        <p:nvPicPr>
          <p:cNvPr id="144" name="Picture 6" descr="Microsoft Teams Logo, symbol, meaning, history, PNG, brand">
            <a:extLst>
              <a:ext uri="{FF2B5EF4-FFF2-40B4-BE49-F238E27FC236}">
                <a16:creationId xmlns:a16="http://schemas.microsoft.com/office/drawing/2014/main" id="{3528051A-7742-454A-CCE4-A388D6F9DAD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049" r="19049"/>
          <a:stretch/>
        </p:blipFill>
        <p:spPr bwMode="auto">
          <a:xfrm>
            <a:off x="4037013" y="4840226"/>
            <a:ext cx="245612" cy="223322"/>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50">
            <a:hlinkClick r:id="rId7"/>
            <a:extLst>
              <a:ext uri="{FF2B5EF4-FFF2-40B4-BE49-F238E27FC236}">
                <a16:creationId xmlns:a16="http://schemas.microsoft.com/office/drawing/2014/main" id="{80954968-9D21-9A1F-2B86-5CAE60FC43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50">
            <a:hlinkClick r:id="rId7"/>
            <a:extLst>
              <a:ext uri="{FF2B5EF4-FFF2-40B4-BE49-F238E27FC236}">
                <a16:creationId xmlns:a16="http://schemas.microsoft.com/office/drawing/2014/main" id="{95634335-64C1-012F-AC7E-A1E069B239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74211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260F0-9543-838E-8F93-03C5CADFD54E}"/>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6119897E-66D5-390F-DFD9-24303ADFEDCB}"/>
              </a:ext>
            </a:extLst>
          </p:cNvPr>
          <p:cNvSpPr>
            <a:spLocks noGrp="1"/>
          </p:cNvSpPr>
          <p:nvPr>
            <p:ph type="title"/>
          </p:nvPr>
        </p:nvSpPr>
        <p:spPr/>
        <p:txBody>
          <a:bodyPr/>
          <a:lstStyle/>
          <a:p>
            <a:r>
              <a:rPr lang="en-US" noProof="0"/>
              <a:t>Factory operations agent</a:t>
            </a:r>
          </a:p>
        </p:txBody>
      </p:sp>
      <p:sp>
        <p:nvSpPr>
          <p:cNvPr id="158" name="Text Placeholder 157">
            <a:extLst>
              <a:ext uri="{FF2B5EF4-FFF2-40B4-BE49-F238E27FC236}">
                <a16:creationId xmlns:a16="http://schemas.microsoft.com/office/drawing/2014/main" id="{F3596DA8-12D1-2EA6-89A2-5FBB72FD86B4}"/>
              </a:ext>
            </a:extLst>
          </p:cNvPr>
          <p:cNvSpPr>
            <a:spLocks noGrp="1"/>
          </p:cNvSpPr>
          <p:nvPr>
            <p:ph type="body" sz="quarter" idx="33"/>
          </p:nvPr>
        </p:nvSpPr>
        <p:spPr/>
        <p:txBody>
          <a:bodyPr/>
          <a:lstStyle/>
          <a:p>
            <a:r>
              <a:rPr lang="en-IN"/>
              <a:t>Manufacturing</a:t>
            </a:r>
          </a:p>
        </p:txBody>
      </p:sp>
      <p:sp>
        <p:nvSpPr>
          <p:cNvPr id="52" name="Text Placeholder 51">
            <a:extLst>
              <a:ext uri="{FF2B5EF4-FFF2-40B4-BE49-F238E27FC236}">
                <a16:creationId xmlns:a16="http://schemas.microsoft.com/office/drawing/2014/main" id="{8D8C1BAD-B8C0-F05D-CE4B-736658F33BA5}"/>
              </a:ext>
            </a:extLst>
          </p:cNvPr>
          <p:cNvSpPr>
            <a:spLocks noGrp="1"/>
          </p:cNvSpPr>
          <p:nvPr>
            <p:ph type="body" sz="quarter" idx="44"/>
          </p:nvPr>
        </p:nvSpPr>
        <p:spPr/>
        <p:txBody>
          <a:bodyPr/>
          <a:lstStyle/>
          <a:p>
            <a:r>
              <a:rPr lang="en-US" noProof="0"/>
              <a:t>Copilot Studio and Azure AI Foundry</a:t>
            </a:r>
          </a:p>
        </p:txBody>
      </p:sp>
      <p:sp>
        <p:nvSpPr>
          <p:cNvPr id="51" name="Text Placeholder 50">
            <a:extLst>
              <a:ext uri="{FF2B5EF4-FFF2-40B4-BE49-F238E27FC236}">
                <a16:creationId xmlns:a16="http://schemas.microsoft.com/office/drawing/2014/main" id="{004037CC-68A6-8F78-8FB8-5A9E64C81B80}"/>
              </a:ext>
            </a:extLst>
          </p:cNvPr>
          <p:cNvSpPr>
            <a:spLocks noGrp="1"/>
          </p:cNvSpPr>
          <p:nvPr>
            <p:ph type="body" sz="quarter" idx="43"/>
          </p:nvPr>
        </p:nvSpPr>
        <p:spPr/>
        <p:txBody>
          <a:bodyPr/>
          <a:lstStyle/>
          <a:p>
            <a:r>
              <a:rPr lang="en-US" noProof="0"/>
              <a:t>Build</a:t>
            </a:r>
          </a:p>
        </p:txBody>
      </p:sp>
      <p:sp>
        <p:nvSpPr>
          <p:cNvPr id="22" name="Text Placeholder 21">
            <a:extLst>
              <a:ext uri="{FF2B5EF4-FFF2-40B4-BE49-F238E27FC236}">
                <a16:creationId xmlns:a16="http://schemas.microsoft.com/office/drawing/2014/main" id="{1A9A0150-A797-1455-639A-CE8550D22528}"/>
              </a:ext>
            </a:extLst>
          </p:cNvPr>
          <p:cNvSpPr>
            <a:spLocks noGrp="1"/>
          </p:cNvSpPr>
          <p:nvPr>
            <p:ph type="body" sz="quarter" idx="42"/>
          </p:nvPr>
        </p:nvSpPr>
        <p:spPr/>
        <p:txBody>
          <a:bodyPr/>
          <a:lstStyle/>
          <a:p>
            <a:r>
              <a:rPr lang="en-US" noProof="0" dirty="0"/>
              <a:t>Use factory data to enable production visibility, conduct root cause analysis, and improve worker collaboration to improve equipment utilization and factory output.</a:t>
            </a:r>
          </a:p>
          <a:p>
            <a:endParaRPr lang="en-US" dirty="0"/>
          </a:p>
          <a:p>
            <a:r>
              <a:rPr kumimoji="0" lang="en-US" sz="1050" b="0" i="0" u="none" strike="noStrike" kern="1200" cap="none" spc="0" normalizeH="0" baseline="0" noProof="0" dirty="0">
                <a:ln>
                  <a:noFill/>
                </a:ln>
                <a:solidFill>
                  <a:srgbClr val="000000"/>
                </a:solidFill>
                <a:effectLst/>
                <a:uLnTx/>
                <a:uFillTx/>
                <a:latin typeface="Segoe UI Semibold"/>
                <a:ea typeface="+mn-ea"/>
                <a:cs typeface="+mn-cs"/>
              </a:rPr>
              <a:t>Implementation information: </a:t>
            </a:r>
            <a:r>
              <a:rPr kumimoji="0" lang="en-US" sz="1050" b="0" i="0" u="none" strike="noStrike" kern="1200" cap="none" spc="0" normalizeH="0" baseline="0" noProof="0" dirty="0">
                <a:ln>
                  <a:noFill/>
                </a:ln>
                <a:solidFill>
                  <a:srgbClr val="000000"/>
                </a:solidFill>
                <a:effectLst/>
                <a:uLnTx/>
                <a:uFillTx/>
                <a:latin typeface="Segoe UI"/>
                <a:ea typeface="+mn-ea"/>
                <a:cs typeface="+mn-cs"/>
                <a:hlinkClick r:id="rId2"/>
              </a:rPr>
              <a:t>Factory Operations Agent</a:t>
            </a:r>
            <a:endParaRPr kumimoji="0" lang="en-US" sz="1050" b="0" i="0" u="none" strike="noStrike" kern="1200" cap="none" spc="0" normalizeH="0" baseline="0" noProof="0" dirty="0">
              <a:ln>
                <a:noFill/>
              </a:ln>
              <a:solidFill>
                <a:srgbClr val="000000"/>
              </a:solidFill>
              <a:effectLst/>
              <a:uLnTx/>
              <a:uFillTx/>
              <a:latin typeface="Segoe UI"/>
              <a:ea typeface="+mn-ea"/>
              <a:cs typeface="+mn-cs"/>
            </a:endParaRPr>
          </a:p>
          <a:p>
            <a:endParaRPr lang="en-US" kern="1200" dirty="0">
              <a:solidFill>
                <a:srgbClr val="000000"/>
              </a:solidFill>
              <a:latin typeface="Segoe UI"/>
              <a:ea typeface="+mn-ea"/>
              <a:cs typeface="+mn-cs"/>
            </a:endParaRPr>
          </a:p>
          <a:p>
            <a:r>
              <a:rPr lang="en-US" sz="1050" noProof="0" dirty="0">
                <a:latin typeface="+mj-lt"/>
              </a:rPr>
              <a:t>Customer reference: </a:t>
            </a:r>
            <a:r>
              <a:rPr lang="en-US" sz="1050" noProof="0" dirty="0">
                <a:hlinkClick r:id="rId3"/>
              </a:rPr>
              <a:t> IPG increases production performance with generative AI</a:t>
            </a:r>
            <a:endParaRPr lang="en-US" sz="1050" noProof="0" dirty="0"/>
          </a:p>
          <a:p>
            <a:endParaRPr kumimoji="0" lang="en-US" sz="105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87" name="Text Placeholder 86">
            <a:extLst>
              <a:ext uri="{FF2B5EF4-FFF2-40B4-BE49-F238E27FC236}">
                <a16:creationId xmlns:a16="http://schemas.microsoft.com/office/drawing/2014/main" id="{BDB8E275-D458-3689-2896-C05F0755FDC9}"/>
              </a:ext>
            </a:extLst>
          </p:cNvPr>
          <p:cNvSpPr>
            <a:spLocks noGrp="1"/>
          </p:cNvSpPr>
          <p:nvPr>
            <p:ph type="body" sz="quarter" idx="65"/>
          </p:nvPr>
        </p:nvSpPr>
        <p:spPr/>
        <p:txBody>
          <a:bodyPr/>
          <a:lstStyle/>
          <a:p>
            <a:r>
              <a:rPr lang="en-US" noProof="0"/>
              <a:t>KPIs impacted</a:t>
            </a:r>
          </a:p>
        </p:txBody>
      </p:sp>
      <p:sp>
        <p:nvSpPr>
          <p:cNvPr id="86" name="Text Placeholder 85">
            <a:extLst>
              <a:ext uri="{FF2B5EF4-FFF2-40B4-BE49-F238E27FC236}">
                <a16:creationId xmlns:a16="http://schemas.microsoft.com/office/drawing/2014/main" id="{ADEFC516-264E-C5F1-3F8A-A00C8436CB7E}"/>
              </a:ext>
            </a:extLst>
          </p:cNvPr>
          <p:cNvSpPr>
            <a:spLocks noGrp="1"/>
          </p:cNvSpPr>
          <p:nvPr>
            <p:ph type="body" sz="quarter" idx="64"/>
          </p:nvPr>
        </p:nvSpPr>
        <p:spPr/>
        <p:txBody>
          <a:bodyPr/>
          <a:lstStyle/>
          <a:p>
            <a:r>
              <a:rPr lang="en-US" noProof="0"/>
              <a:t>Value benefit</a:t>
            </a:r>
          </a:p>
        </p:txBody>
      </p:sp>
      <p:sp>
        <p:nvSpPr>
          <p:cNvPr id="72" name="Text Placeholder 71">
            <a:extLst>
              <a:ext uri="{FF2B5EF4-FFF2-40B4-BE49-F238E27FC236}">
                <a16:creationId xmlns:a16="http://schemas.microsoft.com/office/drawing/2014/main" id="{03258D1A-86D4-13A0-7D4E-3AE5CE759A22}"/>
              </a:ext>
            </a:extLst>
          </p:cNvPr>
          <p:cNvSpPr>
            <a:spLocks noGrp="1"/>
          </p:cNvSpPr>
          <p:nvPr>
            <p:ph type="body" sz="quarter" idx="47"/>
          </p:nvPr>
        </p:nvSpPr>
        <p:spPr/>
        <p:txBody>
          <a:bodyPr/>
          <a:lstStyle/>
          <a:p>
            <a:r>
              <a:rPr lang="en-US" noProof="0"/>
              <a:t>Data connections</a:t>
            </a:r>
          </a:p>
        </p:txBody>
      </p:sp>
      <p:sp>
        <p:nvSpPr>
          <p:cNvPr id="73" name="Text Placeholder 72">
            <a:extLst>
              <a:ext uri="{FF2B5EF4-FFF2-40B4-BE49-F238E27FC236}">
                <a16:creationId xmlns:a16="http://schemas.microsoft.com/office/drawing/2014/main" id="{12DD839F-6331-80E0-E410-FFFA97C7DC91}"/>
              </a:ext>
            </a:extLst>
          </p:cNvPr>
          <p:cNvSpPr>
            <a:spLocks noGrp="1"/>
          </p:cNvSpPr>
          <p:nvPr>
            <p:ph type="body" sz="quarter" idx="48"/>
          </p:nvPr>
        </p:nvSpPr>
        <p:spPr/>
        <p:txBody>
          <a:bodyPr/>
          <a:lstStyle/>
          <a:p>
            <a:r>
              <a:rPr lang="en-US" noProof="0" dirty="0"/>
              <a:t>Connect MES (Manufacturing execution systems), QMS (Quality management systems).​ The </a:t>
            </a:r>
            <a:r>
              <a:rPr lang="en-US" noProof="0" dirty="0">
                <a:hlinkClick r:id="rId4"/>
              </a:rPr>
              <a:t>Factory Operations Agent in Copilot Studio</a:t>
            </a:r>
            <a:r>
              <a:rPr lang="en-US" noProof="0" dirty="0"/>
              <a:t> can assist with this step.</a:t>
            </a:r>
          </a:p>
          <a:p>
            <a:endParaRPr lang="en-US" noProof="0" dirty="0"/>
          </a:p>
        </p:txBody>
      </p:sp>
      <p:sp>
        <p:nvSpPr>
          <p:cNvPr id="25" name="Text Placeholder 24">
            <a:extLst>
              <a:ext uri="{FF2B5EF4-FFF2-40B4-BE49-F238E27FC236}">
                <a16:creationId xmlns:a16="http://schemas.microsoft.com/office/drawing/2014/main" id="{EF18049B-BD40-5D2F-CB0C-73D35388F2F6}"/>
              </a:ext>
            </a:extLst>
          </p:cNvPr>
          <p:cNvSpPr>
            <a:spLocks noGrp="1"/>
          </p:cNvSpPr>
          <p:nvPr>
            <p:ph type="body" sz="quarter" idx="46"/>
          </p:nvPr>
        </p:nvSpPr>
        <p:spPr/>
        <p:txBody>
          <a:bodyPr/>
          <a:lstStyle/>
          <a:p>
            <a:r>
              <a:rPr lang="en-US" dirty="0"/>
              <a:t>Benefit: Ensures necessary factory systems and data sources are in place and accessible.</a:t>
            </a:r>
          </a:p>
        </p:txBody>
      </p:sp>
      <p:sp>
        <p:nvSpPr>
          <p:cNvPr id="74" name="Text Placeholder 73">
            <a:extLst>
              <a:ext uri="{FF2B5EF4-FFF2-40B4-BE49-F238E27FC236}">
                <a16:creationId xmlns:a16="http://schemas.microsoft.com/office/drawing/2014/main" id="{BF071C16-2923-543F-11D3-61B4E3353F07}"/>
              </a:ext>
            </a:extLst>
          </p:cNvPr>
          <p:cNvSpPr>
            <a:spLocks noGrp="1"/>
          </p:cNvSpPr>
          <p:nvPr>
            <p:ph type="body" sz="quarter" idx="49"/>
          </p:nvPr>
        </p:nvSpPr>
        <p:spPr/>
        <p:txBody>
          <a:bodyPr/>
          <a:lstStyle/>
          <a:p>
            <a:r>
              <a:rPr lang="en-US" noProof="0"/>
              <a:t>Production insights​</a:t>
            </a:r>
          </a:p>
        </p:txBody>
      </p:sp>
      <p:sp>
        <p:nvSpPr>
          <p:cNvPr id="75" name="Text Placeholder 74">
            <a:extLst>
              <a:ext uri="{FF2B5EF4-FFF2-40B4-BE49-F238E27FC236}">
                <a16:creationId xmlns:a16="http://schemas.microsoft.com/office/drawing/2014/main" id="{19570BA4-4B04-DB87-EA30-96F4122A0AD7}"/>
              </a:ext>
            </a:extLst>
          </p:cNvPr>
          <p:cNvSpPr>
            <a:spLocks noGrp="1"/>
          </p:cNvSpPr>
          <p:nvPr>
            <p:ph type="body" sz="quarter" idx="50"/>
          </p:nvPr>
        </p:nvSpPr>
        <p:spPr/>
        <p:txBody>
          <a:bodyPr/>
          <a:lstStyle/>
          <a:p>
            <a:r>
              <a:rPr lang="en-US" noProof="0"/>
              <a:t>The production manager can identify the bottlenecks and optimize throughput by receiving detailed insights into critical metrics such as Overall Equipment Effectiveness (OEE), yield, and performance.​</a:t>
            </a:r>
          </a:p>
        </p:txBody>
      </p:sp>
      <p:sp>
        <p:nvSpPr>
          <p:cNvPr id="76" name="Text Placeholder 75">
            <a:extLst>
              <a:ext uri="{FF2B5EF4-FFF2-40B4-BE49-F238E27FC236}">
                <a16:creationId xmlns:a16="http://schemas.microsoft.com/office/drawing/2014/main" id="{093425BA-2928-1F00-21F0-CF9B3801D84B}"/>
              </a:ext>
            </a:extLst>
          </p:cNvPr>
          <p:cNvSpPr>
            <a:spLocks noGrp="1"/>
          </p:cNvSpPr>
          <p:nvPr>
            <p:ph type="body" sz="quarter" idx="66"/>
          </p:nvPr>
        </p:nvSpPr>
        <p:spPr/>
        <p:txBody>
          <a:bodyPr/>
          <a:lstStyle/>
          <a:p>
            <a:r>
              <a:rPr lang="en-US" dirty="0"/>
              <a:t>Benefit: The agent helps to identify inefficiencies and provides actionable insights in natural language for easy understanding and resolution.​</a:t>
            </a:r>
          </a:p>
        </p:txBody>
      </p:sp>
      <p:sp>
        <p:nvSpPr>
          <p:cNvPr id="77" name="Text Placeholder 76">
            <a:extLst>
              <a:ext uri="{FF2B5EF4-FFF2-40B4-BE49-F238E27FC236}">
                <a16:creationId xmlns:a16="http://schemas.microsoft.com/office/drawing/2014/main" id="{D09B2028-7587-E84F-4E17-9849BEBA31A4}"/>
              </a:ext>
            </a:extLst>
          </p:cNvPr>
          <p:cNvSpPr>
            <a:spLocks noGrp="1"/>
          </p:cNvSpPr>
          <p:nvPr>
            <p:ph type="body" sz="quarter" idx="52"/>
          </p:nvPr>
        </p:nvSpPr>
        <p:spPr/>
        <p:txBody>
          <a:bodyPr/>
          <a:lstStyle/>
          <a:p>
            <a:r>
              <a:rPr lang="en-US" noProof="0"/>
              <a:t>Root cause analysis​</a:t>
            </a:r>
          </a:p>
        </p:txBody>
      </p:sp>
      <p:sp>
        <p:nvSpPr>
          <p:cNvPr id="78" name="Text Placeholder 77">
            <a:extLst>
              <a:ext uri="{FF2B5EF4-FFF2-40B4-BE49-F238E27FC236}">
                <a16:creationId xmlns:a16="http://schemas.microsoft.com/office/drawing/2014/main" id="{130AAF84-AA61-2473-8201-A82224BC26F6}"/>
              </a:ext>
            </a:extLst>
          </p:cNvPr>
          <p:cNvSpPr>
            <a:spLocks noGrp="1"/>
          </p:cNvSpPr>
          <p:nvPr>
            <p:ph type="body" sz="quarter" idx="53"/>
          </p:nvPr>
        </p:nvSpPr>
        <p:spPr/>
        <p:txBody>
          <a:bodyPr/>
          <a:lstStyle/>
          <a:p>
            <a:r>
              <a:rPr lang="en-US" noProof="0" dirty="0"/>
              <a:t>When issues like breakdowns, delays, or defects arise, production teams analyze data to identify root causes such as equipment malfunctions, inefficiencies, or bottlenecks.​</a:t>
            </a:r>
          </a:p>
          <a:p>
            <a:endParaRPr lang="en-US" noProof="0" dirty="0"/>
          </a:p>
        </p:txBody>
      </p:sp>
      <p:sp>
        <p:nvSpPr>
          <p:cNvPr id="79" name="Text Placeholder 78">
            <a:extLst>
              <a:ext uri="{FF2B5EF4-FFF2-40B4-BE49-F238E27FC236}">
                <a16:creationId xmlns:a16="http://schemas.microsoft.com/office/drawing/2014/main" id="{45459232-D7B4-F376-302F-A2DF56EE1C70}"/>
              </a:ext>
            </a:extLst>
          </p:cNvPr>
          <p:cNvSpPr>
            <a:spLocks noGrp="1"/>
          </p:cNvSpPr>
          <p:nvPr>
            <p:ph type="body" sz="quarter" idx="67"/>
          </p:nvPr>
        </p:nvSpPr>
        <p:spPr/>
        <p:txBody>
          <a:bodyPr/>
          <a:lstStyle/>
          <a:p>
            <a:r>
              <a:rPr lang="en-US"/>
              <a:t>Benefit: Helps production teams quickly pinpoint the root causes of issues and suggests corrective actions. This speeds resolution, cuts downtime, and prevents reoccurrence.</a:t>
            </a:r>
          </a:p>
        </p:txBody>
      </p:sp>
      <p:sp>
        <p:nvSpPr>
          <p:cNvPr id="83" name="Text Placeholder 82">
            <a:extLst>
              <a:ext uri="{FF2B5EF4-FFF2-40B4-BE49-F238E27FC236}">
                <a16:creationId xmlns:a16="http://schemas.microsoft.com/office/drawing/2014/main" id="{239D9C4F-53C5-89BC-ADE7-91554EE46756}"/>
              </a:ext>
            </a:extLst>
          </p:cNvPr>
          <p:cNvSpPr>
            <a:spLocks noGrp="1"/>
          </p:cNvSpPr>
          <p:nvPr>
            <p:ph type="body" sz="quarter" idx="61"/>
          </p:nvPr>
        </p:nvSpPr>
        <p:spPr/>
        <p:txBody>
          <a:bodyPr/>
          <a:lstStyle/>
          <a:p>
            <a:r>
              <a:rPr lang="en-US" noProof="0"/>
              <a:t>Asset maintenance​</a:t>
            </a:r>
          </a:p>
        </p:txBody>
      </p:sp>
      <p:sp>
        <p:nvSpPr>
          <p:cNvPr id="84" name="Text Placeholder 83">
            <a:extLst>
              <a:ext uri="{FF2B5EF4-FFF2-40B4-BE49-F238E27FC236}">
                <a16:creationId xmlns:a16="http://schemas.microsoft.com/office/drawing/2014/main" id="{D1041FA3-5DDF-72AF-D12E-DBB75AB3DFF7}"/>
              </a:ext>
            </a:extLst>
          </p:cNvPr>
          <p:cNvSpPr>
            <a:spLocks noGrp="1"/>
          </p:cNvSpPr>
          <p:nvPr>
            <p:ph type="body" sz="quarter" idx="62"/>
          </p:nvPr>
        </p:nvSpPr>
        <p:spPr/>
        <p:txBody>
          <a:bodyPr/>
          <a:lstStyle/>
          <a:p>
            <a:r>
              <a:rPr lang="en-US" noProof="0" dirty="0"/>
              <a:t>To keep equipment reliable, it's important to predict potential failures by looking at sensor data and usage history. This allows for scheduling preventive maintenance to avoid unexpected downtime.</a:t>
            </a:r>
          </a:p>
          <a:p>
            <a:endParaRPr lang="en-US" noProof="0" dirty="0"/>
          </a:p>
        </p:txBody>
      </p:sp>
      <p:sp>
        <p:nvSpPr>
          <p:cNvPr id="85" name="Text Placeholder 84">
            <a:extLst>
              <a:ext uri="{FF2B5EF4-FFF2-40B4-BE49-F238E27FC236}">
                <a16:creationId xmlns:a16="http://schemas.microsoft.com/office/drawing/2014/main" id="{D818906F-B95F-80FA-DEE9-2A7950BE6D8E}"/>
              </a:ext>
            </a:extLst>
          </p:cNvPr>
          <p:cNvSpPr>
            <a:spLocks noGrp="1"/>
          </p:cNvSpPr>
          <p:nvPr>
            <p:ph type="body" sz="quarter" idx="69"/>
          </p:nvPr>
        </p:nvSpPr>
        <p:spPr/>
        <p:txBody>
          <a:bodyPr/>
          <a:lstStyle/>
          <a:p>
            <a:r>
              <a:rPr lang="en-US"/>
              <a:t>Benefit: Predict equipment failures using sensor data and usage history, providing recommendations for preventive maintenance to reduce downtime and extend machinery lifespan.​</a:t>
            </a:r>
          </a:p>
        </p:txBody>
      </p:sp>
      <p:sp>
        <p:nvSpPr>
          <p:cNvPr id="80" name="Text Placeholder 79">
            <a:extLst>
              <a:ext uri="{FF2B5EF4-FFF2-40B4-BE49-F238E27FC236}">
                <a16:creationId xmlns:a16="http://schemas.microsoft.com/office/drawing/2014/main" id="{4C04BF5A-0D95-D396-CA44-2C9709E19766}"/>
              </a:ext>
            </a:extLst>
          </p:cNvPr>
          <p:cNvSpPr>
            <a:spLocks noGrp="1"/>
          </p:cNvSpPr>
          <p:nvPr>
            <p:ph type="body" sz="quarter" idx="58"/>
          </p:nvPr>
        </p:nvSpPr>
        <p:spPr/>
        <p:txBody>
          <a:bodyPr/>
          <a:lstStyle/>
          <a:p>
            <a:r>
              <a:rPr lang="en-US" noProof="0"/>
              <a:t>Worker skilling​</a:t>
            </a:r>
          </a:p>
        </p:txBody>
      </p:sp>
      <p:sp>
        <p:nvSpPr>
          <p:cNvPr id="81" name="Text Placeholder 80">
            <a:extLst>
              <a:ext uri="{FF2B5EF4-FFF2-40B4-BE49-F238E27FC236}">
                <a16:creationId xmlns:a16="http://schemas.microsoft.com/office/drawing/2014/main" id="{95CADB8A-8A34-C7D9-8E0B-25F429ED5395}"/>
              </a:ext>
            </a:extLst>
          </p:cNvPr>
          <p:cNvSpPr>
            <a:spLocks noGrp="1"/>
          </p:cNvSpPr>
          <p:nvPr>
            <p:ph type="body" sz="quarter" idx="59"/>
          </p:nvPr>
        </p:nvSpPr>
        <p:spPr/>
        <p:txBody>
          <a:bodyPr/>
          <a:lstStyle/>
          <a:p>
            <a:r>
              <a:rPr lang="en-US" noProof="0"/>
              <a:t>Skill gaps are identified through data analysis, with tailored training recommended and progress tracked to improve productivity, safety, and employee satisfaction.​</a:t>
            </a:r>
          </a:p>
          <a:p>
            <a:endParaRPr lang="en-US" noProof="0"/>
          </a:p>
        </p:txBody>
      </p:sp>
      <p:sp>
        <p:nvSpPr>
          <p:cNvPr id="82" name="Text Placeholder 81">
            <a:extLst>
              <a:ext uri="{FF2B5EF4-FFF2-40B4-BE49-F238E27FC236}">
                <a16:creationId xmlns:a16="http://schemas.microsoft.com/office/drawing/2014/main" id="{FA430AEA-E20C-3DED-91F4-142B38DD0A61}"/>
              </a:ext>
            </a:extLst>
          </p:cNvPr>
          <p:cNvSpPr>
            <a:spLocks noGrp="1"/>
          </p:cNvSpPr>
          <p:nvPr>
            <p:ph type="body" sz="quarter" idx="68"/>
          </p:nvPr>
        </p:nvSpPr>
        <p:spPr/>
        <p:txBody>
          <a:bodyPr/>
          <a:lstStyle/>
          <a:p>
            <a:r>
              <a:rPr lang="en-US"/>
              <a:t>Benefit: Targeted training boosts productivity and efficiency, enhances safety, and improves employee satisfaction and engagement.</a:t>
            </a:r>
          </a:p>
        </p:txBody>
      </p:sp>
      <p:grpSp>
        <p:nvGrpSpPr>
          <p:cNvPr id="88" name="Group 87">
            <a:extLst>
              <a:ext uri="{FF2B5EF4-FFF2-40B4-BE49-F238E27FC236}">
                <a16:creationId xmlns:a16="http://schemas.microsoft.com/office/drawing/2014/main" id="{4ED4B597-E235-2D0B-C9CB-3C4C7737C179}"/>
              </a:ext>
            </a:extLst>
          </p:cNvPr>
          <p:cNvGrpSpPr/>
          <p:nvPr/>
        </p:nvGrpSpPr>
        <p:grpSpPr>
          <a:xfrm>
            <a:off x="320719" y="3778836"/>
            <a:ext cx="1771605" cy="216000"/>
            <a:chOff x="320719" y="4224848"/>
            <a:chExt cx="1771605" cy="219456"/>
          </a:xfrm>
        </p:grpSpPr>
        <p:sp>
          <p:nvSpPr>
            <p:cNvPr id="89" name="Rectangle: Rounded Corners 6">
              <a:extLst>
                <a:ext uri="{FF2B5EF4-FFF2-40B4-BE49-F238E27FC236}">
                  <a16:creationId xmlns:a16="http://schemas.microsoft.com/office/drawing/2014/main" id="{607E2101-75C0-AE5D-2B8E-D39E016091A6}"/>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Production downtime</a:t>
              </a:r>
            </a:p>
          </p:txBody>
        </p:sp>
        <p:pic>
          <p:nvPicPr>
            <p:cNvPr id="90" name="Graphic 89">
              <a:extLst>
                <a:ext uri="{FF2B5EF4-FFF2-40B4-BE49-F238E27FC236}">
                  <a16:creationId xmlns:a16="http://schemas.microsoft.com/office/drawing/2014/main" id="{95179A05-151A-9B4E-3CAD-16C494BF342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91" name="Group 90">
            <a:extLst>
              <a:ext uri="{FF2B5EF4-FFF2-40B4-BE49-F238E27FC236}">
                <a16:creationId xmlns:a16="http://schemas.microsoft.com/office/drawing/2014/main" id="{1540C674-1354-4DC4-AAA7-398966A32DB2}"/>
              </a:ext>
            </a:extLst>
          </p:cNvPr>
          <p:cNvGrpSpPr/>
          <p:nvPr/>
        </p:nvGrpSpPr>
        <p:grpSpPr>
          <a:xfrm>
            <a:off x="320719" y="5020658"/>
            <a:ext cx="1771605" cy="216000"/>
            <a:chOff x="320719" y="5270676"/>
            <a:chExt cx="1771605" cy="216000"/>
          </a:xfrm>
        </p:grpSpPr>
        <p:sp>
          <p:nvSpPr>
            <p:cNvPr id="92" name="Rectangle: Rounded Corners 6">
              <a:extLst>
                <a:ext uri="{FF2B5EF4-FFF2-40B4-BE49-F238E27FC236}">
                  <a16:creationId xmlns:a16="http://schemas.microsoft.com/office/drawing/2014/main" id="{BA2ED282-4938-7405-B3A7-3F7E010C5F33}"/>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93" name="Graphic 92">
              <a:extLst>
                <a:ext uri="{FF2B5EF4-FFF2-40B4-BE49-F238E27FC236}">
                  <a16:creationId xmlns:a16="http://schemas.microsoft.com/office/drawing/2014/main" id="{4CA0C853-748F-7E3B-AFF4-ED5476A346F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5" y="5306676"/>
              <a:ext cx="144000" cy="144000"/>
            </a:xfrm>
            <a:prstGeom prst="rect">
              <a:avLst/>
            </a:prstGeom>
          </p:spPr>
        </p:pic>
      </p:grpSp>
      <p:grpSp>
        <p:nvGrpSpPr>
          <p:cNvPr id="94" name="Group 93">
            <a:extLst>
              <a:ext uri="{FF2B5EF4-FFF2-40B4-BE49-F238E27FC236}">
                <a16:creationId xmlns:a16="http://schemas.microsoft.com/office/drawing/2014/main" id="{8A9E1244-BAA2-19FD-F820-47041B258A0B}"/>
              </a:ext>
            </a:extLst>
          </p:cNvPr>
          <p:cNvGrpSpPr/>
          <p:nvPr/>
        </p:nvGrpSpPr>
        <p:grpSpPr>
          <a:xfrm>
            <a:off x="320721" y="5309280"/>
            <a:ext cx="1771605" cy="216000"/>
            <a:chOff x="320721" y="5582445"/>
            <a:chExt cx="1771605" cy="216000"/>
          </a:xfrm>
        </p:grpSpPr>
        <p:sp>
          <p:nvSpPr>
            <p:cNvPr id="95" name="Rectangle: Rounded Corners 94">
              <a:extLst>
                <a:ext uri="{FF2B5EF4-FFF2-40B4-BE49-F238E27FC236}">
                  <a16:creationId xmlns:a16="http://schemas.microsoft.com/office/drawing/2014/main" id="{FC5F6B07-E57F-CDBB-DD99-28271599E9DB}"/>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Increase revenue</a:t>
              </a:r>
            </a:p>
          </p:txBody>
        </p:sp>
        <p:pic>
          <p:nvPicPr>
            <p:cNvPr id="96" name="Graphic 95">
              <a:extLst>
                <a:ext uri="{FF2B5EF4-FFF2-40B4-BE49-F238E27FC236}">
                  <a16:creationId xmlns:a16="http://schemas.microsoft.com/office/drawing/2014/main" id="{F353E4CA-4184-84F4-ED42-1D4CB9C3F1A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5" y="5618445"/>
              <a:ext cx="144000" cy="144000"/>
            </a:xfrm>
            <a:prstGeom prst="rect">
              <a:avLst/>
            </a:prstGeom>
          </p:spPr>
        </p:pic>
      </p:grpSp>
      <p:cxnSp>
        <p:nvCxnSpPr>
          <p:cNvPr id="98" name="Straight Connector 97">
            <a:extLst>
              <a:ext uri="{FF2B5EF4-FFF2-40B4-BE49-F238E27FC236}">
                <a16:creationId xmlns:a16="http://schemas.microsoft.com/office/drawing/2014/main" id="{934374F9-9CA0-47F9-3FDB-23199B32292F}"/>
              </a:ext>
            </a:extLst>
          </p:cNvPr>
          <p:cNvCxnSpPr>
            <a:cxnSpLocks/>
          </p:cNvCxnSpPr>
          <p:nvPr/>
        </p:nvCxnSpPr>
        <p:spPr>
          <a:xfrm>
            <a:off x="304800" y="3348142"/>
            <a:ext cx="2431246"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B09755E6-3BB0-A223-2571-F805F8C865EC}"/>
              </a:ext>
              <a:ext uri="{C183D7F6-B498-43B3-948B-1728B52AA6E4}">
                <adec:decorative xmlns:adec="http://schemas.microsoft.com/office/drawing/2017/decorative" val="0"/>
              </a:ext>
            </a:extLst>
          </p:cNvPr>
          <p:cNvSpPr txBox="1">
            <a:spLocks/>
          </p:cNvSpPr>
          <p:nvPr/>
        </p:nvSpPr>
        <p:spPr>
          <a:xfrm>
            <a:off x="9335277" y="2386369"/>
            <a:ext cx="1851798" cy="10494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MES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QMS solution</a:t>
            </a:r>
          </a:p>
        </p:txBody>
      </p:sp>
      <p:sp>
        <p:nvSpPr>
          <p:cNvPr id="103" name="TextBox 102">
            <a:extLst>
              <a:ext uri="{FF2B5EF4-FFF2-40B4-BE49-F238E27FC236}">
                <a16:creationId xmlns:a16="http://schemas.microsoft.com/office/drawing/2014/main" id="{C0A77497-2491-110D-3405-72F2A9BE5B41}"/>
              </a:ext>
              <a:ext uri="{C183D7F6-B498-43B3-948B-1728B52AA6E4}">
                <adec:decorative xmlns:adec="http://schemas.microsoft.com/office/drawing/2017/decorative" val="0"/>
              </a:ext>
            </a:extLst>
          </p:cNvPr>
          <p:cNvSpPr txBox="1">
            <a:spLocks/>
          </p:cNvSpPr>
          <p:nvPr/>
        </p:nvSpPr>
        <p:spPr>
          <a:xfrm>
            <a:off x="6452377" y="2386369"/>
            <a:ext cx="1851798" cy="10494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MES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QMS solution</a:t>
            </a:r>
          </a:p>
        </p:txBody>
      </p:sp>
      <p:sp>
        <p:nvSpPr>
          <p:cNvPr id="106" name="TextBox 105">
            <a:extLst>
              <a:ext uri="{FF2B5EF4-FFF2-40B4-BE49-F238E27FC236}">
                <a16:creationId xmlns:a16="http://schemas.microsoft.com/office/drawing/2014/main" id="{72166BF6-E9AE-B264-EBF8-79A0BA541840}"/>
              </a:ext>
              <a:ext uri="{C183D7F6-B498-43B3-948B-1728B52AA6E4}">
                <adec:decorative xmlns:adec="http://schemas.microsoft.com/office/drawing/2017/decorative" val="0"/>
              </a:ext>
            </a:extLst>
          </p:cNvPr>
          <p:cNvSpPr txBox="1">
            <a:spLocks/>
          </p:cNvSpPr>
          <p:nvPr/>
        </p:nvSpPr>
        <p:spPr>
          <a:xfrm>
            <a:off x="3567890" y="2386369"/>
            <a:ext cx="1851798" cy="10494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MES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QMS solution</a:t>
            </a:r>
          </a:p>
        </p:txBody>
      </p:sp>
      <p:pic>
        <p:nvPicPr>
          <p:cNvPr id="241" name="Picture 240">
            <a:extLst>
              <a:ext uri="{FF2B5EF4-FFF2-40B4-BE49-F238E27FC236}">
                <a16:creationId xmlns:a16="http://schemas.microsoft.com/office/drawing/2014/main" id="{32D70686-06C8-6F8E-F40C-6E589F31EA25}"/>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8950325" y="2330865"/>
            <a:ext cx="224338" cy="215956"/>
          </a:xfrm>
          <a:prstGeom prst="rect">
            <a:avLst/>
          </a:prstGeom>
          <a:ln w="6657" cap="flat">
            <a:noFill/>
            <a:prstDash val="solid"/>
            <a:miter/>
          </a:ln>
          <a:effectLst/>
        </p:spPr>
      </p:pic>
      <p:pic>
        <p:nvPicPr>
          <p:cNvPr id="242" name="Picture 241">
            <a:extLst>
              <a:ext uri="{FF2B5EF4-FFF2-40B4-BE49-F238E27FC236}">
                <a16:creationId xmlns:a16="http://schemas.microsoft.com/office/drawing/2014/main" id="{572F4FDF-2A1F-E135-18B0-5A5F4C9A56A7}"/>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6067425" y="2330865"/>
            <a:ext cx="224338" cy="215956"/>
          </a:xfrm>
          <a:prstGeom prst="rect">
            <a:avLst/>
          </a:prstGeom>
          <a:ln w="6657" cap="flat">
            <a:noFill/>
            <a:prstDash val="solid"/>
            <a:miter/>
          </a:ln>
          <a:effectLst/>
        </p:spPr>
      </p:pic>
      <p:pic>
        <p:nvPicPr>
          <p:cNvPr id="243" name="Picture 242">
            <a:extLst>
              <a:ext uri="{FF2B5EF4-FFF2-40B4-BE49-F238E27FC236}">
                <a16:creationId xmlns:a16="http://schemas.microsoft.com/office/drawing/2014/main" id="{5B044268-BDCC-0FEA-1E20-C9C51B3E0B77}"/>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3182938" y="2330865"/>
            <a:ext cx="224338" cy="215956"/>
          </a:xfrm>
          <a:prstGeom prst="rect">
            <a:avLst/>
          </a:prstGeom>
          <a:ln w="6657" cap="flat">
            <a:noFill/>
            <a:prstDash val="solid"/>
            <a:miter/>
          </a:ln>
          <a:effectLst/>
        </p:spPr>
      </p:pic>
      <p:sp>
        <p:nvSpPr>
          <p:cNvPr id="109" name="TextBox 108">
            <a:extLst>
              <a:ext uri="{FF2B5EF4-FFF2-40B4-BE49-F238E27FC236}">
                <a16:creationId xmlns:a16="http://schemas.microsoft.com/office/drawing/2014/main" id="{A0415095-7C31-06C9-C229-C6E20335EA8F}"/>
              </a:ext>
              <a:ext uri="{C183D7F6-B498-43B3-948B-1728B52AA6E4}">
                <adec:decorative xmlns:adec="http://schemas.microsoft.com/office/drawing/2017/decorative" val="0"/>
              </a:ext>
            </a:extLst>
          </p:cNvPr>
          <p:cNvSpPr txBox="1">
            <a:spLocks/>
          </p:cNvSpPr>
          <p:nvPr/>
        </p:nvSpPr>
        <p:spPr>
          <a:xfrm>
            <a:off x="7866234" y="4876757"/>
            <a:ext cx="2440760" cy="14289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MES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QMS solution</a:t>
            </a:r>
          </a:p>
        </p:txBody>
      </p:sp>
      <p:pic>
        <p:nvPicPr>
          <p:cNvPr id="245" name="Picture 244">
            <a:extLst>
              <a:ext uri="{FF2B5EF4-FFF2-40B4-BE49-F238E27FC236}">
                <a16:creationId xmlns:a16="http://schemas.microsoft.com/office/drawing/2014/main" id="{EB293EDB-69B2-724B-3DEA-B1BDA768CB97}"/>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7507288" y="4840226"/>
            <a:ext cx="224338" cy="215956"/>
          </a:xfrm>
          <a:prstGeom prst="rect">
            <a:avLst/>
          </a:prstGeom>
          <a:ln w="6657" cap="flat">
            <a:noFill/>
            <a:prstDash val="solid"/>
            <a:miter/>
          </a:ln>
          <a:effectLst/>
        </p:spPr>
      </p:pic>
      <p:sp>
        <p:nvSpPr>
          <p:cNvPr id="112" name="TextBox 111">
            <a:extLst>
              <a:ext uri="{FF2B5EF4-FFF2-40B4-BE49-F238E27FC236}">
                <a16:creationId xmlns:a16="http://schemas.microsoft.com/office/drawing/2014/main" id="{5F70F00A-36D0-6B0D-E793-61D0FB9013E6}"/>
              </a:ext>
              <a:ext uri="{C183D7F6-B498-43B3-948B-1728B52AA6E4}">
                <adec:decorative xmlns:adec="http://schemas.microsoft.com/office/drawing/2017/decorative" val="0"/>
              </a:ext>
            </a:extLst>
          </p:cNvPr>
          <p:cNvSpPr txBox="1">
            <a:spLocks/>
          </p:cNvSpPr>
          <p:nvPr/>
        </p:nvSpPr>
        <p:spPr>
          <a:xfrm>
            <a:off x="4417233" y="4748149"/>
            <a:ext cx="2440760"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MES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QMS solution</a:t>
            </a:r>
          </a:p>
        </p:txBody>
      </p:sp>
      <p:pic>
        <p:nvPicPr>
          <p:cNvPr id="249" name="Picture 248">
            <a:extLst>
              <a:ext uri="{FF2B5EF4-FFF2-40B4-BE49-F238E27FC236}">
                <a16:creationId xmlns:a16="http://schemas.microsoft.com/office/drawing/2014/main" id="{6481815C-1303-1E0D-44BE-8845A238586B}"/>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4037013" y="4840226"/>
            <a:ext cx="224338" cy="215956"/>
          </a:xfrm>
          <a:prstGeom prst="rect">
            <a:avLst/>
          </a:prstGeom>
          <a:ln w="6657" cap="flat">
            <a:noFill/>
            <a:prstDash val="solid"/>
            <a:miter/>
          </a:ln>
          <a:effectLst/>
        </p:spPr>
      </p:pic>
    </p:spTree>
    <p:extLst>
      <p:ext uri="{BB962C8B-B14F-4D97-AF65-F5344CB8AC3E}">
        <p14:creationId xmlns:p14="http://schemas.microsoft.com/office/powerpoint/2010/main" val="158303242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4F37E-0421-8812-028F-7626537FDA92}"/>
            </a:ext>
          </a:extLst>
        </p:cNvPr>
        <p:cNvGrpSpPr/>
        <p:nvPr/>
      </p:nvGrpSpPr>
      <p:grpSpPr>
        <a:xfrm>
          <a:off x="0" y="0"/>
          <a:ext cx="0" cy="0"/>
          <a:chOff x="0" y="0"/>
          <a:chExt cx="0" cy="0"/>
        </a:xfrm>
      </p:grpSpPr>
      <p:sp>
        <p:nvSpPr>
          <p:cNvPr id="113" name="Text Placeholder 112">
            <a:extLst>
              <a:ext uri="{FF2B5EF4-FFF2-40B4-BE49-F238E27FC236}">
                <a16:creationId xmlns:a16="http://schemas.microsoft.com/office/drawing/2014/main" id="{D44ADBEE-ED1F-F459-7022-4518856045B6}"/>
              </a:ext>
            </a:extLst>
          </p:cNvPr>
          <p:cNvSpPr>
            <a:spLocks noGrp="1"/>
          </p:cNvSpPr>
          <p:nvPr>
            <p:ph type="body" sz="quarter" idx="32"/>
          </p:nvPr>
        </p:nvSpPr>
        <p:spPr>
          <a:xfrm>
            <a:off x="311388" y="1026303"/>
            <a:ext cx="2431246" cy="1131079"/>
          </a:xfrm>
        </p:spPr>
        <p:txBody>
          <a:bodyPr/>
          <a:lstStyle/>
          <a:p>
            <a:r>
              <a:rPr lang="en-US" noProof="0" dirty="0"/>
              <a:t>Use factory data to enable production visibility, conduct root cause analysis, and improve worker collaboration to improve equipment utilization and factory output.</a:t>
            </a:r>
          </a:p>
        </p:txBody>
      </p:sp>
      <p:sp>
        <p:nvSpPr>
          <p:cNvPr id="41" name="Text Placeholder 40">
            <a:extLst>
              <a:ext uri="{FF2B5EF4-FFF2-40B4-BE49-F238E27FC236}">
                <a16:creationId xmlns:a16="http://schemas.microsoft.com/office/drawing/2014/main" id="{BE841EAB-0389-0CA9-1D1F-9A5F9C19B45D}"/>
              </a:ext>
            </a:extLst>
          </p:cNvPr>
          <p:cNvSpPr>
            <a:spLocks noGrp="1"/>
          </p:cNvSpPr>
          <p:nvPr>
            <p:ph type="body" sz="quarter" idx="33"/>
          </p:nvPr>
        </p:nvSpPr>
        <p:spPr>
          <a:xfrm>
            <a:off x="304796" y="413987"/>
            <a:ext cx="2057403" cy="307777"/>
          </a:xfrm>
        </p:spPr>
        <p:txBody>
          <a:bodyPr/>
          <a:lstStyle/>
          <a:p>
            <a:r>
              <a:rPr lang="en-IN"/>
              <a:t>Manufacturing</a:t>
            </a:r>
          </a:p>
        </p:txBody>
      </p:sp>
      <p:sp>
        <p:nvSpPr>
          <p:cNvPr id="120" name="Text Placeholder 119">
            <a:extLst>
              <a:ext uri="{FF2B5EF4-FFF2-40B4-BE49-F238E27FC236}">
                <a16:creationId xmlns:a16="http://schemas.microsoft.com/office/drawing/2014/main" id="{F7BC470C-9014-FECB-612B-79F2EF14B67E}"/>
              </a:ext>
            </a:extLst>
          </p:cNvPr>
          <p:cNvSpPr>
            <a:spLocks noGrp="1"/>
          </p:cNvSpPr>
          <p:nvPr>
            <p:ph type="body" sz="quarter" idx="30"/>
          </p:nvPr>
        </p:nvSpPr>
        <p:spPr>
          <a:xfrm>
            <a:off x="10430351" y="521099"/>
            <a:ext cx="1456966" cy="175614"/>
          </a:xfrm>
        </p:spPr>
        <p:txBody>
          <a:bodyPr/>
          <a:lstStyle/>
          <a:p>
            <a:r>
              <a:rPr lang="en-US" noProof="0"/>
              <a:t>Build</a:t>
            </a:r>
          </a:p>
        </p:txBody>
      </p:sp>
      <p:sp>
        <p:nvSpPr>
          <p:cNvPr id="127" name="Text Placeholder 126">
            <a:extLst>
              <a:ext uri="{FF2B5EF4-FFF2-40B4-BE49-F238E27FC236}">
                <a16:creationId xmlns:a16="http://schemas.microsoft.com/office/drawing/2014/main" id="{18BCDCF0-D928-7B3B-23F0-50A4F891C826}"/>
              </a:ext>
            </a:extLst>
          </p:cNvPr>
          <p:cNvSpPr>
            <a:spLocks noGrp="1"/>
          </p:cNvSpPr>
          <p:nvPr>
            <p:ph type="body" sz="quarter" idx="17"/>
          </p:nvPr>
        </p:nvSpPr>
        <p:spPr>
          <a:xfrm>
            <a:off x="7149557" y="521100"/>
            <a:ext cx="2969488" cy="169277"/>
          </a:xfrm>
        </p:spPr>
        <p:txBody>
          <a:bodyPr/>
          <a:lstStyle/>
          <a:p>
            <a:r>
              <a:rPr lang="en-US" noProof="0" dirty="0"/>
              <a:t>Copilot Studio/GitHub and Azure AI Foundry</a:t>
            </a:r>
          </a:p>
        </p:txBody>
      </p:sp>
      <p:sp>
        <p:nvSpPr>
          <p:cNvPr id="15" name="Title 14">
            <a:extLst>
              <a:ext uri="{FF2B5EF4-FFF2-40B4-BE49-F238E27FC236}">
                <a16:creationId xmlns:a16="http://schemas.microsoft.com/office/drawing/2014/main" id="{F8CBD359-E2F1-464F-7D21-7FE9920D7FB0}"/>
              </a:ext>
            </a:extLst>
          </p:cNvPr>
          <p:cNvSpPr>
            <a:spLocks noGrp="1"/>
          </p:cNvSpPr>
          <p:nvPr>
            <p:ph type="title"/>
          </p:nvPr>
        </p:nvSpPr>
        <p:spPr>
          <a:xfrm>
            <a:off x="2492556" y="429376"/>
            <a:ext cx="4144817" cy="276999"/>
          </a:xfrm>
        </p:spPr>
        <p:txBody>
          <a:bodyPr/>
          <a:lstStyle/>
          <a:p>
            <a:r>
              <a:rPr lang="en-IN"/>
              <a:t>Optimizing asset management</a:t>
            </a:r>
          </a:p>
        </p:txBody>
      </p:sp>
      <p:sp>
        <p:nvSpPr>
          <p:cNvPr id="434" name="Text Placeholder 433">
            <a:extLst>
              <a:ext uri="{FF2B5EF4-FFF2-40B4-BE49-F238E27FC236}">
                <a16:creationId xmlns:a16="http://schemas.microsoft.com/office/drawing/2014/main" id="{29066160-EA6F-44B0-7419-EE21ADCCF5A8}"/>
              </a:ext>
            </a:extLst>
          </p:cNvPr>
          <p:cNvSpPr>
            <a:spLocks noGrp="1"/>
          </p:cNvSpPr>
          <p:nvPr>
            <p:ph type="body" sz="quarter" idx="69"/>
          </p:nvPr>
        </p:nvSpPr>
        <p:spPr>
          <a:xfrm>
            <a:off x="3182890" y="2725494"/>
            <a:ext cx="2572262" cy="712876"/>
          </a:xfrm>
        </p:spPr>
        <p:txBody>
          <a:bodyPr/>
          <a:lstStyle/>
          <a:p>
            <a:r>
              <a:rPr lang="en-US" dirty="0"/>
              <a:t>Benefit: </a:t>
            </a:r>
            <a:r>
              <a:rPr lang="en-US" dirty="0">
                <a:latin typeface="+mj-lt"/>
              </a:rPr>
              <a:t>Create a factory asset performance summary </a:t>
            </a:r>
            <a:r>
              <a:rPr lang="en-US" dirty="0"/>
              <a:t>report highlighting the operational status of machinery, underperforming machine alerts, and schedule of upcoming maintenance.</a:t>
            </a:r>
          </a:p>
        </p:txBody>
      </p:sp>
      <p:sp>
        <p:nvSpPr>
          <p:cNvPr id="16" name="Text Placeholder 15">
            <a:extLst>
              <a:ext uri="{FF2B5EF4-FFF2-40B4-BE49-F238E27FC236}">
                <a16:creationId xmlns:a16="http://schemas.microsoft.com/office/drawing/2014/main" id="{7373F71E-1CF3-E165-6DB3-42BE229A9238}"/>
              </a:ext>
            </a:extLst>
          </p:cNvPr>
          <p:cNvSpPr>
            <a:spLocks noGrp="1"/>
          </p:cNvSpPr>
          <p:nvPr>
            <p:ph type="body" sz="quarter" idx="11"/>
          </p:nvPr>
        </p:nvSpPr>
        <p:spPr>
          <a:xfrm>
            <a:off x="3182890" y="1112478"/>
            <a:ext cx="2572262" cy="153888"/>
          </a:xfrm>
        </p:spPr>
        <p:txBody>
          <a:bodyPr/>
          <a:lstStyle/>
          <a:p>
            <a:r>
              <a:rPr lang="en-US" noProof="0"/>
              <a:t>Summarize production performance</a:t>
            </a:r>
          </a:p>
        </p:txBody>
      </p:sp>
      <p:sp>
        <p:nvSpPr>
          <p:cNvPr id="32" name="Text Placeholder 31">
            <a:extLst>
              <a:ext uri="{FF2B5EF4-FFF2-40B4-BE49-F238E27FC236}">
                <a16:creationId xmlns:a16="http://schemas.microsoft.com/office/drawing/2014/main" id="{8624ECAE-61CC-9E73-124E-6692CD78CF55}"/>
              </a:ext>
            </a:extLst>
          </p:cNvPr>
          <p:cNvSpPr>
            <a:spLocks noGrp="1"/>
          </p:cNvSpPr>
          <p:nvPr>
            <p:ph type="body" sz="quarter" idx="18"/>
          </p:nvPr>
        </p:nvSpPr>
        <p:spPr>
          <a:xfrm>
            <a:off x="3182890" y="1438715"/>
            <a:ext cx="2572262" cy="626701"/>
          </a:xfrm>
        </p:spPr>
        <p:txBody>
          <a:bodyPr/>
          <a:lstStyle/>
          <a:p>
            <a:r>
              <a:rPr lang="en-US" noProof="0" dirty="0"/>
              <a:t>A production manager needs to regularly monitor factory assets to quickly address potential inventory shortages and machine downtime. </a:t>
            </a:r>
          </a:p>
          <a:p>
            <a:endParaRPr lang="en-US" noProof="0" dirty="0"/>
          </a:p>
        </p:txBody>
      </p:sp>
      <p:sp>
        <p:nvSpPr>
          <p:cNvPr id="43" name="Text Placeholder 42">
            <a:extLst>
              <a:ext uri="{FF2B5EF4-FFF2-40B4-BE49-F238E27FC236}">
                <a16:creationId xmlns:a16="http://schemas.microsoft.com/office/drawing/2014/main" id="{9683369C-37E6-FE84-CB07-033C3EA09486}"/>
              </a:ext>
            </a:extLst>
          </p:cNvPr>
          <p:cNvSpPr>
            <a:spLocks noGrp="1"/>
          </p:cNvSpPr>
          <p:nvPr>
            <p:ph type="body" sz="quarter" idx="42"/>
          </p:nvPr>
        </p:nvSpPr>
        <p:spPr>
          <a:xfrm>
            <a:off x="6066682" y="1112478"/>
            <a:ext cx="2572262" cy="153888"/>
          </a:xfrm>
        </p:spPr>
        <p:txBody>
          <a:bodyPr/>
          <a:lstStyle/>
          <a:p>
            <a:r>
              <a:rPr lang="en-US" noProof="0"/>
              <a:t>Analyze alerts</a:t>
            </a:r>
          </a:p>
        </p:txBody>
      </p:sp>
      <p:sp>
        <p:nvSpPr>
          <p:cNvPr id="44" name="Text Placeholder 43">
            <a:extLst>
              <a:ext uri="{FF2B5EF4-FFF2-40B4-BE49-F238E27FC236}">
                <a16:creationId xmlns:a16="http://schemas.microsoft.com/office/drawing/2014/main" id="{FB4397E6-8672-925C-BFDE-49F489DA9624}"/>
              </a:ext>
            </a:extLst>
          </p:cNvPr>
          <p:cNvSpPr>
            <a:spLocks noGrp="1"/>
          </p:cNvSpPr>
          <p:nvPr>
            <p:ph type="body" sz="quarter" idx="43"/>
          </p:nvPr>
        </p:nvSpPr>
        <p:spPr>
          <a:xfrm>
            <a:off x="6066682" y="1438715"/>
            <a:ext cx="2572262" cy="626701"/>
          </a:xfrm>
        </p:spPr>
        <p:txBody>
          <a:bodyPr/>
          <a:lstStyle/>
          <a:p>
            <a:r>
              <a:rPr lang="en-US" noProof="0"/>
              <a:t>Review and analyze a critical machine that is showing decreased efficiency that may be impacting production. </a:t>
            </a:r>
          </a:p>
          <a:p>
            <a:endParaRPr lang="en-US" noProof="0"/>
          </a:p>
        </p:txBody>
      </p:sp>
      <p:sp>
        <p:nvSpPr>
          <p:cNvPr id="433" name="Text Placeholder 432">
            <a:extLst>
              <a:ext uri="{FF2B5EF4-FFF2-40B4-BE49-F238E27FC236}">
                <a16:creationId xmlns:a16="http://schemas.microsoft.com/office/drawing/2014/main" id="{D0C5CB64-2201-E96D-3BC3-42AF2D0206B7}"/>
              </a:ext>
            </a:extLst>
          </p:cNvPr>
          <p:cNvSpPr>
            <a:spLocks noGrp="1"/>
          </p:cNvSpPr>
          <p:nvPr>
            <p:ph type="body" sz="quarter" idx="68"/>
          </p:nvPr>
        </p:nvSpPr>
        <p:spPr>
          <a:xfrm>
            <a:off x="8950475" y="2725494"/>
            <a:ext cx="2572262" cy="712876"/>
          </a:xfrm>
        </p:spPr>
        <p:txBody>
          <a:bodyPr/>
          <a:lstStyle/>
          <a:p>
            <a:r>
              <a:rPr lang="en-US"/>
              <a:t>Benefit: </a:t>
            </a:r>
            <a:r>
              <a:rPr lang="en-US">
                <a:latin typeface="+mj-lt"/>
              </a:rPr>
              <a:t>Draft a message requesting a diagnostics check </a:t>
            </a:r>
            <a:r>
              <a:rPr lang="en-US"/>
              <a:t>based on the analysis of the machine that can be pasted in a modal over Teams to generate a ticket and track the open item. </a:t>
            </a:r>
          </a:p>
        </p:txBody>
      </p:sp>
      <p:sp>
        <p:nvSpPr>
          <p:cNvPr id="46" name="Text Placeholder 45">
            <a:extLst>
              <a:ext uri="{FF2B5EF4-FFF2-40B4-BE49-F238E27FC236}">
                <a16:creationId xmlns:a16="http://schemas.microsoft.com/office/drawing/2014/main" id="{97F0AA59-7A2C-7AA3-B453-4996DA572CB4}"/>
              </a:ext>
            </a:extLst>
          </p:cNvPr>
          <p:cNvSpPr>
            <a:spLocks noGrp="1"/>
          </p:cNvSpPr>
          <p:nvPr>
            <p:ph type="body" sz="quarter" idx="45"/>
          </p:nvPr>
        </p:nvSpPr>
        <p:spPr>
          <a:xfrm>
            <a:off x="8950475" y="1112478"/>
            <a:ext cx="2572262" cy="153888"/>
          </a:xfrm>
        </p:spPr>
        <p:txBody>
          <a:bodyPr/>
          <a:lstStyle/>
          <a:p>
            <a:r>
              <a:rPr lang="en-US" noProof="0"/>
              <a:t>Request diagnostics</a:t>
            </a:r>
          </a:p>
        </p:txBody>
      </p:sp>
      <p:sp>
        <p:nvSpPr>
          <p:cNvPr id="47" name="Text Placeholder 46">
            <a:extLst>
              <a:ext uri="{FF2B5EF4-FFF2-40B4-BE49-F238E27FC236}">
                <a16:creationId xmlns:a16="http://schemas.microsoft.com/office/drawing/2014/main" id="{E85F0860-C19C-97F4-9D00-81282961D052}"/>
              </a:ext>
            </a:extLst>
          </p:cNvPr>
          <p:cNvSpPr>
            <a:spLocks noGrp="1"/>
          </p:cNvSpPr>
          <p:nvPr>
            <p:ph type="body" sz="quarter" idx="46"/>
          </p:nvPr>
        </p:nvSpPr>
        <p:spPr>
          <a:xfrm>
            <a:off x="8950475" y="1438715"/>
            <a:ext cx="2572262" cy="626701"/>
          </a:xfrm>
        </p:spPr>
        <p:txBody>
          <a:bodyPr/>
          <a:lstStyle/>
          <a:p>
            <a:r>
              <a:rPr lang="en-US" noProof="0"/>
              <a:t>To confirm what the issue with the machine is, a diagnostic request must be made to generate a ticket for a diagnostic check. </a:t>
            </a:r>
          </a:p>
        </p:txBody>
      </p:sp>
      <p:sp>
        <p:nvSpPr>
          <p:cNvPr id="435" name="Text Placeholder 434">
            <a:extLst>
              <a:ext uri="{FF2B5EF4-FFF2-40B4-BE49-F238E27FC236}">
                <a16:creationId xmlns:a16="http://schemas.microsoft.com/office/drawing/2014/main" id="{A58C6B04-9185-A075-6A0D-EA11B7E7B8B7}"/>
              </a:ext>
            </a:extLst>
          </p:cNvPr>
          <p:cNvSpPr>
            <a:spLocks noGrp="1"/>
          </p:cNvSpPr>
          <p:nvPr>
            <p:ph type="body" sz="quarter" idx="70"/>
          </p:nvPr>
        </p:nvSpPr>
        <p:spPr>
          <a:xfrm>
            <a:off x="6066682" y="2725494"/>
            <a:ext cx="2572262" cy="712876"/>
          </a:xfrm>
        </p:spPr>
        <p:txBody>
          <a:bodyPr/>
          <a:lstStyle/>
          <a:p>
            <a:r>
              <a:rPr lang="en-US" dirty="0"/>
              <a:t>Benefit: </a:t>
            </a:r>
            <a:r>
              <a:rPr lang="en-US" dirty="0">
                <a:latin typeface="+mj-lt"/>
              </a:rPr>
              <a:t>Create a table with detailed analysis</a:t>
            </a:r>
            <a:r>
              <a:rPr lang="en-US" dirty="0"/>
              <a:t> of a specified machine that includes performance trends, predictive maintenance dates, potential issues, and include recommended preemptive actions.</a:t>
            </a:r>
          </a:p>
        </p:txBody>
      </p:sp>
      <p:sp>
        <p:nvSpPr>
          <p:cNvPr id="430" name="Text Placeholder 429">
            <a:extLst>
              <a:ext uri="{FF2B5EF4-FFF2-40B4-BE49-F238E27FC236}">
                <a16:creationId xmlns:a16="http://schemas.microsoft.com/office/drawing/2014/main" id="{DEA379E1-9829-311D-3537-9B2DF6D9B362}"/>
              </a:ext>
            </a:extLst>
          </p:cNvPr>
          <p:cNvSpPr>
            <a:spLocks noGrp="1"/>
          </p:cNvSpPr>
          <p:nvPr>
            <p:ph type="body" sz="quarter" idx="48"/>
          </p:nvPr>
        </p:nvSpPr>
        <p:spPr>
          <a:xfrm>
            <a:off x="3182890" y="5334522"/>
            <a:ext cx="2572262" cy="712876"/>
          </a:xfrm>
        </p:spPr>
        <p:txBody>
          <a:bodyPr/>
          <a:lstStyle/>
          <a:p>
            <a:r>
              <a:rPr lang="en-US"/>
              <a:t>Benefit: </a:t>
            </a:r>
            <a:r>
              <a:rPr lang="en-US">
                <a:latin typeface="+mj-lt"/>
              </a:rPr>
              <a:t>Show the MTTR metrics and include suggestions for improvements </a:t>
            </a:r>
            <a:r>
              <a:rPr lang="en-US"/>
              <a:t>in processes, tools, preventative maintenance, or staff training that can improve response times and share with the team. </a:t>
            </a:r>
          </a:p>
        </p:txBody>
      </p:sp>
      <p:sp>
        <p:nvSpPr>
          <p:cNvPr id="53" name="Text Placeholder 52">
            <a:extLst>
              <a:ext uri="{FF2B5EF4-FFF2-40B4-BE49-F238E27FC236}">
                <a16:creationId xmlns:a16="http://schemas.microsoft.com/office/drawing/2014/main" id="{3DCCD11D-EE87-5F15-E369-33B17B32010F}"/>
              </a:ext>
            </a:extLst>
          </p:cNvPr>
          <p:cNvSpPr>
            <a:spLocks noGrp="1"/>
          </p:cNvSpPr>
          <p:nvPr>
            <p:ph type="body" sz="quarter" idx="49"/>
          </p:nvPr>
        </p:nvSpPr>
        <p:spPr>
          <a:xfrm>
            <a:off x="3182890" y="3725103"/>
            <a:ext cx="2572262" cy="153888"/>
          </a:xfrm>
        </p:spPr>
        <p:txBody>
          <a:bodyPr/>
          <a:lstStyle/>
          <a:p>
            <a:r>
              <a:rPr lang="en-US" noProof="0"/>
              <a:t>Review machine efficiency</a:t>
            </a:r>
          </a:p>
        </p:txBody>
      </p:sp>
      <p:sp>
        <p:nvSpPr>
          <p:cNvPr id="54" name="Text Placeholder 53">
            <a:extLst>
              <a:ext uri="{FF2B5EF4-FFF2-40B4-BE49-F238E27FC236}">
                <a16:creationId xmlns:a16="http://schemas.microsoft.com/office/drawing/2014/main" id="{72D30EE5-61C8-B6E8-E68C-6B2DFDA3A935}"/>
              </a:ext>
            </a:extLst>
          </p:cNvPr>
          <p:cNvSpPr>
            <a:spLocks noGrp="1"/>
          </p:cNvSpPr>
          <p:nvPr>
            <p:ph type="body" sz="quarter" idx="50"/>
          </p:nvPr>
        </p:nvSpPr>
        <p:spPr>
          <a:xfrm>
            <a:off x="3182890" y="4050957"/>
            <a:ext cx="2572262" cy="626701"/>
          </a:xfrm>
        </p:spPr>
        <p:txBody>
          <a:bodyPr/>
          <a:lstStyle/>
          <a:p>
            <a:r>
              <a:rPr lang="en-US" noProof="0"/>
              <a:t>Looking for ways to improve maintenance efficiency, the production manager wants visibility into the Mean Time to Repair (MTTR) for each machine. </a:t>
            </a:r>
          </a:p>
          <a:p>
            <a:endParaRPr lang="en-US" noProof="0"/>
          </a:p>
        </p:txBody>
      </p:sp>
      <p:sp>
        <p:nvSpPr>
          <p:cNvPr id="55" name="Text Placeholder 54">
            <a:extLst>
              <a:ext uri="{FF2B5EF4-FFF2-40B4-BE49-F238E27FC236}">
                <a16:creationId xmlns:a16="http://schemas.microsoft.com/office/drawing/2014/main" id="{A9B60B49-691C-E017-E273-70516CF1A088}"/>
              </a:ext>
            </a:extLst>
          </p:cNvPr>
          <p:cNvSpPr>
            <a:spLocks noGrp="1"/>
          </p:cNvSpPr>
          <p:nvPr>
            <p:ph type="body" sz="quarter" idx="51"/>
          </p:nvPr>
        </p:nvSpPr>
        <p:spPr>
          <a:xfrm>
            <a:off x="6066682" y="3725103"/>
            <a:ext cx="2572262" cy="153888"/>
          </a:xfrm>
        </p:spPr>
        <p:txBody>
          <a:bodyPr/>
          <a:lstStyle/>
          <a:p>
            <a:r>
              <a:rPr lang="en-US" noProof="0"/>
              <a:t>Replenish inventory</a:t>
            </a:r>
          </a:p>
        </p:txBody>
      </p:sp>
      <p:sp>
        <p:nvSpPr>
          <p:cNvPr id="56" name="Text Placeholder 55">
            <a:extLst>
              <a:ext uri="{FF2B5EF4-FFF2-40B4-BE49-F238E27FC236}">
                <a16:creationId xmlns:a16="http://schemas.microsoft.com/office/drawing/2014/main" id="{0B734BA8-FD16-0E0F-FAB2-8F94714DDDE7}"/>
              </a:ext>
            </a:extLst>
          </p:cNvPr>
          <p:cNvSpPr>
            <a:spLocks noGrp="1"/>
          </p:cNvSpPr>
          <p:nvPr>
            <p:ph type="body" sz="quarter" idx="52"/>
          </p:nvPr>
        </p:nvSpPr>
        <p:spPr>
          <a:xfrm>
            <a:off x="6066682" y="4050957"/>
            <a:ext cx="2572262" cy="626701"/>
          </a:xfrm>
        </p:spPr>
        <p:txBody>
          <a:bodyPr/>
          <a:lstStyle/>
          <a:p>
            <a:r>
              <a:rPr lang="en-US" noProof="0"/>
              <a:t>Based on inventory levels, the production manager needs to check available stock with their suppliers. </a:t>
            </a:r>
          </a:p>
          <a:p>
            <a:endParaRPr lang="en-US" noProof="0"/>
          </a:p>
        </p:txBody>
      </p:sp>
      <p:sp>
        <p:nvSpPr>
          <p:cNvPr id="431" name="Text Placeholder 430">
            <a:extLst>
              <a:ext uri="{FF2B5EF4-FFF2-40B4-BE49-F238E27FC236}">
                <a16:creationId xmlns:a16="http://schemas.microsoft.com/office/drawing/2014/main" id="{0793D35D-C7CA-229B-E9C5-96196B467FAA}"/>
              </a:ext>
            </a:extLst>
          </p:cNvPr>
          <p:cNvSpPr>
            <a:spLocks noGrp="1"/>
          </p:cNvSpPr>
          <p:nvPr>
            <p:ph type="body" sz="quarter" idx="66"/>
          </p:nvPr>
        </p:nvSpPr>
        <p:spPr>
          <a:xfrm>
            <a:off x="8950475" y="5334522"/>
            <a:ext cx="2572262" cy="712876"/>
          </a:xfrm>
        </p:spPr>
        <p:txBody>
          <a:bodyPr/>
          <a:lstStyle/>
          <a:p>
            <a:r>
              <a:rPr lang="en-US"/>
              <a:t>Benefit: </a:t>
            </a:r>
            <a:r>
              <a:rPr lang="en-US">
                <a:latin typeface="+mj-lt"/>
              </a:rPr>
              <a:t>Create a table showing efficiency metrics and inventory levels </a:t>
            </a:r>
            <a:r>
              <a:rPr lang="en-US"/>
              <a:t>for manufacturing supplies highlighting potential material shortages or surpluses.</a:t>
            </a:r>
          </a:p>
        </p:txBody>
      </p:sp>
      <p:sp>
        <p:nvSpPr>
          <p:cNvPr id="59" name="Text Placeholder 58">
            <a:extLst>
              <a:ext uri="{FF2B5EF4-FFF2-40B4-BE49-F238E27FC236}">
                <a16:creationId xmlns:a16="http://schemas.microsoft.com/office/drawing/2014/main" id="{1F2B71EC-52C7-4FBD-18F0-F68E3D28A5B7}"/>
              </a:ext>
            </a:extLst>
          </p:cNvPr>
          <p:cNvSpPr>
            <a:spLocks noGrp="1"/>
          </p:cNvSpPr>
          <p:nvPr>
            <p:ph type="body" sz="quarter" idx="54"/>
          </p:nvPr>
        </p:nvSpPr>
        <p:spPr>
          <a:xfrm>
            <a:off x="8950475" y="3725103"/>
            <a:ext cx="2572262" cy="153888"/>
          </a:xfrm>
        </p:spPr>
        <p:txBody>
          <a:bodyPr/>
          <a:lstStyle/>
          <a:p>
            <a:r>
              <a:rPr lang="en-US" noProof="0"/>
              <a:t>Review material processing</a:t>
            </a:r>
          </a:p>
        </p:txBody>
      </p:sp>
      <p:sp>
        <p:nvSpPr>
          <p:cNvPr id="60" name="Text Placeholder 59">
            <a:extLst>
              <a:ext uri="{FF2B5EF4-FFF2-40B4-BE49-F238E27FC236}">
                <a16:creationId xmlns:a16="http://schemas.microsoft.com/office/drawing/2014/main" id="{AABB23F4-0B51-EEB3-F8FC-9EB8722104E1}"/>
              </a:ext>
            </a:extLst>
          </p:cNvPr>
          <p:cNvSpPr>
            <a:spLocks noGrp="1"/>
          </p:cNvSpPr>
          <p:nvPr>
            <p:ph type="body" sz="quarter" idx="55"/>
          </p:nvPr>
        </p:nvSpPr>
        <p:spPr>
          <a:xfrm>
            <a:off x="8950475" y="4050957"/>
            <a:ext cx="2572262" cy="626701"/>
          </a:xfrm>
        </p:spPr>
        <p:txBody>
          <a:bodyPr/>
          <a:lstStyle/>
          <a:p>
            <a:r>
              <a:rPr lang="en-US" noProof="0"/>
              <a:t>For materials processing the production manager tracks efficiency metrics and inventory levels to keep at optimal production rates.</a:t>
            </a:r>
          </a:p>
          <a:p>
            <a:endParaRPr lang="en-US" noProof="0"/>
          </a:p>
        </p:txBody>
      </p:sp>
      <p:sp>
        <p:nvSpPr>
          <p:cNvPr id="432" name="Text Placeholder 431">
            <a:extLst>
              <a:ext uri="{FF2B5EF4-FFF2-40B4-BE49-F238E27FC236}">
                <a16:creationId xmlns:a16="http://schemas.microsoft.com/office/drawing/2014/main" id="{4DE399F7-A7A5-11C9-8F4A-D100BEB8977D}"/>
              </a:ext>
            </a:extLst>
          </p:cNvPr>
          <p:cNvSpPr>
            <a:spLocks noGrp="1"/>
          </p:cNvSpPr>
          <p:nvPr>
            <p:ph type="body" sz="quarter" idx="67"/>
          </p:nvPr>
        </p:nvSpPr>
        <p:spPr>
          <a:xfrm>
            <a:off x="6066682" y="5334522"/>
            <a:ext cx="2572262" cy="712876"/>
          </a:xfrm>
        </p:spPr>
        <p:txBody>
          <a:bodyPr/>
          <a:lstStyle/>
          <a:p>
            <a:r>
              <a:rPr lang="en-US"/>
              <a:t>Benefit: </a:t>
            </a:r>
            <a:r>
              <a:rPr lang="en-US">
                <a:latin typeface="+mj-lt"/>
              </a:rPr>
              <a:t>Provide an inventory report for the primary and back up suppliers </a:t>
            </a:r>
            <a:r>
              <a:rPr lang="en-US"/>
              <a:t>that includes availability and pricing. Draft a message that includes the inventory report requesting the order be placed with the desired vendor.</a:t>
            </a:r>
          </a:p>
        </p:txBody>
      </p:sp>
      <p:sp>
        <p:nvSpPr>
          <p:cNvPr id="176" name="Text Placeholder 175">
            <a:extLst>
              <a:ext uri="{FF2B5EF4-FFF2-40B4-BE49-F238E27FC236}">
                <a16:creationId xmlns:a16="http://schemas.microsoft.com/office/drawing/2014/main" id="{509AE5B7-DFAB-E1F1-D9BB-182365390F15}"/>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28" name="Text Placeholder 27">
            <a:extLst>
              <a:ext uri="{FF2B5EF4-FFF2-40B4-BE49-F238E27FC236}">
                <a16:creationId xmlns:a16="http://schemas.microsoft.com/office/drawing/2014/main" id="{C4314474-D6EB-B940-C657-F4C7EA54FE08}"/>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64" name="Graphic 2">
            <a:hlinkClick r:id="rId3"/>
            <a:extLst>
              <a:ext uri="{FF2B5EF4-FFF2-40B4-BE49-F238E27FC236}">
                <a16:creationId xmlns:a16="http://schemas.microsoft.com/office/drawing/2014/main" id="{DCBC9BAF-63BA-C16C-825C-F680008AD599}"/>
              </a:ext>
            </a:extLst>
          </p:cNvPr>
          <p:cNvSpPr>
            <a:spLocks/>
          </p:cNvSpPr>
          <p:nvPr/>
        </p:nvSpPr>
        <p:spPr>
          <a:xfrm>
            <a:off x="6304100" y="424834"/>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3F758C12-84E5-C0CA-6AB2-6BFF70701D3D}"/>
              </a:ext>
            </a:extLst>
          </p:cNvPr>
          <p:cNvGrpSpPr/>
          <p:nvPr/>
        </p:nvGrpSpPr>
        <p:grpSpPr>
          <a:xfrm>
            <a:off x="320719" y="3778836"/>
            <a:ext cx="1771607" cy="504622"/>
            <a:chOff x="320719" y="4228589"/>
            <a:chExt cx="1771607" cy="504622"/>
          </a:xfrm>
        </p:grpSpPr>
        <p:grpSp>
          <p:nvGrpSpPr>
            <p:cNvPr id="65" name="Group 64">
              <a:extLst>
                <a:ext uri="{FF2B5EF4-FFF2-40B4-BE49-F238E27FC236}">
                  <a16:creationId xmlns:a16="http://schemas.microsoft.com/office/drawing/2014/main" id="{008BFEC8-A879-AF4B-2095-1A060D527FDC}"/>
                </a:ext>
              </a:extLst>
            </p:cNvPr>
            <p:cNvGrpSpPr/>
            <p:nvPr/>
          </p:nvGrpSpPr>
          <p:grpSpPr>
            <a:xfrm>
              <a:off x="320719" y="4228589"/>
              <a:ext cx="1771605" cy="216000"/>
              <a:chOff x="320719" y="4224848"/>
              <a:chExt cx="1771605" cy="219456"/>
            </a:xfrm>
          </p:grpSpPr>
          <p:sp>
            <p:nvSpPr>
              <p:cNvPr id="69" name="Rectangle: Rounded Corners 6">
                <a:extLst>
                  <a:ext uri="{FF2B5EF4-FFF2-40B4-BE49-F238E27FC236}">
                    <a16:creationId xmlns:a16="http://schemas.microsoft.com/office/drawing/2014/main" id="{2E4EE7C7-D343-3D66-11E7-2A2265DB30FD}"/>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Production downtime</a:t>
                </a:r>
              </a:p>
            </p:txBody>
          </p:sp>
          <p:pic>
            <p:nvPicPr>
              <p:cNvPr id="70" name="Graphic 69">
                <a:extLst>
                  <a:ext uri="{FF2B5EF4-FFF2-40B4-BE49-F238E27FC236}">
                    <a16:creationId xmlns:a16="http://schemas.microsoft.com/office/drawing/2014/main" id="{551C2EE9-1595-C90D-8E81-2CADFB5206C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71" name="Group 70">
              <a:extLst>
                <a:ext uri="{FF2B5EF4-FFF2-40B4-BE49-F238E27FC236}">
                  <a16:creationId xmlns:a16="http://schemas.microsoft.com/office/drawing/2014/main" id="{0248396B-7C07-FCDA-CB05-D8420961F89D}"/>
                </a:ext>
              </a:extLst>
            </p:cNvPr>
            <p:cNvGrpSpPr/>
            <p:nvPr/>
          </p:nvGrpSpPr>
          <p:grpSpPr>
            <a:xfrm>
              <a:off x="320721" y="4517211"/>
              <a:ext cx="1771605" cy="216000"/>
              <a:chOff x="320721" y="4517211"/>
              <a:chExt cx="1771605" cy="216000"/>
            </a:xfrm>
          </p:grpSpPr>
          <p:sp>
            <p:nvSpPr>
              <p:cNvPr id="89" name="Rectangle: Rounded Corners 6">
                <a:extLst>
                  <a:ext uri="{FF2B5EF4-FFF2-40B4-BE49-F238E27FC236}">
                    <a16:creationId xmlns:a16="http://schemas.microsoft.com/office/drawing/2014/main" id="{9435B765-8A49-5A2A-00FA-800040026D60}"/>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Materials costs</a:t>
                </a:r>
              </a:p>
            </p:txBody>
          </p:sp>
          <p:pic>
            <p:nvPicPr>
              <p:cNvPr id="90" name="Graphic 89">
                <a:extLst>
                  <a:ext uri="{FF2B5EF4-FFF2-40B4-BE49-F238E27FC236}">
                    <a16:creationId xmlns:a16="http://schemas.microsoft.com/office/drawing/2014/main" id="{13F8DA67-65BA-9662-2A7F-6935ADA1C3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7" y="4552645"/>
                <a:ext cx="144000" cy="141732"/>
              </a:xfrm>
              <a:prstGeom prst="rect">
                <a:avLst/>
              </a:prstGeom>
            </p:spPr>
          </p:pic>
        </p:grpSp>
      </p:grpSp>
      <p:grpSp>
        <p:nvGrpSpPr>
          <p:cNvPr id="73" name="Group 72">
            <a:extLst>
              <a:ext uri="{FF2B5EF4-FFF2-40B4-BE49-F238E27FC236}">
                <a16:creationId xmlns:a16="http://schemas.microsoft.com/office/drawing/2014/main" id="{9F461792-6BCC-93ED-801C-945F38A8F231}"/>
              </a:ext>
            </a:extLst>
          </p:cNvPr>
          <p:cNvGrpSpPr/>
          <p:nvPr/>
        </p:nvGrpSpPr>
        <p:grpSpPr>
          <a:xfrm>
            <a:off x="320719" y="5020658"/>
            <a:ext cx="1771607" cy="504622"/>
            <a:chOff x="320719" y="5293823"/>
            <a:chExt cx="1771607" cy="504622"/>
          </a:xfrm>
        </p:grpSpPr>
        <p:grpSp>
          <p:nvGrpSpPr>
            <p:cNvPr id="91" name="Group 90">
              <a:extLst>
                <a:ext uri="{FF2B5EF4-FFF2-40B4-BE49-F238E27FC236}">
                  <a16:creationId xmlns:a16="http://schemas.microsoft.com/office/drawing/2014/main" id="{C18E8AAC-0551-FA72-F11E-05C09005954A}"/>
                </a:ext>
              </a:extLst>
            </p:cNvPr>
            <p:cNvGrpSpPr/>
            <p:nvPr/>
          </p:nvGrpSpPr>
          <p:grpSpPr>
            <a:xfrm>
              <a:off x="320719" y="5293823"/>
              <a:ext cx="1771605" cy="216000"/>
              <a:chOff x="320719" y="5270676"/>
              <a:chExt cx="1771605" cy="216000"/>
            </a:xfrm>
          </p:grpSpPr>
          <p:sp>
            <p:nvSpPr>
              <p:cNvPr id="94" name="Rectangle: Rounded Corners 6">
                <a:extLst>
                  <a:ext uri="{FF2B5EF4-FFF2-40B4-BE49-F238E27FC236}">
                    <a16:creationId xmlns:a16="http://schemas.microsoft.com/office/drawing/2014/main" id="{87A0850A-1294-6923-0847-B1327DCF2951}"/>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95" name="Graphic 94">
                <a:extLst>
                  <a:ext uri="{FF2B5EF4-FFF2-40B4-BE49-F238E27FC236}">
                    <a16:creationId xmlns:a16="http://schemas.microsoft.com/office/drawing/2014/main" id="{5935D61C-7164-631B-EB88-9E32F18E3D0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5" y="5306676"/>
                <a:ext cx="144000" cy="144000"/>
              </a:xfrm>
              <a:prstGeom prst="rect">
                <a:avLst/>
              </a:prstGeom>
            </p:spPr>
          </p:pic>
        </p:grpSp>
        <p:grpSp>
          <p:nvGrpSpPr>
            <p:cNvPr id="96" name="Group 95">
              <a:extLst>
                <a:ext uri="{FF2B5EF4-FFF2-40B4-BE49-F238E27FC236}">
                  <a16:creationId xmlns:a16="http://schemas.microsoft.com/office/drawing/2014/main" id="{28AE06C0-B0CD-ECE8-1796-C5A3F17C4992}"/>
                </a:ext>
              </a:extLst>
            </p:cNvPr>
            <p:cNvGrpSpPr/>
            <p:nvPr/>
          </p:nvGrpSpPr>
          <p:grpSpPr>
            <a:xfrm>
              <a:off x="320721" y="5582445"/>
              <a:ext cx="1771605" cy="216000"/>
              <a:chOff x="320721" y="5582445"/>
              <a:chExt cx="1771605" cy="216000"/>
            </a:xfrm>
          </p:grpSpPr>
          <p:sp>
            <p:nvSpPr>
              <p:cNvPr id="97" name="Rectangle: Rounded Corners 96">
                <a:extLst>
                  <a:ext uri="{FF2B5EF4-FFF2-40B4-BE49-F238E27FC236}">
                    <a16:creationId xmlns:a16="http://schemas.microsoft.com/office/drawing/2014/main" id="{C50DE6E6-0E92-979A-26C7-CED21A9A57C1}"/>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Increase revenue</a:t>
                </a:r>
              </a:p>
            </p:txBody>
          </p:sp>
          <p:pic>
            <p:nvPicPr>
              <p:cNvPr id="98" name="Graphic 97">
                <a:extLst>
                  <a:ext uri="{FF2B5EF4-FFF2-40B4-BE49-F238E27FC236}">
                    <a16:creationId xmlns:a16="http://schemas.microsoft.com/office/drawing/2014/main" id="{7A76F5A7-032B-49F0-ACB8-93FD4960F00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5" y="5618445"/>
                <a:ext cx="144000" cy="144000"/>
              </a:xfrm>
              <a:prstGeom prst="rect">
                <a:avLst/>
              </a:prstGeom>
            </p:spPr>
          </p:pic>
        </p:grpSp>
      </p:grpSp>
      <p:pic>
        <p:nvPicPr>
          <p:cNvPr id="444" name="Picture 443">
            <a:extLst>
              <a:ext uri="{FF2B5EF4-FFF2-40B4-BE49-F238E27FC236}">
                <a16:creationId xmlns:a16="http://schemas.microsoft.com/office/drawing/2014/main" id="{19CDDE54-97C9-91CE-819C-0EF48B137B52}"/>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3182938" y="2207040"/>
            <a:ext cx="224338" cy="215956"/>
          </a:xfrm>
          <a:prstGeom prst="rect">
            <a:avLst/>
          </a:prstGeom>
          <a:ln w="6657" cap="flat">
            <a:noFill/>
            <a:prstDash val="solid"/>
            <a:miter/>
          </a:ln>
          <a:effectLst/>
        </p:spPr>
      </p:pic>
      <p:pic>
        <p:nvPicPr>
          <p:cNvPr id="447" name="Picture 446">
            <a:extLst>
              <a:ext uri="{FF2B5EF4-FFF2-40B4-BE49-F238E27FC236}">
                <a16:creationId xmlns:a16="http://schemas.microsoft.com/office/drawing/2014/main" id="{E9B4B3B4-F6E1-51DD-21C1-2833545FAF31}"/>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6067425" y="2207040"/>
            <a:ext cx="224338" cy="215956"/>
          </a:xfrm>
          <a:prstGeom prst="rect">
            <a:avLst/>
          </a:prstGeom>
          <a:ln w="6657" cap="flat">
            <a:noFill/>
            <a:prstDash val="solid"/>
            <a:miter/>
          </a:ln>
          <a:effectLst/>
        </p:spPr>
      </p:pic>
      <p:pic>
        <p:nvPicPr>
          <p:cNvPr id="450" name="Picture 449">
            <a:extLst>
              <a:ext uri="{FF2B5EF4-FFF2-40B4-BE49-F238E27FC236}">
                <a16:creationId xmlns:a16="http://schemas.microsoft.com/office/drawing/2014/main" id="{37BCEB95-EA85-6E87-DC0C-85B7BFD0FE52}"/>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8950325" y="2207040"/>
            <a:ext cx="224338" cy="215956"/>
          </a:xfrm>
          <a:prstGeom prst="rect">
            <a:avLst/>
          </a:prstGeom>
          <a:ln w="6657" cap="flat">
            <a:noFill/>
            <a:prstDash val="solid"/>
            <a:miter/>
          </a:ln>
          <a:effectLst/>
        </p:spPr>
      </p:pic>
      <p:sp>
        <p:nvSpPr>
          <p:cNvPr id="150" name="TextBox 149">
            <a:extLst>
              <a:ext uri="{FF2B5EF4-FFF2-40B4-BE49-F238E27FC236}">
                <a16:creationId xmlns:a16="http://schemas.microsoft.com/office/drawing/2014/main" id="{C1AB0460-FDDB-55B0-AB4A-983B0EBCD24A}"/>
              </a:ext>
              <a:ext uri="{C183D7F6-B498-43B3-948B-1728B52AA6E4}">
                <adec:decorative xmlns:adec="http://schemas.microsoft.com/office/drawing/2017/decorative" val="0"/>
              </a:ext>
            </a:extLst>
          </p:cNvPr>
          <p:cNvSpPr txBox="1">
            <a:spLocks/>
          </p:cNvSpPr>
          <p:nvPr/>
        </p:nvSpPr>
        <p:spPr>
          <a:xfrm>
            <a:off x="3567890" y="4913636"/>
            <a:ext cx="2209629" cy="6913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Asset Management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EAM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Service Request solution</a:t>
            </a:r>
          </a:p>
        </p:txBody>
      </p:sp>
      <p:pic>
        <p:nvPicPr>
          <p:cNvPr id="453" name="Picture 452">
            <a:extLst>
              <a:ext uri="{FF2B5EF4-FFF2-40B4-BE49-F238E27FC236}">
                <a16:creationId xmlns:a16="http://schemas.microsoft.com/office/drawing/2014/main" id="{B2FD2581-7FA1-E8EE-EC8D-CAD04DE725AC}"/>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3182938" y="4840226"/>
            <a:ext cx="224338" cy="215956"/>
          </a:xfrm>
          <a:prstGeom prst="rect">
            <a:avLst/>
          </a:prstGeom>
          <a:ln w="6657" cap="flat">
            <a:noFill/>
            <a:prstDash val="solid"/>
            <a:miter/>
          </a:ln>
          <a:effectLst/>
        </p:spPr>
      </p:pic>
      <p:sp>
        <p:nvSpPr>
          <p:cNvPr id="141" name="TextBox 140">
            <a:extLst>
              <a:ext uri="{FF2B5EF4-FFF2-40B4-BE49-F238E27FC236}">
                <a16:creationId xmlns:a16="http://schemas.microsoft.com/office/drawing/2014/main" id="{BFB5F88F-3011-08A9-5286-3BA65E7D5AB8}"/>
              </a:ext>
              <a:ext uri="{C183D7F6-B498-43B3-948B-1728B52AA6E4}">
                <adec:decorative xmlns:adec="http://schemas.microsoft.com/office/drawing/2017/decorative" val="0"/>
              </a:ext>
            </a:extLst>
          </p:cNvPr>
          <p:cNvSpPr txBox="1">
            <a:spLocks/>
          </p:cNvSpPr>
          <p:nvPr/>
        </p:nvSpPr>
        <p:spPr>
          <a:xfrm>
            <a:off x="6452377" y="4913636"/>
            <a:ext cx="2209629" cy="6913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Asset Management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EAM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Service Request solution</a:t>
            </a:r>
          </a:p>
        </p:txBody>
      </p:sp>
      <p:pic>
        <p:nvPicPr>
          <p:cNvPr id="456" name="Picture 455">
            <a:extLst>
              <a:ext uri="{FF2B5EF4-FFF2-40B4-BE49-F238E27FC236}">
                <a16:creationId xmlns:a16="http://schemas.microsoft.com/office/drawing/2014/main" id="{C4D9B744-9C1C-AC1B-4231-9FF344102175}"/>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6067425" y="4840226"/>
            <a:ext cx="224338" cy="215956"/>
          </a:xfrm>
          <a:prstGeom prst="rect">
            <a:avLst/>
          </a:prstGeom>
          <a:ln w="6657" cap="flat">
            <a:noFill/>
            <a:prstDash val="solid"/>
            <a:miter/>
          </a:ln>
          <a:effectLst/>
        </p:spPr>
      </p:pic>
      <p:sp>
        <p:nvSpPr>
          <p:cNvPr id="138" name="TextBox 137">
            <a:extLst>
              <a:ext uri="{FF2B5EF4-FFF2-40B4-BE49-F238E27FC236}">
                <a16:creationId xmlns:a16="http://schemas.microsoft.com/office/drawing/2014/main" id="{77E56EEF-AC83-485A-3B3E-DF083A400CA8}"/>
              </a:ext>
              <a:ext uri="{C183D7F6-B498-43B3-948B-1728B52AA6E4}">
                <adec:decorative xmlns:adec="http://schemas.microsoft.com/office/drawing/2017/decorative" val="0"/>
              </a:ext>
            </a:extLst>
          </p:cNvPr>
          <p:cNvSpPr txBox="1">
            <a:spLocks/>
          </p:cNvSpPr>
          <p:nvPr/>
        </p:nvSpPr>
        <p:spPr>
          <a:xfrm>
            <a:off x="9335277" y="4913636"/>
            <a:ext cx="2209629" cy="6913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Asset Management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EAM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Service Request solution</a:t>
            </a:r>
          </a:p>
        </p:txBody>
      </p:sp>
      <p:pic>
        <p:nvPicPr>
          <p:cNvPr id="459" name="Picture 458">
            <a:extLst>
              <a:ext uri="{FF2B5EF4-FFF2-40B4-BE49-F238E27FC236}">
                <a16:creationId xmlns:a16="http://schemas.microsoft.com/office/drawing/2014/main" id="{1E2B3664-01EA-8760-5515-DFE04DC95328}"/>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8950325" y="4840226"/>
            <a:ext cx="224338" cy="215956"/>
          </a:xfrm>
          <a:prstGeom prst="rect">
            <a:avLst/>
          </a:prstGeom>
          <a:ln w="6657" cap="flat">
            <a:noFill/>
            <a:prstDash val="solid"/>
            <a:miter/>
          </a:ln>
          <a:effectLst/>
        </p:spPr>
      </p:pic>
      <p:sp>
        <p:nvSpPr>
          <p:cNvPr id="129" name="TextBox 128">
            <a:extLst>
              <a:ext uri="{FF2B5EF4-FFF2-40B4-BE49-F238E27FC236}">
                <a16:creationId xmlns:a16="http://schemas.microsoft.com/office/drawing/2014/main" id="{21B0FAFD-EFC7-AAA1-0724-C7170B2192F9}"/>
              </a:ext>
              <a:ext uri="{C183D7F6-B498-43B3-948B-1728B52AA6E4}">
                <adec:decorative xmlns:adec="http://schemas.microsoft.com/office/drawing/2017/decorative" val="0"/>
              </a:ext>
            </a:extLst>
          </p:cNvPr>
          <p:cNvSpPr txBox="1">
            <a:spLocks/>
          </p:cNvSpPr>
          <p:nvPr/>
        </p:nvSpPr>
        <p:spPr>
          <a:xfrm>
            <a:off x="9335277" y="2265085"/>
            <a:ext cx="1975660" cy="9986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Asset Management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EAM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Service Request solution</a:t>
            </a:r>
          </a:p>
        </p:txBody>
      </p:sp>
      <p:sp>
        <p:nvSpPr>
          <p:cNvPr id="132" name="TextBox 131">
            <a:extLst>
              <a:ext uri="{FF2B5EF4-FFF2-40B4-BE49-F238E27FC236}">
                <a16:creationId xmlns:a16="http://schemas.microsoft.com/office/drawing/2014/main" id="{9FA76BF3-FB0E-6E07-6077-3D578ABBAFE0}"/>
              </a:ext>
              <a:ext uri="{C183D7F6-B498-43B3-948B-1728B52AA6E4}">
                <adec:decorative xmlns:adec="http://schemas.microsoft.com/office/drawing/2017/decorative" val="0"/>
              </a:ext>
            </a:extLst>
          </p:cNvPr>
          <p:cNvSpPr txBox="1">
            <a:spLocks/>
          </p:cNvSpPr>
          <p:nvPr/>
        </p:nvSpPr>
        <p:spPr>
          <a:xfrm>
            <a:off x="6452377" y="2265085"/>
            <a:ext cx="1975660" cy="9986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Asset Management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EAM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Service Request solution</a:t>
            </a:r>
          </a:p>
        </p:txBody>
      </p:sp>
      <p:sp>
        <p:nvSpPr>
          <p:cNvPr id="135" name="TextBox 134">
            <a:extLst>
              <a:ext uri="{FF2B5EF4-FFF2-40B4-BE49-F238E27FC236}">
                <a16:creationId xmlns:a16="http://schemas.microsoft.com/office/drawing/2014/main" id="{6ED725C0-86B1-F247-AACC-116CC8C70929}"/>
              </a:ext>
              <a:ext uri="{C183D7F6-B498-43B3-948B-1728B52AA6E4}">
                <adec:decorative xmlns:adec="http://schemas.microsoft.com/office/drawing/2017/decorative" val="0"/>
              </a:ext>
            </a:extLst>
          </p:cNvPr>
          <p:cNvSpPr txBox="1">
            <a:spLocks/>
          </p:cNvSpPr>
          <p:nvPr/>
        </p:nvSpPr>
        <p:spPr>
          <a:xfrm>
            <a:off x="3567890" y="2265085"/>
            <a:ext cx="1975660" cy="9986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Asset Management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EAM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Service Request solution</a:t>
            </a:r>
          </a:p>
        </p:txBody>
      </p:sp>
    </p:spTree>
    <p:extLst>
      <p:ext uri="{BB962C8B-B14F-4D97-AF65-F5344CB8AC3E}">
        <p14:creationId xmlns:p14="http://schemas.microsoft.com/office/powerpoint/2010/main" val="195034518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9698C2DD-5AFF-F7FD-B1E7-25712D9FB8C4}"/>
              </a:ext>
            </a:extLst>
          </p:cNvPr>
          <p:cNvSpPr>
            <a:spLocks noGrp="1"/>
          </p:cNvSpPr>
          <p:nvPr>
            <p:ph type="body" sz="quarter" idx="32"/>
          </p:nvPr>
        </p:nvSpPr>
        <p:spPr/>
        <p:txBody>
          <a:bodyPr/>
          <a:lstStyle/>
          <a:p>
            <a:r>
              <a:rPr lang="en-US" noProof="0" dirty="0"/>
              <a:t>Engineering teams spend substantial time refining and optimizing product designs to meet performance, cost, and production requirements. With AI, they get assistance with research, ideation, and collaboration to quickly generate innovative solutions.</a:t>
            </a:r>
          </a:p>
          <a:p>
            <a:endParaRPr lang="en-US" dirty="0"/>
          </a:p>
          <a:p>
            <a:r>
              <a:rPr lang="en-US" sz="1050" noProof="0" dirty="0">
                <a:latin typeface="+mj-lt"/>
              </a:rPr>
              <a:t>Customer reference: </a:t>
            </a:r>
            <a:r>
              <a:rPr lang="en-US" sz="1050" noProof="0" dirty="0">
                <a:hlinkClick r:id="rId3"/>
              </a:rPr>
              <a:t>Bayer uses agent for product development</a:t>
            </a:r>
            <a:endParaRPr lang="en-US" sz="1050" noProof="0" dirty="0"/>
          </a:p>
          <a:p>
            <a:endParaRPr lang="en-US" noProof="0" dirty="0"/>
          </a:p>
        </p:txBody>
      </p:sp>
      <p:sp>
        <p:nvSpPr>
          <p:cNvPr id="38" name="Text Placeholder 37">
            <a:extLst>
              <a:ext uri="{FF2B5EF4-FFF2-40B4-BE49-F238E27FC236}">
                <a16:creationId xmlns:a16="http://schemas.microsoft.com/office/drawing/2014/main" id="{F1A2B62C-7F27-CB79-5EBA-7754031B050C}"/>
              </a:ext>
            </a:extLst>
          </p:cNvPr>
          <p:cNvSpPr>
            <a:spLocks noGrp="1"/>
          </p:cNvSpPr>
          <p:nvPr>
            <p:ph type="body" sz="quarter" idx="33"/>
          </p:nvPr>
        </p:nvSpPr>
        <p:spPr/>
        <p:txBody>
          <a:bodyPr/>
          <a:lstStyle/>
          <a:p>
            <a:r>
              <a:rPr lang="en-IN"/>
              <a:t>Manufacturing</a:t>
            </a:r>
          </a:p>
        </p:txBody>
      </p:sp>
      <p:sp>
        <p:nvSpPr>
          <p:cNvPr id="32" name="Text Placeholder 31">
            <a:extLst>
              <a:ext uri="{FF2B5EF4-FFF2-40B4-BE49-F238E27FC236}">
                <a16:creationId xmlns:a16="http://schemas.microsoft.com/office/drawing/2014/main" id="{6A20F47D-060F-7FE8-3649-3ACCB62BAF20}"/>
              </a:ext>
            </a:extLst>
          </p:cNvPr>
          <p:cNvSpPr>
            <a:spLocks noGrp="1"/>
          </p:cNvSpPr>
          <p:nvPr>
            <p:ph type="body" sz="quarter" idx="30"/>
          </p:nvPr>
        </p:nvSpPr>
        <p:spPr/>
        <p:txBody>
          <a:bodyPr/>
          <a:lstStyle/>
          <a:p>
            <a:r>
              <a:rPr lang="en-US" noProof="0"/>
              <a:t>Buy</a:t>
            </a:r>
          </a:p>
        </p:txBody>
      </p:sp>
      <p:sp>
        <p:nvSpPr>
          <p:cNvPr id="30" name="Text Placeholder 29">
            <a:extLst>
              <a:ext uri="{FF2B5EF4-FFF2-40B4-BE49-F238E27FC236}">
                <a16:creationId xmlns:a16="http://schemas.microsoft.com/office/drawing/2014/main" id="{EA1F8ECC-FDC8-F398-2911-B4EFEEDE48CD}"/>
              </a:ext>
            </a:extLst>
          </p:cNvPr>
          <p:cNvSpPr>
            <a:spLocks noGrp="1"/>
          </p:cNvSpPr>
          <p:nvPr>
            <p:ph type="body" sz="quarter" idx="17"/>
          </p:nvPr>
        </p:nvSpPr>
        <p:spPr/>
        <p:txBody>
          <a:bodyPr/>
          <a:lstStyle/>
          <a:p>
            <a:r>
              <a:rPr lang="en-US" noProof="0"/>
              <a:t>Microsoft 365 Copilot</a:t>
            </a:r>
          </a:p>
        </p:txBody>
      </p:sp>
      <p:sp>
        <p:nvSpPr>
          <p:cNvPr id="28" name="Title 27">
            <a:extLst>
              <a:ext uri="{FF2B5EF4-FFF2-40B4-BE49-F238E27FC236}">
                <a16:creationId xmlns:a16="http://schemas.microsoft.com/office/drawing/2014/main" id="{677047A2-3D6B-FA7F-9A1F-E07E66F6AFEE}"/>
              </a:ext>
            </a:extLst>
          </p:cNvPr>
          <p:cNvSpPr>
            <a:spLocks noGrp="1"/>
          </p:cNvSpPr>
          <p:nvPr>
            <p:ph type="title"/>
          </p:nvPr>
        </p:nvSpPr>
        <p:spPr/>
        <p:txBody>
          <a:bodyPr/>
          <a:lstStyle/>
          <a:p>
            <a:r>
              <a:rPr lang="en-US"/>
              <a:t>New product ideation and research</a:t>
            </a:r>
          </a:p>
        </p:txBody>
      </p:sp>
      <p:sp>
        <p:nvSpPr>
          <p:cNvPr id="318" name="Text Placeholder 317">
            <a:extLst>
              <a:ext uri="{FF2B5EF4-FFF2-40B4-BE49-F238E27FC236}">
                <a16:creationId xmlns:a16="http://schemas.microsoft.com/office/drawing/2014/main" id="{2470B96F-EF71-EF9C-EDF1-3F3834738144}"/>
              </a:ext>
            </a:extLst>
          </p:cNvPr>
          <p:cNvSpPr>
            <a:spLocks noGrp="1"/>
          </p:cNvSpPr>
          <p:nvPr>
            <p:ph type="body" sz="quarter" idx="69"/>
          </p:nvPr>
        </p:nvSpPr>
        <p:spPr/>
        <p:txBody>
          <a:bodyPr/>
          <a:lstStyle/>
          <a:p>
            <a:r>
              <a:rPr lang="en-US" dirty="0"/>
              <a:t>Benefit: Gain a deeper understanding of customer needs and preferences, enabling more targeted and effective product development.</a:t>
            </a:r>
          </a:p>
          <a:p>
            <a:r>
              <a:rPr kumimoji="0" lang="en-US" sz="900" b="0" i="0" u="none" strike="noStrike" kern="1200" cap="none" spc="0" normalizeH="0" baseline="0" noProof="0" dirty="0">
                <a:ln>
                  <a:noFill/>
                </a:ln>
                <a:solidFill>
                  <a:srgbClr val="0070C0"/>
                </a:solidFill>
                <a:effectLst/>
                <a:uLnTx/>
                <a:uFillTx/>
                <a:latin typeface="Segoe UI"/>
                <a:ea typeface="+mn-ea"/>
                <a:cs typeface="Segoe UI" panose="020B0502040204020203" pitchFamily="34" charset="0"/>
                <a:hlinkClick r:id="rId4"/>
              </a:rPr>
              <a:t>Try in Prompt Gallery: Technical support summary report template</a:t>
            </a:r>
            <a:endParaRPr kumimoji="0" lang="en-US" sz="900" b="0" i="0" u="none" strike="noStrike" kern="1200" cap="none" spc="0" normalizeH="0" baseline="0" noProof="0" dirty="0">
              <a:ln>
                <a:noFill/>
              </a:ln>
              <a:solidFill>
                <a:srgbClr val="0070C0"/>
              </a:solidFill>
              <a:effectLst/>
              <a:uLnTx/>
              <a:uFillTx/>
              <a:latin typeface="Segoe UI"/>
              <a:ea typeface="+mn-ea"/>
              <a:cs typeface="+mn-cs"/>
            </a:endParaRPr>
          </a:p>
          <a:p>
            <a:endParaRPr lang="en-US" dirty="0"/>
          </a:p>
        </p:txBody>
      </p:sp>
      <p:sp>
        <p:nvSpPr>
          <p:cNvPr id="29" name="Text Placeholder 28">
            <a:extLst>
              <a:ext uri="{FF2B5EF4-FFF2-40B4-BE49-F238E27FC236}">
                <a16:creationId xmlns:a16="http://schemas.microsoft.com/office/drawing/2014/main" id="{7C2D2496-BD49-5AD1-63CE-9D9DCA47E468}"/>
              </a:ext>
            </a:extLst>
          </p:cNvPr>
          <p:cNvSpPr>
            <a:spLocks noGrp="1"/>
          </p:cNvSpPr>
          <p:nvPr>
            <p:ph type="body" sz="quarter" idx="11"/>
          </p:nvPr>
        </p:nvSpPr>
        <p:spPr/>
        <p:txBody>
          <a:bodyPr/>
          <a:lstStyle/>
          <a:p>
            <a:r>
              <a:rPr lang="en-US" noProof="0"/>
              <a:t>Customer insights</a:t>
            </a:r>
          </a:p>
        </p:txBody>
      </p:sp>
      <p:sp>
        <p:nvSpPr>
          <p:cNvPr id="31" name="Text Placeholder 30">
            <a:extLst>
              <a:ext uri="{FF2B5EF4-FFF2-40B4-BE49-F238E27FC236}">
                <a16:creationId xmlns:a16="http://schemas.microsoft.com/office/drawing/2014/main" id="{C5655133-51D7-D15A-17CE-B726F1D22F04}"/>
              </a:ext>
            </a:extLst>
          </p:cNvPr>
          <p:cNvSpPr>
            <a:spLocks noGrp="1"/>
          </p:cNvSpPr>
          <p:nvPr>
            <p:ph type="body" sz="quarter" idx="18"/>
          </p:nvPr>
        </p:nvSpPr>
        <p:spPr/>
        <p:txBody>
          <a:bodyPr/>
          <a:lstStyle/>
          <a:p>
            <a:r>
              <a:rPr lang="en-US" noProof="0"/>
              <a:t>Use Copilot in Excel analyze customer feedback. Perform sentiment analysis such as identifying common pain points and feature requests to understand what features or products customers are looking for.</a:t>
            </a:r>
          </a:p>
        </p:txBody>
      </p:sp>
      <p:sp>
        <p:nvSpPr>
          <p:cNvPr id="40" name="Text Placeholder 39">
            <a:extLst>
              <a:ext uri="{FF2B5EF4-FFF2-40B4-BE49-F238E27FC236}">
                <a16:creationId xmlns:a16="http://schemas.microsoft.com/office/drawing/2014/main" id="{20A0D43F-B1DF-EC23-A5E6-F0B33C97A8F9}"/>
              </a:ext>
            </a:extLst>
          </p:cNvPr>
          <p:cNvSpPr>
            <a:spLocks noGrp="1"/>
          </p:cNvSpPr>
          <p:nvPr>
            <p:ph type="body" sz="quarter" idx="42"/>
          </p:nvPr>
        </p:nvSpPr>
        <p:spPr/>
        <p:txBody>
          <a:bodyPr/>
          <a:lstStyle/>
          <a:p>
            <a:r>
              <a:rPr lang="en-US" noProof="0"/>
              <a:t>Market Research</a:t>
            </a:r>
          </a:p>
        </p:txBody>
      </p:sp>
      <p:sp>
        <p:nvSpPr>
          <p:cNvPr id="41" name="Text Placeholder 40">
            <a:extLst>
              <a:ext uri="{FF2B5EF4-FFF2-40B4-BE49-F238E27FC236}">
                <a16:creationId xmlns:a16="http://schemas.microsoft.com/office/drawing/2014/main" id="{92909097-9FD5-4965-E15E-C329AE84107B}"/>
              </a:ext>
            </a:extLst>
          </p:cNvPr>
          <p:cNvSpPr>
            <a:spLocks noGrp="1"/>
          </p:cNvSpPr>
          <p:nvPr>
            <p:ph type="body" sz="quarter" idx="43"/>
          </p:nvPr>
        </p:nvSpPr>
        <p:spPr/>
        <p:txBody>
          <a:bodyPr/>
          <a:lstStyle/>
          <a:p>
            <a:r>
              <a:rPr lang="en-US" noProof="0" dirty="0"/>
              <a:t>Use Researcher to summarize recent market trends, competitor products, and consumer preferences from external sources.</a:t>
            </a:r>
          </a:p>
          <a:p>
            <a:endParaRPr lang="en-US" noProof="0" dirty="0"/>
          </a:p>
        </p:txBody>
      </p:sp>
      <p:sp>
        <p:nvSpPr>
          <p:cNvPr id="317" name="Text Placeholder 316">
            <a:extLst>
              <a:ext uri="{FF2B5EF4-FFF2-40B4-BE49-F238E27FC236}">
                <a16:creationId xmlns:a16="http://schemas.microsoft.com/office/drawing/2014/main" id="{52E3EB0D-B393-2A57-9DB8-DD785DABD05D}"/>
              </a:ext>
            </a:extLst>
          </p:cNvPr>
          <p:cNvSpPr>
            <a:spLocks noGrp="1"/>
          </p:cNvSpPr>
          <p:nvPr>
            <p:ph type="body" sz="quarter" idx="68"/>
          </p:nvPr>
        </p:nvSpPr>
        <p:spPr/>
        <p:txBody>
          <a:bodyPr/>
          <a:lstStyle/>
          <a:p>
            <a:r>
              <a:rPr lang="en-US" dirty="0"/>
              <a:t>Benefit: Accelerate innovation by generating a comprehensive report with a diverse range of ideas, reducing time-to-market for new products and enhancing your competitive edge.</a:t>
            </a:r>
          </a:p>
          <a:p>
            <a:endParaRPr lang="en-US" dirty="0"/>
          </a:p>
        </p:txBody>
      </p:sp>
      <p:sp>
        <p:nvSpPr>
          <p:cNvPr id="68" name="Text Placeholder 67">
            <a:extLst>
              <a:ext uri="{FF2B5EF4-FFF2-40B4-BE49-F238E27FC236}">
                <a16:creationId xmlns:a16="http://schemas.microsoft.com/office/drawing/2014/main" id="{6CD62132-D773-5CD1-C83A-C4DC60F24737}"/>
              </a:ext>
            </a:extLst>
          </p:cNvPr>
          <p:cNvSpPr>
            <a:spLocks noGrp="1"/>
          </p:cNvSpPr>
          <p:nvPr>
            <p:ph type="body" sz="quarter" idx="45"/>
          </p:nvPr>
        </p:nvSpPr>
        <p:spPr/>
        <p:txBody>
          <a:bodyPr/>
          <a:lstStyle/>
          <a:p>
            <a:r>
              <a:rPr lang="en-US" noProof="0"/>
              <a:t>Product ideas</a:t>
            </a:r>
          </a:p>
        </p:txBody>
      </p:sp>
      <p:sp>
        <p:nvSpPr>
          <p:cNvPr id="69" name="Text Placeholder 68">
            <a:extLst>
              <a:ext uri="{FF2B5EF4-FFF2-40B4-BE49-F238E27FC236}">
                <a16:creationId xmlns:a16="http://schemas.microsoft.com/office/drawing/2014/main" id="{3177B54A-3FE2-A210-19FA-0D86BE05890C}"/>
              </a:ext>
            </a:extLst>
          </p:cNvPr>
          <p:cNvSpPr>
            <a:spLocks noGrp="1"/>
          </p:cNvSpPr>
          <p:nvPr>
            <p:ph type="body" sz="quarter" idx="46"/>
          </p:nvPr>
        </p:nvSpPr>
        <p:spPr>
          <a:noFill/>
        </p:spPr>
        <p:txBody>
          <a:bodyPr/>
          <a:lstStyle/>
          <a:p>
            <a:r>
              <a:rPr lang="en-US" noProof="0" dirty="0"/>
              <a:t>Use Researcher to create a report of new product ideas based on market research sources, industry trends, previous projects, and meeting notes.</a:t>
            </a:r>
          </a:p>
          <a:p>
            <a:endParaRPr lang="en-US" noProof="0" dirty="0"/>
          </a:p>
        </p:txBody>
      </p:sp>
      <p:sp>
        <p:nvSpPr>
          <p:cNvPr id="319" name="Text Placeholder 318">
            <a:extLst>
              <a:ext uri="{FF2B5EF4-FFF2-40B4-BE49-F238E27FC236}">
                <a16:creationId xmlns:a16="http://schemas.microsoft.com/office/drawing/2014/main" id="{E429E419-4A06-BAB5-EDF8-877B99096E96}"/>
              </a:ext>
            </a:extLst>
          </p:cNvPr>
          <p:cNvSpPr>
            <a:spLocks noGrp="1"/>
          </p:cNvSpPr>
          <p:nvPr>
            <p:ph type="body" sz="quarter" idx="70"/>
          </p:nvPr>
        </p:nvSpPr>
        <p:spPr/>
        <p:txBody>
          <a:bodyPr/>
          <a:lstStyle/>
          <a:p>
            <a:r>
              <a:rPr lang="en-US" dirty="0"/>
              <a:t>Benefit: Stay ahead of the competition by leveraging up-to-date market intelligence, ensuring your products meet current consumer demands and industry standards.</a:t>
            </a:r>
          </a:p>
        </p:txBody>
      </p:sp>
      <p:sp>
        <p:nvSpPr>
          <p:cNvPr id="314" name="Text Placeholder 313">
            <a:extLst>
              <a:ext uri="{FF2B5EF4-FFF2-40B4-BE49-F238E27FC236}">
                <a16:creationId xmlns:a16="http://schemas.microsoft.com/office/drawing/2014/main" id="{B0C22FBE-F1A8-6673-AD2C-42C1CEED61B8}"/>
              </a:ext>
            </a:extLst>
          </p:cNvPr>
          <p:cNvSpPr>
            <a:spLocks noGrp="1"/>
          </p:cNvSpPr>
          <p:nvPr>
            <p:ph type="body" sz="quarter" idx="48"/>
          </p:nvPr>
        </p:nvSpPr>
        <p:spPr/>
        <p:txBody>
          <a:bodyPr/>
          <a:lstStyle/>
          <a:p>
            <a:r>
              <a:rPr lang="en-US"/>
              <a:t>Benefit: Improve product quality and stakeholder satisfaction by systematically gathering and incorporating feedback throughout the development process.</a:t>
            </a:r>
          </a:p>
        </p:txBody>
      </p:sp>
      <p:sp>
        <p:nvSpPr>
          <p:cNvPr id="72" name="Text Placeholder 71">
            <a:extLst>
              <a:ext uri="{FF2B5EF4-FFF2-40B4-BE49-F238E27FC236}">
                <a16:creationId xmlns:a16="http://schemas.microsoft.com/office/drawing/2014/main" id="{13960D29-6FC2-C37E-FE36-41693D150545}"/>
              </a:ext>
            </a:extLst>
          </p:cNvPr>
          <p:cNvSpPr>
            <a:spLocks noGrp="1"/>
          </p:cNvSpPr>
          <p:nvPr>
            <p:ph type="body" sz="quarter" idx="49"/>
          </p:nvPr>
        </p:nvSpPr>
        <p:spPr/>
        <p:txBody>
          <a:bodyPr/>
          <a:lstStyle/>
          <a:p>
            <a:r>
              <a:rPr lang="en-US" noProof="0"/>
              <a:t>Feedback and iteration</a:t>
            </a:r>
          </a:p>
        </p:txBody>
      </p:sp>
      <p:sp>
        <p:nvSpPr>
          <p:cNvPr id="73" name="Text Placeholder 72">
            <a:extLst>
              <a:ext uri="{FF2B5EF4-FFF2-40B4-BE49-F238E27FC236}">
                <a16:creationId xmlns:a16="http://schemas.microsoft.com/office/drawing/2014/main" id="{F3EC5390-D5A7-18D1-4557-6CF607F5C202}"/>
              </a:ext>
            </a:extLst>
          </p:cNvPr>
          <p:cNvSpPr>
            <a:spLocks noGrp="1"/>
          </p:cNvSpPr>
          <p:nvPr>
            <p:ph type="body" sz="quarter" idx="50"/>
          </p:nvPr>
        </p:nvSpPr>
        <p:spPr/>
        <p:txBody>
          <a:bodyPr/>
          <a:lstStyle/>
          <a:p>
            <a:r>
              <a:rPr lang="en-US" noProof="0"/>
              <a:t>Export insights to Copilot Pages at various stages and tag teams to enrich or provide feedback. Ask Copilot to summarize key points from both Pages and Teams meetings and suggest improvements.</a:t>
            </a:r>
          </a:p>
          <a:p>
            <a:endParaRPr lang="en-US" noProof="0"/>
          </a:p>
        </p:txBody>
      </p:sp>
      <p:sp>
        <p:nvSpPr>
          <p:cNvPr id="74" name="Text Placeholder 73">
            <a:extLst>
              <a:ext uri="{FF2B5EF4-FFF2-40B4-BE49-F238E27FC236}">
                <a16:creationId xmlns:a16="http://schemas.microsoft.com/office/drawing/2014/main" id="{C04ECE58-AA65-4922-96FA-6B92C7BF6295}"/>
              </a:ext>
            </a:extLst>
          </p:cNvPr>
          <p:cNvSpPr>
            <a:spLocks noGrp="1"/>
          </p:cNvSpPr>
          <p:nvPr>
            <p:ph type="body" sz="quarter" idx="51"/>
          </p:nvPr>
        </p:nvSpPr>
        <p:spPr/>
        <p:txBody>
          <a:bodyPr/>
          <a:lstStyle/>
          <a:p>
            <a:r>
              <a:rPr lang="en-US" noProof="0"/>
              <a:t>Concept sketching</a:t>
            </a:r>
          </a:p>
        </p:txBody>
      </p:sp>
      <p:sp>
        <p:nvSpPr>
          <p:cNvPr id="75" name="Text Placeholder 74">
            <a:extLst>
              <a:ext uri="{FF2B5EF4-FFF2-40B4-BE49-F238E27FC236}">
                <a16:creationId xmlns:a16="http://schemas.microsoft.com/office/drawing/2014/main" id="{E00A894D-CBE1-6418-A270-81F682E1FDE3}"/>
              </a:ext>
            </a:extLst>
          </p:cNvPr>
          <p:cNvSpPr>
            <a:spLocks noGrp="1"/>
          </p:cNvSpPr>
          <p:nvPr>
            <p:ph type="body" sz="quarter" idx="52"/>
          </p:nvPr>
        </p:nvSpPr>
        <p:spPr/>
        <p:txBody>
          <a:bodyPr/>
          <a:lstStyle/>
          <a:p>
            <a:r>
              <a:rPr lang="en-US" noProof="0"/>
              <a:t>Draft initial sketches and wireframes for the product. Copilot can gather and present design inspirations from various sources.</a:t>
            </a:r>
          </a:p>
        </p:txBody>
      </p:sp>
      <p:sp>
        <p:nvSpPr>
          <p:cNvPr id="315" name="Text Placeholder 314">
            <a:extLst>
              <a:ext uri="{FF2B5EF4-FFF2-40B4-BE49-F238E27FC236}">
                <a16:creationId xmlns:a16="http://schemas.microsoft.com/office/drawing/2014/main" id="{E3807D3D-DB9F-665E-4950-551C177B204F}"/>
              </a:ext>
            </a:extLst>
          </p:cNvPr>
          <p:cNvSpPr>
            <a:spLocks noGrp="1"/>
          </p:cNvSpPr>
          <p:nvPr>
            <p:ph type="body" sz="quarter" idx="66"/>
          </p:nvPr>
        </p:nvSpPr>
        <p:spPr/>
        <p:txBody>
          <a:bodyPr/>
          <a:lstStyle/>
          <a:p>
            <a:r>
              <a:rPr lang="en-US"/>
              <a:t>Benefit: Enhance team collaboration and creativity by streamlining the brainstorming process, ensuring all ideas are captured and evaluated efficiently.</a:t>
            </a:r>
          </a:p>
        </p:txBody>
      </p:sp>
      <p:sp>
        <p:nvSpPr>
          <p:cNvPr id="77" name="Text Placeholder 76">
            <a:extLst>
              <a:ext uri="{FF2B5EF4-FFF2-40B4-BE49-F238E27FC236}">
                <a16:creationId xmlns:a16="http://schemas.microsoft.com/office/drawing/2014/main" id="{18E00E50-ECBA-8FBB-5C31-C092052F7EB0}"/>
              </a:ext>
            </a:extLst>
          </p:cNvPr>
          <p:cNvSpPr>
            <a:spLocks noGrp="1"/>
          </p:cNvSpPr>
          <p:nvPr>
            <p:ph type="body" sz="quarter" idx="54"/>
          </p:nvPr>
        </p:nvSpPr>
        <p:spPr/>
        <p:txBody>
          <a:bodyPr/>
          <a:lstStyle/>
          <a:p>
            <a:r>
              <a:rPr lang="en-US" noProof="0"/>
              <a:t>Collaborative ideation</a:t>
            </a:r>
          </a:p>
        </p:txBody>
      </p:sp>
      <p:sp>
        <p:nvSpPr>
          <p:cNvPr id="78" name="Text Placeholder 77">
            <a:extLst>
              <a:ext uri="{FF2B5EF4-FFF2-40B4-BE49-F238E27FC236}">
                <a16:creationId xmlns:a16="http://schemas.microsoft.com/office/drawing/2014/main" id="{4363A0F7-2657-C95F-D5A1-9CA16AB26EE8}"/>
              </a:ext>
            </a:extLst>
          </p:cNvPr>
          <p:cNvSpPr>
            <a:spLocks noGrp="1"/>
          </p:cNvSpPr>
          <p:nvPr>
            <p:ph type="body" sz="quarter" idx="55"/>
          </p:nvPr>
        </p:nvSpPr>
        <p:spPr/>
        <p:txBody>
          <a:bodyPr/>
          <a:lstStyle/>
          <a:p>
            <a:r>
              <a:rPr lang="en-US" noProof="0"/>
              <a:t>Use Copilot to facilitate brainstorming sessions with your team by setting up calls, creating transcripts, and summarizing key points.</a:t>
            </a:r>
          </a:p>
          <a:p>
            <a:endParaRPr lang="en-US" noProof="0"/>
          </a:p>
        </p:txBody>
      </p:sp>
      <p:sp>
        <p:nvSpPr>
          <p:cNvPr id="316" name="Text Placeholder 315">
            <a:extLst>
              <a:ext uri="{FF2B5EF4-FFF2-40B4-BE49-F238E27FC236}">
                <a16:creationId xmlns:a16="http://schemas.microsoft.com/office/drawing/2014/main" id="{7C700A41-C948-C50A-61ED-4E7D2E72614A}"/>
              </a:ext>
            </a:extLst>
          </p:cNvPr>
          <p:cNvSpPr>
            <a:spLocks noGrp="1"/>
          </p:cNvSpPr>
          <p:nvPr>
            <p:ph type="body" sz="quarter" idx="67"/>
          </p:nvPr>
        </p:nvSpPr>
        <p:spPr/>
        <p:txBody>
          <a:bodyPr/>
          <a:lstStyle/>
          <a:p>
            <a:r>
              <a:rPr lang="en-US"/>
              <a:t>Benefit: Visualize product concepts quickly and effectively, facilitating better communication of ideas and faster iteration cycles.</a:t>
            </a:r>
          </a:p>
        </p:txBody>
      </p:sp>
      <p:sp>
        <p:nvSpPr>
          <p:cNvPr id="81" name="Text Placeholder 80">
            <a:extLst>
              <a:ext uri="{FF2B5EF4-FFF2-40B4-BE49-F238E27FC236}">
                <a16:creationId xmlns:a16="http://schemas.microsoft.com/office/drawing/2014/main" id="{8CA82A13-D836-5862-44DD-BB5F2F0C2895}"/>
              </a:ext>
            </a:extLst>
          </p:cNvPr>
          <p:cNvSpPr>
            <a:spLocks noGrp="1"/>
          </p:cNvSpPr>
          <p:nvPr>
            <p:ph type="body" sz="quarter" idx="64"/>
          </p:nvPr>
        </p:nvSpPr>
        <p:spPr/>
        <p:txBody>
          <a:bodyPr/>
          <a:lstStyle/>
          <a:p>
            <a:r>
              <a:rPr lang="en-US" noProof="0"/>
              <a:t>Value benefit</a:t>
            </a:r>
          </a:p>
        </p:txBody>
      </p:sp>
      <p:sp>
        <p:nvSpPr>
          <p:cNvPr id="26" name="Text Placeholder 25">
            <a:extLst>
              <a:ext uri="{FF2B5EF4-FFF2-40B4-BE49-F238E27FC236}">
                <a16:creationId xmlns:a16="http://schemas.microsoft.com/office/drawing/2014/main" id="{834C1034-1EB2-4315-0BB6-F6D07510EBA7}"/>
              </a:ext>
            </a:extLst>
          </p:cNvPr>
          <p:cNvSpPr>
            <a:spLocks noGrp="1"/>
          </p:cNvSpPr>
          <p:nvPr>
            <p:ph type="body" sz="quarter" idx="65"/>
          </p:nvPr>
        </p:nvSpPr>
        <p:spPr/>
        <p:txBody>
          <a:bodyPr/>
          <a:lstStyle/>
          <a:p>
            <a:r>
              <a:rPr lang="en-US" noProof="0"/>
              <a:t>KPIs impacted</a:t>
            </a:r>
          </a:p>
        </p:txBody>
      </p:sp>
      <p:grpSp>
        <p:nvGrpSpPr>
          <p:cNvPr id="35" name="Group 34">
            <a:extLst>
              <a:ext uri="{FF2B5EF4-FFF2-40B4-BE49-F238E27FC236}">
                <a16:creationId xmlns:a16="http://schemas.microsoft.com/office/drawing/2014/main" id="{CF523044-425A-EC4A-1EC6-6BDB44394702}"/>
              </a:ext>
            </a:extLst>
          </p:cNvPr>
          <p:cNvGrpSpPr/>
          <p:nvPr/>
        </p:nvGrpSpPr>
        <p:grpSpPr>
          <a:xfrm>
            <a:off x="320719" y="3778836"/>
            <a:ext cx="1771607" cy="504622"/>
            <a:chOff x="320719" y="4228589"/>
            <a:chExt cx="1771607" cy="504622"/>
          </a:xfrm>
        </p:grpSpPr>
        <p:grpSp>
          <p:nvGrpSpPr>
            <p:cNvPr id="119" name="Group 118">
              <a:extLst>
                <a:ext uri="{FF2B5EF4-FFF2-40B4-BE49-F238E27FC236}">
                  <a16:creationId xmlns:a16="http://schemas.microsoft.com/office/drawing/2014/main" id="{84019826-931D-EB4C-63C6-351890DA08DA}"/>
                </a:ext>
              </a:extLst>
            </p:cNvPr>
            <p:cNvGrpSpPr/>
            <p:nvPr/>
          </p:nvGrpSpPr>
          <p:grpSpPr>
            <a:xfrm>
              <a:off x="320719" y="4228589"/>
              <a:ext cx="1771605" cy="216000"/>
              <a:chOff x="320719" y="4224848"/>
              <a:chExt cx="1771605" cy="219456"/>
            </a:xfrm>
          </p:grpSpPr>
          <p:sp>
            <p:nvSpPr>
              <p:cNvPr id="120" name="Rectangle: Rounded Corners 6">
                <a:extLst>
                  <a:ext uri="{FF2B5EF4-FFF2-40B4-BE49-F238E27FC236}">
                    <a16:creationId xmlns:a16="http://schemas.microsoft.com/office/drawing/2014/main" id="{08BAC2B9-713E-5156-12C1-F0A29BF19217}"/>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Time to market</a:t>
                </a:r>
              </a:p>
            </p:txBody>
          </p:sp>
          <p:pic>
            <p:nvPicPr>
              <p:cNvPr id="121" name="Graphic 120">
                <a:extLst>
                  <a:ext uri="{FF2B5EF4-FFF2-40B4-BE49-F238E27FC236}">
                    <a16:creationId xmlns:a16="http://schemas.microsoft.com/office/drawing/2014/main" id="{ADE5AE48-E5CA-211A-6734-83C0B5F6F48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122" name="Group 121">
              <a:extLst>
                <a:ext uri="{FF2B5EF4-FFF2-40B4-BE49-F238E27FC236}">
                  <a16:creationId xmlns:a16="http://schemas.microsoft.com/office/drawing/2014/main" id="{D9D4F9F0-6C9B-08E2-D3C2-49A1B23C0C08}"/>
                </a:ext>
              </a:extLst>
            </p:cNvPr>
            <p:cNvGrpSpPr/>
            <p:nvPr/>
          </p:nvGrpSpPr>
          <p:grpSpPr>
            <a:xfrm>
              <a:off x="320721" y="4517211"/>
              <a:ext cx="1771605" cy="216000"/>
              <a:chOff x="320721" y="4517211"/>
              <a:chExt cx="1771605" cy="216000"/>
            </a:xfrm>
          </p:grpSpPr>
          <p:sp>
            <p:nvSpPr>
              <p:cNvPr id="123" name="Rectangle: Rounded Corners 6">
                <a:extLst>
                  <a:ext uri="{FF2B5EF4-FFF2-40B4-BE49-F238E27FC236}">
                    <a16:creationId xmlns:a16="http://schemas.microsoft.com/office/drawing/2014/main" id="{24F98B66-B869-87AF-F8EA-2984ADA37D82}"/>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24" name="Graphic 123">
                <a:extLst>
                  <a:ext uri="{FF2B5EF4-FFF2-40B4-BE49-F238E27FC236}">
                    <a16:creationId xmlns:a16="http://schemas.microsoft.com/office/drawing/2014/main" id="{520D95D4-9565-50B4-7B35-519A02F6EE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507" y="4552645"/>
                <a:ext cx="144000" cy="141732"/>
              </a:xfrm>
              <a:prstGeom prst="rect">
                <a:avLst/>
              </a:prstGeom>
            </p:spPr>
          </p:pic>
        </p:grpSp>
      </p:grpSp>
      <p:grpSp>
        <p:nvGrpSpPr>
          <p:cNvPr id="125" name="Group 124">
            <a:extLst>
              <a:ext uri="{FF2B5EF4-FFF2-40B4-BE49-F238E27FC236}">
                <a16:creationId xmlns:a16="http://schemas.microsoft.com/office/drawing/2014/main" id="{3A032EAB-2C17-EB61-3DF7-A79634D8AD2B}"/>
              </a:ext>
            </a:extLst>
          </p:cNvPr>
          <p:cNvGrpSpPr/>
          <p:nvPr/>
        </p:nvGrpSpPr>
        <p:grpSpPr>
          <a:xfrm>
            <a:off x="320719" y="5020658"/>
            <a:ext cx="1771605" cy="216000"/>
            <a:chOff x="320719" y="5270676"/>
            <a:chExt cx="1771605" cy="216000"/>
          </a:xfrm>
        </p:grpSpPr>
        <p:sp>
          <p:nvSpPr>
            <p:cNvPr id="126" name="Rectangle: Rounded Corners 6">
              <a:extLst>
                <a:ext uri="{FF2B5EF4-FFF2-40B4-BE49-F238E27FC236}">
                  <a16:creationId xmlns:a16="http://schemas.microsoft.com/office/drawing/2014/main" id="{147FCE9A-6AF4-190D-6F27-188C23E3EC31}"/>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27" name="Graphic 126">
              <a:extLst>
                <a:ext uri="{FF2B5EF4-FFF2-40B4-BE49-F238E27FC236}">
                  <a16:creationId xmlns:a16="http://schemas.microsoft.com/office/drawing/2014/main" id="{75AAC03F-9A3A-D6DF-B560-1C100759434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5" y="5306676"/>
              <a:ext cx="144000" cy="144000"/>
            </a:xfrm>
            <a:prstGeom prst="rect">
              <a:avLst/>
            </a:prstGeom>
          </p:spPr>
        </p:pic>
      </p:grpSp>
      <p:pic>
        <p:nvPicPr>
          <p:cNvPr id="106" name="Picture 50">
            <a:hlinkClick r:id="rId9"/>
            <a:extLst>
              <a:ext uri="{FF2B5EF4-FFF2-40B4-BE49-F238E27FC236}">
                <a16:creationId xmlns:a16="http://schemas.microsoft.com/office/drawing/2014/main" id="{2DBFC19A-BA92-902B-365D-D762DAD196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7220"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0D7584-846B-05CD-5A39-8000AA10CABC}"/>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Researcher</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pic>
        <p:nvPicPr>
          <p:cNvPr id="258" name="Graphic 257">
            <a:extLst>
              <a:ext uri="{FF2B5EF4-FFF2-40B4-BE49-F238E27FC236}">
                <a16:creationId xmlns:a16="http://schemas.microsoft.com/office/drawing/2014/main" id="{48659D6B-D011-8ECA-B5B9-7B0A07CAC8A6}"/>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5682" b="-5682"/>
          <a:stretch/>
        </p:blipFill>
        <p:spPr>
          <a:xfrm>
            <a:off x="3182938" y="2217718"/>
            <a:ext cx="220682" cy="220682"/>
          </a:xfrm>
          <a:prstGeom prst="rect">
            <a:avLst/>
          </a:prstGeom>
        </p:spPr>
      </p:pic>
      <p:sp>
        <p:nvSpPr>
          <p:cNvPr id="259" name="TextBox 258">
            <a:extLst>
              <a:ext uri="{FF2B5EF4-FFF2-40B4-BE49-F238E27FC236}">
                <a16:creationId xmlns:a16="http://schemas.microsoft.com/office/drawing/2014/main" id="{FBE7EC06-971E-FECD-0B16-D7461473E235}"/>
              </a:ext>
              <a:ext uri="{C183D7F6-B498-43B3-948B-1728B52AA6E4}">
                <adec:decorative xmlns:adec="http://schemas.microsoft.com/office/drawing/2017/decorative" val="0"/>
              </a:ext>
            </a:extLst>
          </p:cNvPr>
          <p:cNvSpPr txBox="1">
            <a:spLocks/>
          </p:cNvSpPr>
          <p:nvPr/>
        </p:nvSpPr>
        <p:spPr>
          <a:xfrm>
            <a:off x="3552452" y="2251283"/>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261" name="TextBox 260">
            <a:extLst>
              <a:ext uri="{FF2B5EF4-FFF2-40B4-BE49-F238E27FC236}">
                <a16:creationId xmlns:a16="http://schemas.microsoft.com/office/drawing/2014/main" id="{A70B71B3-1EEC-1C35-3056-E45F61E657C0}"/>
              </a:ext>
              <a:ext uri="{C183D7F6-B498-43B3-948B-1728B52AA6E4}">
                <adec:decorative xmlns:adec="http://schemas.microsoft.com/office/drawing/2017/decorative" val="0"/>
              </a:ext>
            </a:extLst>
          </p:cNvPr>
          <p:cNvSpPr txBox="1"/>
          <p:nvPr/>
        </p:nvSpPr>
        <p:spPr>
          <a:xfrm>
            <a:off x="3552452"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sp>
        <p:nvSpPr>
          <p:cNvPr id="262" name="TextBox 261">
            <a:extLst>
              <a:ext uri="{FF2B5EF4-FFF2-40B4-BE49-F238E27FC236}">
                <a16:creationId xmlns:a16="http://schemas.microsoft.com/office/drawing/2014/main" id="{364DA8FC-5014-4ABB-81F4-0B9C4E7BCED0}"/>
              </a:ext>
              <a:ext uri="{C183D7F6-B498-43B3-948B-1728B52AA6E4}">
                <adec:decorative xmlns:adec="http://schemas.microsoft.com/office/drawing/2017/decorative" val="0"/>
              </a:ext>
            </a:extLst>
          </p:cNvPr>
          <p:cNvSpPr txBox="1"/>
          <p:nvPr/>
        </p:nvSpPr>
        <p:spPr>
          <a:xfrm>
            <a:off x="6445284"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sp>
        <p:nvSpPr>
          <p:cNvPr id="263" name="TextBox 262">
            <a:extLst>
              <a:ext uri="{FF2B5EF4-FFF2-40B4-BE49-F238E27FC236}">
                <a16:creationId xmlns:a16="http://schemas.microsoft.com/office/drawing/2014/main" id="{79C8CBB2-321D-0EAD-573E-662EDA2105C8}"/>
              </a:ext>
              <a:ext uri="{C183D7F6-B498-43B3-948B-1728B52AA6E4}">
                <adec:decorative xmlns:adec="http://schemas.microsoft.com/office/drawing/2017/decorative" val="0"/>
              </a:ext>
            </a:extLst>
          </p:cNvPr>
          <p:cNvSpPr txBox="1"/>
          <p:nvPr/>
        </p:nvSpPr>
        <p:spPr>
          <a:xfrm>
            <a:off x="9329077"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264" name="Picture 50">
            <a:hlinkClick r:id="rId9"/>
            <a:extLst>
              <a:ext uri="{FF2B5EF4-FFF2-40B4-BE49-F238E27FC236}">
                <a16:creationId xmlns:a16="http://schemas.microsoft.com/office/drawing/2014/main" id="{D062CB6D-C37C-EE5A-6D8D-3D188098CA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2938" y="4840702"/>
            <a:ext cx="241516" cy="215956"/>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6" descr="Microsoft Teams Logo, symbol, meaning, history, PNG, brand">
            <a:extLst>
              <a:ext uri="{FF2B5EF4-FFF2-40B4-BE49-F238E27FC236}">
                <a16:creationId xmlns:a16="http://schemas.microsoft.com/office/drawing/2014/main" id="{A3406C9E-C342-0A2D-E4CF-5CC355B2BE1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9049" r="19049"/>
          <a:stretch/>
        </p:blipFill>
        <p:spPr bwMode="auto">
          <a:xfrm>
            <a:off x="8929920" y="4849324"/>
            <a:ext cx="244743" cy="1989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1E17FB9-0F54-8BD4-489E-CC351BA82DBE}"/>
              </a:ext>
            </a:extLst>
          </p:cNvPr>
          <p:cNvPicPr>
            <a:picLocks noChangeAspect="1"/>
          </p:cNvPicPr>
          <p:nvPr/>
        </p:nvPicPr>
        <p:blipFill>
          <a:blip r:embed="rId14"/>
          <a:stretch>
            <a:fillRect/>
          </a:stretch>
        </p:blipFill>
        <p:spPr>
          <a:xfrm>
            <a:off x="8950475" y="2186888"/>
            <a:ext cx="319806" cy="260181"/>
          </a:xfrm>
          <a:prstGeom prst="rect">
            <a:avLst/>
          </a:prstGeom>
        </p:spPr>
      </p:pic>
      <p:sp>
        <p:nvSpPr>
          <p:cNvPr id="2" name="TextBox 1">
            <a:extLst>
              <a:ext uri="{FF2B5EF4-FFF2-40B4-BE49-F238E27FC236}">
                <a16:creationId xmlns:a16="http://schemas.microsoft.com/office/drawing/2014/main" id="{3BFDE280-57E4-3049-AD77-1D1CD4B7481A}"/>
              </a:ext>
              <a:ext uri="{C183D7F6-B498-43B3-948B-1728B52AA6E4}">
                <adec:decorative xmlns:adec="http://schemas.microsoft.com/office/drawing/2017/decorative" val="0"/>
              </a:ext>
            </a:extLst>
          </p:cNvPr>
          <p:cNvSpPr txBox="1"/>
          <p:nvPr/>
        </p:nvSpPr>
        <p:spPr>
          <a:xfrm>
            <a:off x="6435822" y="225425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Researcher</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pic>
        <p:nvPicPr>
          <p:cNvPr id="7" name="Picture 6">
            <a:extLst>
              <a:ext uri="{FF2B5EF4-FFF2-40B4-BE49-F238E27FC236}">
                <a16:creationId xmlns:a16="http://schemas.microsoft.com/office/drawing/2014/main" id="{F23D8AD3-4EF1-1411-FF40-6AB0F9AA3DA4}"/>
              </a:ext>
            </a:extLst>
          </p:cNvPr>
          <p:cNvPicPr>
            <a:picLocks noChangeAspect="1"/>
          </p:cNvPicPr>
          <p:nvPr/>
        </p:nvPicPr>
        <p:blipFill>
          <a:blip r:embed="rId14"/>
          <a:stretch>
            <a:fillRect/>
          </a:stretch>
        </p:blipFill>
        <p:spPr>
          <a:xfrm>
            <a:off x="6057220" y="2189858"/>
            <a:ext cx="319806" cy="260181"/>
          </a:xfrm>
          <a:prstGeom prst="rect">
            <a:avLst/>
          </a:prstGeom>
        </p:spPr>
      </p:pic>
    </p:spTree>
    <p:extLst>
      <p:ext uri="{BB962C8B-B14F-4D97-AF65-F5344CB8AC3E}">
        <p14:creationId xmlns:p14="http://schemas.microsoft.com/office/powerpoint/2010/main" val="275190030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C3FDB-DBDD-4BF0-D52B-E117D7756F6F}"/>
            </a:ext>
          </a:extLst>
        </p:cNvPr>
        <p:cNvGrpSpPr/>
        <p:nvPr/>
      </p:nvGrpSpPr>
      <p:grpSpPr>
        <a:xfrm>
          <a:off x="0" y="0"/>
          <a:ext cx="0" cy="0"/>
          <a:chOff x="0" y="0"/>
          <a:chExt cx="0" cy="0"/>
        </a:xfrm>
      </p:grpSpPr>
      <p:sp>
        <p:nvSpPr>
          <p:cNvPr id="27" name="Text Placeholder 26">
            <a:extLst>
              <a:ext uri="{FF2B5EF4-FFF2-40B4-BE49-F238E27FC236}">
                <a16:creationId xmlns:a16="http://schemas.microsoft.com/office/drawing/2014/main" id="{BF0C4724-3828-AEE0-C6DC-A551AAC28F1C}"/>
              </a:ext>
            </a:extLst>
          </p:cNvPr>
          <p:cNvSpPr>
            <a:spLocks noGrp="1"/>
          </p:cNvSpPr>
          <p:nvPr>
            <p:ph type="body" sz="quarter" idx="32"/>
          </p:nvPr>
        </p:nvSpPr>
        <p:spPr>
          <a:xfrm>
            <a:off x="311388" y="1026303"/>
            <a:ext cx="2431246" cy="2015333"/>
          </a:xfrm>
        </p:spPr>
        <p:txBody>
          <a:bodyPr/>
          <a:lstStyle/>
          <a:p>
            <a:r>
              <a:rPr lang="en-US" noProof="0" dirty="0"/>
              <a:t>Engineering teams spend substantial time refining and optimizing product designs to meet performance, cost, and production requirements. With AI</a:t>
            </a:r>
            <a:r>
              <a:rPr lang="en-US" dirty="0"/>
              <a:t> </a:t>
            </a:r>
            <a:r>
              <a:rPr lang="en-US" noProof="0" dirty="0"/>
              <a:t>they get assistance with research, ideation, and collaboration to quickly generate innovative solutions.</a:t>
            </a:r>
          </a:p>
          <a:p>
            <a:endParaRPr lang="en-US" dirty="0"/>
          </a:p>
          <a:p>
            <a:r>
              <a:rPr lang="en-US" sz="1050" noProof="0" dirty="0">
                <a:latin typeface="+mj-lt"/>
              </a:rPr>
              <a:t>Customer reference: </a:t>
            </a:r>
            <a:r>
              <a:rPr lang="en-US" sz="1050" noProof="0" dirty="0">
                <a:hlinkClick r:id="rId3"/>
              </a:rPr>
              <a:t>Bayer uses agent for product development</a:t>
            </a:r>
            <a:endParaRPr lang="en-US" sz="1050" noProof="0" dirty="0"/>
          </a:p>
          <a:p>
            <a:endParaRPr lang="en-US" noProof="0" dirty="0"/>
          </a:p>
        </p:txBody>
      </p:sp>
      <p:sp>
        <p:nvSpPr>
          <p:cNvPr id="38" name="Text Placeholder 37">
            <a:extLst>
              <a:ext uri="{FF2B5EF4-FFF2-40B4-BE49-F238E27FC236}">
                <a16:creationId xmlns:a16="http://schemas.microsoft.com/office/drawing/2014/main" id="{C24618B9-9D0C-3312-F961-FBABFFBFD162}"/>
              </a:ext>
            </a:extLst>
          </p:cNvPr>
          <p:cNvSpPr>
            <a:spLocks noGrp="1"/>
          </p:cNvSpPr>
          <p:nvPr>
            <p:ph type="body" sz="quarter" idx="33"/>
          </p:nvPr>
        </p:nvSpPr>
        <p:spPr/>
        <p:txBody>
          <a:bodyPr/>
          <a:lstStyle/>
          <a:p>
            <a:r>
              <a:rPr lang="en-IN"/>
              <a:t>Manufacturing</a:t>
            </a:r>
          </a:p>
        </p:txBody>
      </p:sp>
      <p:sp>
        <p:nvSpPr>
          <p:cNvPr id="32" name="Text Placeholder 31">
            <a:extLst>
              <a:ext uri="{FF2B5EF4-FFF2-40B4-BE49-F238E27FC236}">
                <a16:creationId xmlns:a16="http://schemas.microsoft.com/office/drawing/2014/main" id="{483200D6-3EBC-69A2-3A76-572BC4CBB4EF}"/>
              </a:ext>
            </a:extLst>
          </p:cNvPr>
          <p:cNvSpPr>
            <a:spLocks noGrp="1"/>
          </p:cNvSpPr>
          <p:nvPr>
            <p:ph type="body" sz="quarter" idx="30"/>
          </p:nvPr>
        </p:nvSpPr>
        <p:spPr/>
        <p:txBody>
          <a:bodyPr/>
          <a:lstStyle/>
          <a:p>
            <a:r>
              <a:rPr lang="en-US" noProof="0" dirty="0"/>
              <a:t>Extend</a:t>
            </a:r>
          </a:p>
        </p:txBody>
      </p:sp>
      <p:sp>
        <p:nvSpPr>
          <p:cNvPr id="30" name="Text Placeholder 29">
            <a:extLst>
              <a:ext uri="{FF2B5EF4-FFF2-40B4-BE49-F238E27FC236}">
                <a16:creationId xmlns:a16="http://schemas.microsoft.com/office/drawing/2014/main" id="{569F2E3F-4FB8-54A2-BD8A-6FD245FBF966}"/>
              </a:ext>
            </a:extLst>
          </p:cNvPr>
          <p:cNvSpPr>
            <a:spLocks noGrp="1"/>
          </p:cNvSpPr>
          <p:nvPr>
            <p:ph type="body" sz="quarter" idx="17"/>
          </p:nvPr>
        </p:nvSpPr>
        <p:spPr/>
        <p:txBody>
          <a:bodyPr/>
          <a:lstStyle/>
          <a:p>
            <a:r>
              <a:rPr lang="en-US" noProof="0" dirty="0"/>
              <a:t>Microsoft 365 Copilot and Copilot Studio</a:t>
            </a:r>
          </a:p>
        </p:txBody>
      </p:sp>
      <p:sp>
        <p:nvSpPr>
          <p:cNvPr id="28" name="Title 27">
            <a:extLst>
              <a:ext uri="{FF2B5EF4-FFF2-40B4-BE49-F238E27FC236}">
                <a16:creationId xmlns:a16="http://schemas.microsoft.com/office/drawing/2014/main" id="{8E72C338-A34D-33A0-A64E-E1F37A6BAC6F}"/>
              </a:ext>
            </a:extLst>
          </p:cNvPr>
          <p:cNvSpPr>
            <a:spLocks noGrp="1"/>
          </p:cNvSpPr>
          <p:nvPr>
            <p:ph type="title"/>
          </p:nvPr>
        </p:nvSpPr>
        <p:spPr/>
        <p:txBody>
          <a:bodyPr/>
          <a:lstStyle/>
          <a:p>
            <a:r>
              <a:rPr lang="en-US" dirty="0"/>
              <a:t>Product modeling agent</a:t>
            </a:r>
          </a:p>
        </p:txBody>
      </p:sp>
      <p:sp>
        <p:nvSpPr>
          <p:cNvPr id="318" name="Text Placeholder 317">
            <a:extLst>
              <a:ext uri="{FF2B5EF4-FFF2-40B4-BE49-F238E27FC236}">
                <a16:creationId xmlns:a16="http://schemas.microsoft.com/office/drawing/2014/main" id="{3A19216F-8104-E3F8-A06A-D75350EED7D6}"/>
              </a:ext>
            </a:extLst>
          </p:cNvPr>
          <p:cNvSpPr>
            <a:spLocks noGrp="1"/>
          </p:cNvSpPr>
          <p:nvPr>
            <p:ph type="body" sz="quarter" idx="69"/>
          </p:nvPr>
        </p:nvSpPr>
        <p:spPr/>
        <p:txBody>
          <a:bodyPr/>
          <a:lstStyle/>
          <a:p>
            <a:r>
              <a:rPr lang="en-US" dirty="0"/>
              <a:t>Benefit: Gain a deeper understanding of customer needs and preferences, enabling more targeted and effective product development.</a:t>
            </a:r>
          </a:p>
          <a:p>
            <a:r>
              <a:rPr kumimoji="0" lang="en-US" sz="900" b="0" i="0" u="none" strike="noStrike" kern="1200" cap="none" spc="0" normalizeH="0" baseline="0" noProof="0" dirty="0">
                <a:ln>
                  <a:noFill/>
                </a:ln>
                <a:solidFill>
                  <a:srgbClr val="0070C0"/>
                </a:solidFill>
                <a:effectLst/>
                <a:uLnTx/>
                <a:uFillTx/>
                <a:latin typeface="Segoe UI"/>
                <a:ea typeface="+mn-ea"/>
                <a:cs typeface="Segoe UI" panose="020B0502040204020203" pitchFamily="34" charset="0"/>
                <a:hlinkClick r:id="rId4"/>
              </a:rPr>
              <a:t>Try in Prompt Gallery: Technical support summary report template</a:t>
            </a:r>
            <a:endParaRPr kumimoji="0" lang="en-US" sz="900" b="0" i="0" u="none" strike="noStrike" kern="1200" cap="none" spc="0" normalizeH="0" baseline="0" noProof="0" dirty="0">
              <a:ln>
                <a:noFill/>
              </a:ln>
              <a:solidFill>
                <a:srgbClr val="0070C0"/>
              </a:solidFill>
              <a:effectLst/>
              <a:uLnTx/>
              <a:uFillTx/>
              <a:latin typeface="Segoe UI"/>
              <a:ea typeface="+mn-ea"/>
              <a:cs typeface="+mn-cs"/>
            </a:endParaRPr>
          </a:p>
          <a:p>
            <a:endParaRPr lang="en-US" dirty="0"/>
          </a:p>
        </p:txBody>
      </p:sp>
      <p:sp>
        <p:nvSpPr>
          <p:cNvPr id="29" name="Text Placeholder 28">
            <a:extLst>
              <a:ext uri="{FF2B5EF4-FFF2-40B4-BE49-F238E27FC236}">
                <a16:creationId xmlns:a16="http://schemas.microsoft.com/office/drawing/2014/main" id="{F3F33193-6981-FC23-6A58-25F28BE4F812}"/>
              </a:ext>
            </a:extLst>
          </p:cNvPr>
          <p:cNvSpPr>
            <a:spLocks noGrp="1"/>
          </p:cNvSpPr>
          <p:nvPr>
            <p:ph type="body" sz="quarter" idx="11"/>
          </p:nvPr>
        </p:nvSpPr>
        <p:spPr/>
        <p:txBody>
          <a:bodyPr/>
          <a:lstStyle/>
          <a:p>
            <a:r>
              <a:rPr lang="en-US" noProof="0" dirty="0"/>
              <a:t>Customer insights</a:t>
            </a:r>
          </a:p>
        </p:txBody>
      </p:sp>
      <p:sp>
        <p:nvSpPr>
          <p:cNvPr id="31" name="Text Placeholder 30">
            <a:extLst>
              <a:ext uri="{FF2B5EF4-FFF2-40B4-BE49-F238E27FC236}">
                <a16:creationId xmlns:a16="http://schemas.microsoft.com/office/drawing/2014/main" id="{43AE3F41-19B9-5C87-5685-BB90FDAF4740}"/>
              </a:ext>
            </a:extLst>
          </p:cNvPr>
          <p:cNvSpPr>
            <a:spLocks noGrp="1"/>
          </p:cNvSpPr>
          <p:nvPr>
            <p:ph type="body" sz="quarter" idx="18"/>
          </p:nvPr>
        </p:nvSpPr>
        <p:spPr/>
        <p:txBody>
          <a:bodyPr/>
          <a:lstStyle/>
          <a:p>
            <a:r>
              <a:rPr lang="en-US" noProof="0" dirty="0"/>
              <a:t>Use Copilot in Excel analyze customer feedback. Perform sentiment analysis such as identifying common pain points and feature requests to understand what features or products customers are looking for.</a:t>
            </a:r>
          </a:p>
        </p:txBody>
      </p:sp>
      <p:sp>
        <p:nvSpPr>
          <p:cNvPr id="40" name="Text Placeholder 39">
            <a:extLst>
              <a:ext uri="{FF2B5EF4-FFF2-40B4-BE49-F238E27FC236}">
                <a16:creationId xmlns:a16="http://schemas.microsoft.com/office/drawing/2014/main" id="{8A40FD3C-523F-227F-DEB5-3E3E35AB2B33}"/>
              </a:ext>
            </a:extLst>
          </p:cNvPr>
          <p:cNvSpPr>
            <a:spLocks noGrp="1"/>
          </p:cNvSpPr>
          <p:nvPr>
            <p:ph type="body" sz="quarter" idx="42"/>
          </p:nvPr>
        </p:nvSpPr>
        <p:spPr/>
        <p:txBody>
          <a:bodyPr/>
          <a:lstStyle/>
          <a:p>
            <a:r>
              <a:rPr lang="en-US" noProof="0" dirty="0"/>
              <a:t>Market Research</a:t>
            </a:r>
          </a:p>
        </p:txBody>
      </p:sp>
      <p:sp>
        <p:nvSpPr>
          <p:cNvPr id="41" name="Text Placeholder 40">
            <a:extLst>
              <a:ext uri="{FF2B5EF4-FFF2-40B4-BE49-F238E27FC236}">
                <a16:creationId xmlns:a16="http://schemas.microsoft.com/office/drawing/2014/main" id="{C04B6BD6-79C3-6837-65BA-83DF8714C594}"/>
              </a:ext>
            </a:extLst>
          </p:cNvPr>
          <p:cNvSpPr>
            <a:spLocks noGrp="1"/>
          </p:cNvSpPr>
          <p:nvPr>
            <p:ph type="body" sz="quarter" idx="43"/>
          </p:nvPr>
        </p:nvSpPr>
        <p:spPr/>
        <p:txBody>
          <a:bodyPr/>
          <a:lstStyle/>
          <a:p>
            <a:r>
              <a:rPr lang="en-US" noProof="0" dirty="0"/>
              <a:t>Summarize recent market trends, competitor products, and consumer preferences from external sources.</a:t>
            </a:r>
          </a:p>
          <a:p>
            <a:endParaRPr lang="en-US" noProof="0" dirty="0"/>
          </a:p>
        </p:txBody>
      </p:sp>
      <p:sp>
        <p:nvSpPr>
          <p:cNvPr id="317" name="Text Placeholder 316">
            <a:extLst>
              <a:ext uri="{FF2B5EF4-FFF2-40B4-BE49-F238E27FC236}">
                <a16:creationId xmlns:a16="http://schemas.microsoft.com/office/drawing/2014/main" id="{CB06D8FB-72AF-3B18-23AD-6A814AB48DFB}"/>
              </a:ext>
            </a:extLst>
          </p:cNvPr>
          <p:cNvSpPr>
            <a:spLocks noGrp="1"/>
          </p:cNvSpPr>
          <p:nvPr>
            <p:ph type="body" sz="quarter" idx="68"/>
          </p:nvPr>
        </p:nvSpPr>
        <p:spPr/>
        <p:txBody>
          <a:bodyPr/>
          <a:lstStyle/>
          <a:p>
            <a:r>
              <a:rPr lang="en-US" dirty="0"/>
              <a:t>Benefit: Quickly locate studies and predictive models to support product development efforts and enhance collaboration between research teams and data scientists.</a:t>
            </a:r>
          </a:p>
        </p:txBody>
      </p:sp>
      <p:sp>
        <p:nvSpPr>
          <p:cNvPr id="68" name="Text Placeholder 67">
            <a:extLst>
              <a:ext uri="{FF2B5EF4-FFF2-40B4-BE49-F238E27FC236}">
                <a16:creationId xmlns:a16="http://schemas.microsoft.com/office/drawing/2014/main" id="{7722FA64-0CAC-CD51-8206-82E9897A3A68}"/>
              </a:ext>
            </a:extLst>
          </p:cNvPr>
          <p:cNvSpPr>
            <a:spLocks noGrp="1"/>
          </p:cNvSpPr>
          <p:nvPr>
            <p:ph type="body" sz="quarter" idx="45"/>
          </p:nvPr>
        </p:nvSpPr>
        <p:spPr/>
        <p:txBody>
          <a:bodyPr/>
          <a:lstStyle/>
          <a:p>
            <a:r>
              <a:rPr lang="en-US" noProof="0" dirty="0"/>
              <a:t>Product ideation</a:t>
            </a:r>
          </a:p>
        </p:txBody>
      </p:sp>
      <p:sp>
        <p:nvSpPr>
          <p:cNvPr id="69" name="Text Placeholder 68">
            <a:extLst>
              <a:ext uri="{FF2B5EF4-FFF2-40B4-BE49-F238E27FC236}">
                <a16:creationId xmlns:a16="http://schemas.microsoft.com/office/drawing/2014/main" id="{0F6F53DF-C645-DEF9-FD98-C295DAF322B8}"/>
              </a:ext>
            </a:extLst>
          </p:cNvPr>
          <p:cNvSpPr>
            <a:spLocks noGrp="1"/>
          </p:cNvSpPr>
          <p:nvPr>
            <p:ph type="body" sz="quarter" idx="46"/>
          </p:nvPr>
        </p:nvSpPr>
        <p:spPr/>
        <p:txBody>
          <a:bodyPr/>
          <a:lstStyle/>
          <a:p>
            <a:r>
              <a:rPr lang="en-US" noProof="0" dirty="0"/>
              <a:t>Use an agent to search through research data and design architectures using natural language.</a:t>
            </a:r>
          </a:p>
          <a:p>
            <a:endParaRPr lang="en-US" noProof="0" dirty="0"/>
          </a:p>
        </p:txBody>
      </p:sp>
      <p:sp>
        <p:nvSpPr>
          <p:cNvPr id="319" name="Text Placeholder 318">
            <a:extLst>
              <a:ext uri="{FF2B5EF4-FFF2-40B4-BE49-F238E27FC236}">
                <a16:creationId xmlns:a16="http://schemas.microsoft.com/office/drawing/2014/main" id="{41D091DE-22BD-05D0-AA9A-4B0DDE3C4BE4}"/>
              </a:ext>
            </a:extLst>
          </p:cNvPr>
          <p:cNvSpPr>
            <a:spLocks noGrp="1"/>
          </p:cNvSpPr>
          <p:nvPr>
            <p:ph type="body" sz="quarter" idx="70"/>
          </p:nvPr>
        </p:nvSpPr>
        <p:spPr/>
        <p:txBody>
          <a:bodyPr/>
          <a:lstStyle/>
          <a:p>
            <a:r>
              <a:rPr lang="en-US" dirty="0"/>
              <a:t>Benefit: Stay ahead of the competition by leveraging up-to-date market intelligence, ensuring your products meet current consumer demands and industry standards.</a:t>
            </a:r>
          </a:p>
        </p:txBody>
      </p:sp>
      <p:sp>
        <p:nvSpPr>
          <p:cNvPr id="314" name="Text Placeholder 313">
            <a:extLst>
              <a:ext uri="{FF2B5EF4-FFF2-40B4-BE49-F238E27FC236}">
                <a16:creationId xmlns:a16="http://schemas.microsoft.com/office/drawing/2014/main" id="{F59A303F-241E-3C19-7A2A-E049DAC6D15D}"/>
              </a:ext>
            </a:extLst>
          </p:cNvPr>
          <p:cNvSpPr>
            <a:spLocks noGrp="1"/>
          </p:cNvSpPr>
          <p:nvPr>
            <p:ph type="body" sz="quarter" idx="48"/>
          </p:nvPr>
        </p:nvSpPr>
        <p:spPr/>
        <p:txBody>
          <a:bodyPr/>
          <a:lstStyle/>
          <a:p>
            <a:r>
              <a:rPr lang="en-US" dirty="0"/>
              <a:t>Benefit: Improve product quality and stakeholder satisfaction by systematically gathering and incorporating feedback throughout the development process.</a:t>
            </a:r>
          </a:p>
        </p:txBody>
      </p:sp>
      <p:sp>
        <p:nvSpPr>
          <p:cNvPr id="72" name="Text Placeholder 71">
            <a:extLst>
              <a:ext uri="{FF2B5EF4-FFF2-40B4-BE49-F238E27FC236}">
                <a16:creationId xmlns:a16="http://schemas.microsoft.com/office/drawing/2014/main" id="{3A58F6DC-9EFF-E0FD-4C7C-78EEF408DDAF}"/>
              </a:ext>
            </a:extLst>
          </p:cNvPr>
          <p:cNvSpPr>
            <a:spLocks noGrp="1"/>
          </p:cNvSpPr>
          <p:nvPr>
            <p:ph type="body" sz="quarter" idx="49"/>
          </p:nvPr>
        </p:nvSpPr>
        <p:spPr/>
        <p:txBody>
          <a:bodyPr/>
          <a:lstStyle/>
          <a:p>
            <a:r>
              <a:rPr lang="en-US" noProof="0" dirty="0"/>
              <a:t>Feedback and iteration</a:t>
            </a:r>
          </a:p>
        </p:txBody>
      </p:sp>
      <p:sp>
        <p:nvSpPr>
          <p:cNvPr id="73" name="Text Placeholder 72">
            <a:extLst>
              <a:ext uri="{FF2B5EF4-FFF2-40B4-BE49-F238E27FC236}">
                <a16:creationId xmlns:a16="http://schemas.microsoft.com/office/drawing/2014/main" id="{165F4F51-8E48-0A80-25E1-7377FEC55DB6}"/>
              </a:ext>
            </a:extLst>
          </p:cNvPr>
          <p:cNvSpPr>
            <a:spLocks noGrp="1"/>
          </p:cNvSpPr>
          <p:nvPr>
            <p:ph type="body" sz="quarter" idx="50"/>
          </p:nvPr>
        </p:nvSpPr>
        <p:spPr/>
        <p:txBody>
          <a:bodyPr/>
          <a:lstStyle/>
          <a:p>
            <a:r>
              <a:rPr lang="en-US" noProof="0" dirty="0"/>
              <a:t>Export insights to Copilot Pages at various stages and tag teams to enrich or provide feedback. Ask Copilot to summarize key points from both Pages and Teams meetings and suggest improvements.</a:t>
            </a:r>
          </a:p>
          <a:p>
            <a:endParaRPr lang="en-US" noProof="0" dirty="0"/>
          </a:p>
        </p:txBody>
      </p:sp>
      <p:sp>
        <p:nvSpPr>
          <p:cNvPr id="74" name="Text Placeholder 73">
            <a:extLst>
              <a:ext uri="{FF2B5EF4-FFF2-40B4-BE49-F238E27FC236}">
                <a16:creationId xmlns:a16="http://schemas.microsoft.com/office/drawing/2014/main" id="{32BBA569-A596-CE53-7408-C28A4BA04123}"/>
              </a:ext>
            </a:extLst>
          </p:cNvPr>
          <p:cNvSpPr>
            <a:spLocks noGrp="1"/>
          </p:cNvSpPr>
          <p:nvPr>
            <p:ph type="body" sz="quarter" idx="51"/>
          </p:nvPr>
        </p:nvSpPr>
        <p:spPr/>
        <p:txBody>
          <a:bodyPr/>
          <a:lstStyle/>
          <a:p>
            <a:r>
              <a:rPr lang="en-US" noProof="0" dirty="0"/>
              <a:t>Concept sketching</a:t>
            </a:r>
          </a:p>
        </p:txBody>
      </p:sp>
      <p:sp>
        <p:nvSpPr>
          <p:cNvPr id="75" name="Text Placeholder 74">
            <a:extLst>
              <a:ext uri="{FF2B5EF4-FFF2-40B4-BE49-F238E27FC236}">
                <a16:creationId xmlns:a16="http://schemas.microsoft.com/office/drawing/2014/main" id="{8D915357-C422-075D-A9D8-339448BF8458}"/>
              </a:ext>
            </a:extLst>
          </p:cNvPr>
          <p:cNvSpPr>
            <a:spLocks noGrp="1"/>
          </p:cNvSpPr>
          <p:nvPr>
            <p:ph type="body" sz="quarter" idx="52"/>
          </p:nvPr>
        </p:nvSpPr>
        <p:spPr/>
        <p:txBody>
          <a:bodyPr/>
          <a:lstStyle/>
          <a:p>
            <a:r>
              <a:rPr lang="en-US" noProof="0" dirty="0"/>
              <a:t>Draft initial sketches and wireframes for the product. Copilot can gather and present design inspirations from various sources.</a:t>
            </a:r>
          </a:p>
        </p:txBody>
      </p:sp>
      <p:sp>
        <p:nvSpPr>
          <p:cNvPr id="315" name="Text Placeholder 314">
            <a:extLst>
              <a:ext uri="{FF2B5EF4-FFF2-40B4-BE49-F238E27FC236}">
                <a16:creationId xmlns:a16="http://schemas.microsoft.com/office/drawing/2014/main" id="{4B56E15C-23BD-BA0B-44CA-CB5CAA71C9DD}"/>
              </a:ext>
            </a:extLst>
          </p:cNvPr>
          <p:cNvSpPr>
            <a:spLocks noGrp="1"/>
          </p:cNvSpPr>
          <p:nvPr>
            <p:ph type="body" sz="quarter" idx="66"/>
          </p:nvPr>
        </p:nvSpPr>
        <p:spPr/>
        <p:txBody>
          <a:bodyPr/>
          <a:lstStyle/>
          <a:p>
            <a:r>
              <a:rPr lang="en-US" dirty="0"/>
              <a:t>Benefit: Enhance team collaboration and creativity by streamlining the brainstorming process, ensuring all ideas are captured and evaluated efficiently.</a:t>
            </a:r>
          </a:p>
        </p:txBody>
      </p:sp>
      <p:sp>
        <p:nvSpPr>
          <p:cNvPr id="77" name="Text Placeholder 76">
            <a:extLst>
              <a:ext uri="{FF2B5EF4-FFF2-40B4-BE49-F238E27FC236}">
                <a16:creationId xmlns:a16="http://schemas.microsoft.com/office/drawing/2014/main" id="{87A816CC-DD85-DA73-53AA-929E2895E8F7}"/>
              </a:ext>
            </a:extLst>
          </p:cNvPr>
          <p:cNvSpPr>
            <a:spLocks noGrp="1"/>
          </p:cNvSpPr>
          <p:nvPr>
            <p:ph type="body" sz="quarter" idx="54"/>
          </p:nvPr>
        </p:nvSpPr>
        <p:spPr/>
        <p:txBody>
          <a:bodyPr/>
          <a:lstStyle/>
          <a:p>
            <a:r>
              <a:rPr lang="en-US" noProof="0" dirty="0"/>
              <a:t>Collaborative ideation</a:t>
            </a:r>
          </a:p>
        </p:txBody>
      </p:sp>
      <p:sp>
        <p:nvSpPr>
          <p:cNvPr id="78" name="Text Placeholder 77">
            <a:extLst>
              <a:ext uri="{FF2B5EF4-FFF2-40B4-BE49-F238E27FC236}">
                <a16:creationId xmlns:a16="http://schemas.microsoft.com/office/drawing/2014/main" id="{9DEDBD1D-8D2F-5E57-8D0B-2962B4ABA94C}"/>
              </a:ext>
            </a:extLst>
          </p:cNvPr>
          <p:cNvSpPr>
            <a:spLocks noGrp="1"/>
          </p:cNvSpPr>
          <p:nvPr>
            <p:ph type="body" sz="quarter" idx="55"/>
          </p:nvPr>
        </p:nvSpPr>
        <p:spPr/>
        <p:txBody>
          <a:bodyPr/>
          <a:lstStyle/>
          <a:p>
            <a:r>
              <a:rPr lang="en-US" noProof="0" dirty="0"/>
              <a:t>Use Copilot to facilitate collaboration with your team by setting up calls, creating transcripts, and summarizing key points.</a:t>
            </a:r>
          </a:p>
          <a:p>
            <a:endParaRPr lang="en-US" noProof="0" dirty="0"/>
          </a:p>
        </p:txBody>
      </p:sp>
      <p:sp>
        <p:nvSpPr>
          <p:cNvPr id="316" name="Text Placeholder 315">
            <a:extLst>
              <a:ext uri="{FF2B5EF4-FFF2-40B4-BE49-F238E27FC236}">
                <a16:creationId xmlns:a16="http://schemas.microsoft.com/office/drawing/2014/main" id="{A35D1C79-5303-1933-9F21-A0F138A810B5}"/>
              </a:ext>
            </a:extLst>
          </p:cNvPr>
          <p:cNvSpPr>
            <a:spLocks noGrp="1"/>
          </p:cNvSpPr>
          <p:nvPr>
            <p:ph type="body" sz="quarter" idx="67"/>
          </p:nvPr>
        </p:nvSpPr>
        <p:spPr/>
        <p:txBody>
          <a:bodyPr/>
          <a:lstStyle/>
          <a:p>
            <a:r>
              <a:rPr lang="en-US" dirty="0"/>
              <a:t>Benefit: Visualize product concepts quickly and effectively, facilitating better communication of ideas and faster iteration cycles.</a:t>
            </a:r>
          </a:p>
        </p:txBody>
      </p:sp>
      <p:sp>
        <p:nvSpPr>
          <p:cNvPr id="81" name="Text Placeholder 80">
            <a:extLst>
              <a:ext uri="{FF2B5EF4-FFF2-40B4-BE49-F238E27FC236}">
                <a16:creationId xmlns:a16="http://schemas.microsoft.com/office/drawing/2014/main" id="{69E75973-37FB-1FBB-0B31-C16DC3417A12}"/>
              </a:ext>
            </a:extLst>
          </p:cNvPr>
          <p:cNvSpPr>
            <a:spLocks noGrp="1"/>
          </p:cNvSpPr>
          <p:nvPr>
            <p:ph type="body" sz="quarter" idx="64"/>
          </p:nvPr>
        </p:nvSpPr>
        <p:spPr/>
        <p:txBody>
          <a:bodyPr/>
          <a:lstStyle/>
          <a:p>
            <a:r>
              <a:rPr lang="en-US" noProof="0"/>
              <a:t>Value benefit</a:t>
            </a:r>
          </a:p>
        </p:txBody>
      </p:sp>
      <p:sp>
        <p:nvSpPr>
          <p:cNvPr id="26" name="Text Placeholder 25">
            <a:extLst>
              <a:ext uri="{FF2B5EF4-FFF2-40B4-BE49-F238E27FC236}">
                <a16:creationId xmlns:a16="http://schemas.microsoft.com/office/drawing/2014/main" id="{5F44CDBA-0B27-36C6-9AB5-5AA66C6D3ADD}"/>
              </a:ext>
            </a:extLst>
          </p:cNvPr>
          <p:cNvSpPr>
            <a:spLocks noGrp="1"/>
          </p:cNvSpPr>
          <p:nvPr>
            <p:ph type="body" sz="quarter" idx="65"/>
          </p:nvPr>
        </p:nvSpPr>
        <p:spPr/>
        <p:txBody>
          <a:bodyPr/>
          <a:lstStyle/>
          <a:p>
            <a:r>
              <a:rPr lang="en-US" noProof="0"/>
              <a:t>KPIs impacted</a:t>
            </a:r>
          </a:p>
        </p:txBody>
      </p:sp>
      <p:grpSp>
        <p:nvGrpSpPr>
          <p:cNvPr id="35" name="Group 34">
            <a:extLst>
              <a:ext uri="{FF2B5EF4-FFF2-40B4-BE49-F238E27FC236}">
                <a16:creationId xmlns:a16="http://schemas.microsoft.com/office/drawing/2014/main" id="{8B37227D-A54F-1406-859B-16EFA3C58925}"/>
              </a:ext>
            </a:extLst>
          </p:cNvPr>
          <p:cNvGrpSpPr/>
          <p:nvPr/>
        </p:nvGrpSpPr>
        <p:grpSpPr>
          <a:xfrm>
            <a:off x="320719" y="3778836"/>
            <a:ext cx="1771607" cy="504622"/>
            <a:chOff x="320719" y="4228589"/>
            <a:chExt cx="1771607" cy="504622"/>
          </a:xfrm>
        </p:grpSpPr>
        <p:grpSp>
          <p:nvGrpSpPr>
            <p:cNvPr id="119" name="Group 118">
              <a:extLst>
                <a:ext uri="{FF2B5EF4-FFF2-40B4-BE49-F238E27FC236}">
                  <a16:creationId xmlns:a16="http://schemas.microsoft.com/office/drawing/2014/main" id="{9CF24A17-0917-56D9-0A2C-ABD8C93C7F16}"/>
                </a:ext>
              </a:extLst>
            </p:cNvPr>
            <p:cNvGrpSpPr/>
            <p:nvPr/>
          </p:nvGrpSpPr>
          <p:grpSpPr>
            <a:xfrm>
              <a:off x="320719" y="4228589"/>
              <a:ext cx="1771605" cy="216000"/>
              <a:chOff x="320719" y="4224848"/>
              <a:chExt cx="1771605" cy="219456"/>
            </a:xfrm>
          </p:grpSpPr>
          <p:sp>
            <p:nvSpPr>
              <p:cNvPr id="120" name="Rectangle: Rounded Corners 6">
                <a:extLst>
                  <a:ext uri="{FF2B5EF4-FFF2-40B4-BE49-F238E27FC236}">
                    <a16:creationId xmlns:a16="http://schemas.microsoft.com/office/drawing/2014/main" id="{E696B2E7-A8F8-22E9-BD85-25889E815661}"/>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panose="020B0702040204020203" pitchFamily="34" charset="0"/>
                  </a:rPr>
                  <a:t>Time to market</a:t>
                </a:r>
              </a:p>
            </p:txBody>
          </p:sp>
          <p:pic>
            <p:nvPicPr>
              <p:cNvPr id="121" name="Graphic 120">
                <a:extLst>
                  <a:ext uri="{FF2B5EF4-FFF2-40B4-BE49-F238E27FC236}">
                    <a16:creationId xmlns:a16="http://schemas.microsoft.com/office/drawing/2014/main" id="{2C5C8725-2CD7-B0AF-ED04-C0E37F86EB5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122" name="Group 121">
              <a:extLst>
                <a:ext uri="{FF2B5EF4-FFF2-40B4-BE49-F238E27FC236}">
                  <a16:creationId xmlns:a16="http://schemas.microsoft.com/office/drawing/2014/main" id="{B6FE99E6-8EEE-B224-A759-675D6F5DA282}"/>
                </a:ext>
              </a:extLst>
            </p:cNvPr>
            <p:cNvGrpSpPr/>
            <p:nvPr/>
          </p:nvGrpSpPr>
          <p:grpSpPr>
            <a:xfrm>
              <a:off x="320721" y="4517211"/>
              <a:ext cx="1771605" cy="216000"/>
              <a:chOff x="320721" y="4517211"/>
              <a:chExt cx="1771605" cy="216000"/>
            </a:xfrm>
          </p:grpSpPr>
          <p:sp>
            <p:nvSpPr>
              <p:cNvPr id="123" name="Rectangle: Rounded Corners 6">
                <a:extLst>
                  <a:ext uri="{FF2B5EF4-FFF2-40B4-BE49-F238E27FC236}">
                    <a16:creationId xmlns:a16="http://schemas.microsoft.com/office/drawing/2014/main" id="{1344096D-069D-6833-4630-C42F1CC45DCC}"/>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a:rPr>
                  <a:t>Customer satisfaction</a:t>
                </a:r>
              </a:p>
            </p:txBody>
          </p:sp>
          <p:pic>
            <p:nvPicPr>
              <p:cNvPr id="124" name="Graphic 123">
                <a:extLst>
                  <a:ext uri="{FF2B5EF4-FFF2-40B4-BE49-F238E27FC236}">
                    <a16:creationId xmlns:a16="http://schemas.microsoft.com/office/drawing/2014/main" id="{C51B7FD8-0E8F-3AB5-B767-574D19554F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507" y="4552645"/>
                <a:ext cx="144000" cy="141732"/>
              </a:xfrm>
              <a:prstGeom prst="rect">
                <a:avLst/>
              </a:prstGeom>
            </p:spPr>
          </p:pic>
        </p:grpSp>
      </p:grpSp>
      <p:grpSp>
        <p:nvGrpSpPr>
          <p:cNvPr id="125" name="Group 124">
            <a:extLst>
              <a:ext uri="{FF2B5EF4-FFF2-40B4-BE49-F238E27FC236}">
                <a16:creationId xmlns:a16="http://schemas.microsoft.com/office/drawing/2014/main" id="{F2DA66F9-1ECC-BF1D-4FAF-8856B93F26EE}"/>
              </a:ext>
            </a:extLst>
          </p:cNvPr>
          <p:cNvGrpSpPr/>
          <p:nvPr/>
        </p:nvGrpSpPr>
        <p:grpSpPr>
          <a:xfrm>
            <a:off x="320719" y="5020658"/>
            <a:ext cx="1771605" cy="216000"/>
            <a:chOff x="320719" y="5270676"/>
            <a:chExt cx="1771605" cy="216000"/>
          </a:xfrm>
        </p:grpSpPr>
        <p:sp>
          <p:nvSpPr>
            <p:cNvPr id="126" name="Rectangle: Rounded Corners 6">
              <a:extLst>
                <a:ext uri="{FF2B5EF4-FFF2-40B4-BE49-F238E27FC236}">
                  <a16:creationId xmlns:a16="http://schemas.microsoft.com/office/drawing/2014/main" id="{DDF312A5-AB93-83C9-7603-C58CE6DBCF80}"/>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27" name="Graphic 126">
              <a:extLst>
                <a:ext uri="{FF2B5EF4-FFF2-40B4-BE49-F238E27FC236}">
                  <a16:creationId xmlns:a16="http://schemas.microsoft.com/office/drawing/2014/main" id="{2D47EF38-606F-5B0E-5154-B2E3B236C9C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5" y="5306676"/>
              <a:ext cx="144000" cy="144000"/>
            </a:xfrm>
            <a:prstGeom prst="rect">
              <a:avLst/>
            </a:prstGeom>
          </p:spPr>
        </p:pic>
      </p:grpSp>
      <p:pic>
        <p:nvPicPr>
          <p:cNvPr id="106" name="Picture 50">
            <a:hlinkClick r:id="rId9"/>
            <a:extLst>
              <a:ext uri="{FF2B5EF4-FFF2-40B4-BE49-F238E27FC236}">
                <a16:creationId xmlns:a16="http://schemas.microsoft.com/office/drawing/2014/main" id="{1370C382-6B27-E76D-84C1-FE61E40A82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7363" y="4922894"/>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096EE2-7996-B262-9CA4-66B8413A0BA3}"/>
              </a:ext>
              <a:ext uri="{C183D7F6-B498-43B3-948B-1728B52AA6E4}">
                <adec:decorative xmlns:adec="http://schemas.microsoft.com/office/drawing/2017/decorative" val="0"/>
              </a:ext>
            </a:extLst>
          </p:cNvPr>
          <p:cNvSpPr txBox="1"/>
          <p:nvPr/>
        </p:nvSpPr>
        <p:spPr>
          <a:xfrm>
            <a:off x="6815152" y="235402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4" name="Picture 50">
            <a:hlinkClick r:id="rId9"/>
            <a:extLst>
              <a:ext uri="{FF2B5EF4-FFF2-40B4-BE49-F238E27FC236}">
                <a16:creationId xmlns:a16="http://schemas.microsoft.com/office/drawing/2014/main" id="{7A6B99ED-AF83-CDB2-1EF1-35B81DB410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6550" y="2309780"/>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258" name="Graphic 257">
            <a:extLst>
              <a:ext uri="{FF2B5EF4-FFF2-40B4-BE49-F238E27FC236}">
                <a16:creationId xmlns:a16="http://schemas.microsoft.com/office/drawing/2014/main" id="{C2FF6CBF-BD0A-BD03-EDAF-CAFACBD727C9}"/>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5682" b="-5682"/>
          <a:stretch/>
        </p:blipFill>
        <p:spPr>
          <a:xfrm>
            <a:off x="3552806" y="2320458"/>
            <a:ext cx="220682" cy="220682"/>
          </a:xfrm>
          <a:prstGeom prst="rect">
            <a:avLst/>
          </a:prstGeom>
        </p:spPr>
      </p:pic>
      <p:sp>
        <p:nvSpPr>
          <p:cNvPr id="259" name="TextBox 258">
            <a:extLst>
              <a:ext uri="{FF2B5EF4-FFF2-40B4-BE49-F238E27FC236}">
                <a16:creationId xmlns:a16="http://schemas.microsoft.com/office/drawing/2014/main" id="{9E889E39-239A-C0F9-D209-54C867FD07CA}"/>
              </a:ext>
              <a:ext uri="{C183D7F6-B498-43B3-948B-1728B52AA6E4}">
                <adec:decorative xmlns:adec="http://schemas.microsoft.com/office/drawing/2017/decorative" val="0"/>
              </a:ext>
            </a:extLst>
          </p:cNvPr>
          <p:cNvSpPr txBox="1">
            <a:spLocks/>
          </p:cNvSpPr>
          <p:nvPr/>
        </p:nvSpPr>
        <p:spPr>
          <a:xfrm>
            <a:off x="3922320" y="2354023"/>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261" name="TextBox 260">
            <a:extLst>
              <a:ext uri="{FF2B5EF4-FFF2-40B4-BE49-F238E27FC236}">
                <a16:creationId xmlns:a16="http://schemas.microsoft.com/office/drawing/2014/main" id="{9E2D79D7-99FA-1D95-98EF-5A7FD96710E1}"/>
              </a:ext>
              <a:ext uri="{C183D7F6-B498-43B3-948B-1728B52AA6E4}">
                <adec:decorative xmlns:adec="http://schemas.microsoft.com/office/drawing/2017/decorative" val="0"/>
              </a:ext>
            </a:extLst>
          </p:cNvPr>
          <p:cNvSpPr txBox="1"/>
          <p:nvPr/>
        </p:nvSpPr>
        <p:spPr>
          <a:xfrm>
            <a:off x="3932595" y="4953452"/>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sp>
        <p:nvSpPr>
          <p:cNvPr id="262" name="TextBox 261">
            <a:extLst>
              <a:ext uri="{FF2B5EF4-FFF2-40B4-BE49-F238E27FC236}">
                <a16:creationId xmlns:a16="http://schemas.microsoft.com/office/drawing/2014/main" id="{EE811953-4C62-4C56-0884-BF13786C3022}"/>
              </a:ext>
              <a:ext uri="{C183D7F6-B498-43B3-948B-1728B52AA6E4}">
                <adec:decorative xmlns:adec="http://schemas.microsoft.com/office/drawing/2017/decorative" val="0"/>
              </a:ext>
            </a:extLst>
          </p:cNvPr>
          <p:cNvSpPr txBox="1"/>
          <p:nvPr/>
        </p:nvSpPr>
        <p:spPr>
          <a:xfrm>
            <a:off x="6825427" y="4953452"/>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sp>
        <p:nvSpPr>
          <p:cNvPr id="263" name="TextBox 262">
            <a:extLst>
              <a:ext uri="{FF2B5EF4-FFF2-40B4-BE49-F238E27FC236}">
                <a16:creationId xmlns:a16="http://schemas.microsoft.com/office/drawing/2014/main" id="{50E22D72-1071-DB1A-F085-28D5B02528B6}"/>
              </a:ext>
              <a:ext uri="{C183D7F6-B498-43B3-948B-1728B52AA6E4}">
                <adec:decorative xmlns:adec="http://schemas.microsoft.com/office/drawing/2017/decorative" val="0"/>
              </a:ext>
            </a:extLst>
          </p:cNvPr>
          <p:cNvSpPr txBox="1"/>
          <p:nvPr/>
        </p:nvSpPr>
        <p:spPr>
          <a:xfrm>
            <a:off x="9709220" y="4953452"/>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264" name="Picture 50">
            <a:hlinkClick r:id="rId9"/>
            <a:extLst>
              <a:ext uri="{FF2B5EF4-FFF2-40B4-BE49-F238E27FC236}">
                <a16:creationId xmlns:a16="http://schemas.microsoft.com/office/drawing/2014/main" id="{6C014E11-0095-CF01-B61D-4B1B144F9F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3081" y="4922894"/>
            <a:ext cx="241516" cy="215956"/>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6" descr="Microsoft Teams Logo, symbol, meaning, history, PNG, brand">
            <a:extLst>
              <a:ext uri="{FF2B5EF4-FFF2-40B4-BE49-F238E27FC236}">
                <a16:creationId xmlns:a16="http://schemas.microsoft.com/office/drawing/2014/main" id="{052F1D7B-D540-B47E-0CAC-1C123ACE068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9049" r="19049"/>
          <a:stretch/>
        </p:blipFill>
        <p:spPr bwMode="auto">
          <a:xfrm>
            <a:off x="9310063" y="4931516"/>
            <a:ext cx="244743" cy="1989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06EB95A-F662-AF69-EC23-6E908BD8B390}"/>
              </a:ext>
            </a:extLst>
          </p:cNvPr>
          <p:cNvGrpSpPr/>
          <p:nvPr/>
        </p:nvGrpSpPr>
        <p:grpSpPr>
          <a:xfrm>
            <a:off x="9349244" y="2310053"/>
            <a:ext cx="2210744" cy="323165"/>
            <a:chOff x="8931568" y="2189728"/>
            <a:chExt cx="2210744" cy="323165"/>
          </a:xfrm>
        </p:grpSpPr>
        <p:sp>
          <p:nvSpPr>
            <p:cNvPr id="9" name="TextBox 8">
              <a:extLst>
                <a:ext uri="{FF2B5EF4-FFF2-40B4-BE49-F238E27FC236}">
                  <a16:creationId xmlns:a16="http://schemas.microsoft.com/office/drawing/2014/main" id="{060CBE60-2270-527C-F9AC-043115B20C2B}"/>
                </a:ext>
                <a:ext uri="{C183D7F6-B498-43B3-948B-1728B52AA6E4}">
                  <adec:decorative xmlns:adec="http://schemas.microsoft.com/office/drawing/2017/decorative" val="0"/>
                </a:ext>
              </a:extLst>
            </p:cNvPr>
            <p:cNvSpPr txBox="1"/>
            <p:nvPr/>
          </p:nvSpPr>
          <p:spPr>
            <a:xfrm>
              <a:off x="9290514" y="2235894"/>
              <a:ext cx="185179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AI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SharePoint</a:t>
              </a:r>
            </a:p>
          </p:txBody>
        </p:sp>
        <p:pic>
          <p:nvPicPr>
            <p:cNvPr id="10" name="Picture 9">
              <a:extLst>
                <a:ext uri="{FF2B5EF4-FFF2-40B4-BE49-F238E27FC236}">
                  <a16:creationId xmlns:a16="http://schemas.microsoft.com/office/drawing/2014/main" id="{B7962A96-37B1-CB73-56E4-041F2C28680E}"/>
                </a:ext>
                <a:ext uri="{C183D7F6-B498-43B3-948B-1728B52AA6E4}">
                  <adec:decorative xmlns:adec="http://schemas.microsoft.com/office/drawing/2017/decorative" val="0"/>
                </a:ext>
              </a:extLst>
            </p:cNvPr>
            <p:cNvPicPr>
              <a:picLocks noChangeAspect="1"/>
            </p:cNvPicPr>
            <p:nvPr/>
          </p:nvPicPr>
          <p:blipFill rotWithShape="1">
            <a:blip r:embed="rId14"/>
            <a:srcRect b="3736"/>
            <a:stretch/>
          </p:blipFill>
          <p:spPr>
            <a:xfrm>
              <a:off x="8931568" y="2189728"/>
              <a:ext cx="224338" cy="215956"/>
            </a:xfrm>
            <a:prstGeom prst="rect">
              <a:avLst/>
            </a:prstGeom>
            <a:ln w="6657" cap="flat">
              <a:noFill/>
              <a:prstDash val="solid"/>
              <a:miter/>
            </a:ln>
            <a:effectLst/>
          </p:spPr>
        </p:pic>
      </p:grpSp>
    </p:spTree>
    <p:extLst>
      <p:ext uri="{BB962C8B-B14F-4D97-AF65-F5344CB8AC3E}">
        <p14:creationId xmlns:p14="http://schemas.microsoft.com/office/powerpoint/2010/main" val="319354275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a:t>AI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0"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use cases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800179"/>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Role-based agents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use cases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0" y="4984722"/>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Day in the Life use cases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Gallery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AEE1F5-E54E-6521-646D-A1F34DE70166}"/>
              </a:ext>
            </a:extLst>
          </p:cNvPr>
          <p:cNvSpPr>
            <a:spLocks noGrp="1"/>
          </p:cNvSpPr>
          <p:nvPr>
            <p:ph type="title"/>
          </p:nvPr>
        </p:nvSpPr>
        <p:spPr/>
        <p:txBody>
          <a:bodyPr/>
          <a:lstStyle/>
          <a:p>
            <a:r>
              <a:rPr lang="en-US" dirty="0"/>
              <a:t>Customer-led product design agent</a:t>
            </a:r>
            <a:endParaRPr lang="en-US" noProof="0" dirty="0"/>
          </a:p>
        </p:txBody>
      </p:sp>
      <p:sp>
        <p:nvSpPr>
          <p:cNvPr id="23" name="Text Placeholder 22">
            <a:extLst>
              <a:ext uri="{FF2B5EF4-FFF2-40B4-BE49-F238E27FC236}">
                <a16:creationId xmlns:a16="http://schemas.microsoft.com/office/drawing/2014/main" id="{28240C96-B43D-A534-37F6-8663EB1B4785}"/>
              </a:ext>
            </a:extLst>
          </p:cNvPr>
          <p:cNvSpPr>
            <a:spLocks noGrp="1"/>
          </p:cNvSpPr>
          <p:nvPr>
            <p:ph type="body" sz="quarter" idx="33"/>
          </p:nvPr>
        </p:nvSpPr>
        <p:spPr/>
        <p:txBody>
          <a:bodyPr/>
          <a:lstStyle/>
          <a:p>
            <a:r>
              <a:rPr lang="en-US" noProof="0" dirty="0"/>
              <a:t>Manufacturing</a:t>
            </a:r>
          </a:p>
        </p:txBody>
      </p:sp>
      <p:sp>
        <p:nvSpPr>
          <p:cNvPr id="5" name="Text Placeholder 4">
            <a:extLst>
              <a:ext uri="{FF2B5EF4-FFF2-40B4-BE49-F238E27FC236}">
                <a16:creationId xmlns:a16="http://schemas.microsoft.com/office/drawing/2014/main" id="{580A2474-1B5C-FB10-A001-D62B06004B8B}"/>
              </a:ext>
            </a:extLst>
          </p:cNvPr>
          <p:cNvSpPr>
            <a:spLocks noGrp="1"/>
          </p:cNvSpPr>
          <p:nvPr>
            <p:ph type="body" sz="quarter" idx="44"/>
          </p:nvPr>
        </p:nvSpPr>
        <p:spPr/>
        <p:txBody>
          <a:bodyPr/>
          <a:lstStyle/>
          <a:p>
            <a:r>
              <a:rPr lang="en-US" noProof="0" dirty="0"/>
              <a:t>Copilot Studio/GitHub and Azure AI Foundry</a:t>
            </a:r>
          </a:p>
        </p:txBody>
      </p:sp>
      <p:sp>
        <p:nvSpPr>
          <p:cNvPr id="4" name="Text Placeholder 3">
            <a:extLst>
              <a:ext uri="{FF2B5EF4-FFF2-40B4-BE49-F238E27FC236}">
                <a16:creationId xmlns:a16="http://schemas.microsoft.com/office/drawing/2014/main" id="{794F269D-CD70-6BAF-6B25-025318C9224F}"/>
              </a:ext>
            </a:extLst>
          </p:cNvPr>
          <p:cNvSpPr>
            <a:spLocks noGrp="1"/>
          </p:cNvSpPr>
          <p:nvPr>
            <p:ph type="body" sz="quarter" idx="43"/>
          </p:nvPr>
        </p:nvSpPr>
        <p:spPr/>
        <p:txBody>
          <a:bodyPr/>
          <a:lstStyle/>
          <a:p>
            <a:r>
              <a:rPr lang="en-US" dirty="0"/>
              <a:t>Build</a:t>
            </a:r>
          </a:p>
        </p:txBody>
      </p:sp>
      <p:sp>
        <p:nvSpPr>
          <p:cNvPr id="2" name="Text Placeholder 1">
            <a:extLst>
              <a:ext uri="{FF2B5EF4-FFF2-40B4-BE49-F238E27FC236}">
                <a16:creationId xmlns:a16="http://schemas.microsoft.com/office/drawing/2014/main" id="{8F3CED3C-6F10-1F70-DE19-AD4A000A57CC}"/>
              </a:ext>
            </a:extLst>
          </p:cNvPr>
          <p:cNvSpPr>
            <a:spLocks noGrp="1"/>
          </p:cNvSpPr>
          <p:nvPr>
            <p:ph type="body" sz="quarter" idx="42"/>
          </p:nvPr>
        </p:nvSpPr>
        <p:spPr>
          <a:xfrm>
            <a:off x="311388" y="1026303"/>
            <a:ext cx="2431246" cy="1764239"/>
          </a:xfrm>
        </p:spPr>
        <p:txBody>
          <a:bodyPr/>
          <a:lstStyle/>
          <a:p>
            <a:r>
              <a:rPr lang="en-US" noProof="0" dirty="0"/>
              <a:t>AI can help customers translate their requirements into product designs and prototypes in minutes. Enabling them to find existing products or design customer products to meet their needs.</a:t>
            </a:r>
          </a:p>
          <a:p>
            <a:endParaRPr lang="en-US" noProof="0" dirty="0"/>
          </a:p>
          <a:p>
            <a:r>
              <a:rPr lang="en-US" sz="1050" noProof="0" dirty="0">
                <a:latin typeface="+mj-lt"/>
              </a:rPr>
              <a:t>Customer reference: </a:t>
            </a:r>
            <a:r>
              <a:rPr lang="en-US" sz="1050" noProof="0" dirty="0">
                <a:hlinkClick r:id="rId2"/>
              </a:rPr>
              <a:t>HARTING reduces design time from weeks to minutes</a:t>
            </a:r>
            <a:endParaRPr lang="en-US" sz="1050" noProof="0" dirty="0"/>
          </a:p>
          <a:p>
            <a:endParaRPr lang="en-US" noProof="0" dirty="0"/>
          </a:p>
        </p:txBody>
      </p:sp>
      <p:sp>
        <p:nvSpPr>
          <p:cNvPr id="18" name="Text Placeholder 17">
            <a:extLst>
              <a:ext uri="{FF2B5EF4-FFF2-40B4-BE49-F238E27FC236}">
                <a16:creationId xmlns:a16="http://schemas.microsoft.com/office/drawing/2014/main" id="{C077BEC8-ACED-FBD6-C961-20126A38B9B9}"/>
              </a:ext>
            </a:extLst>
          </p:cNvPr>
          <p:cNvSpPr>
            <a:spLocks noGrp="1"/>
          </p:cNvSpPr>
          <p:nvPr>
            <p:ph type="body" sz="quarter" idx="65"/>
          </p:nvPr>
        </p:nvSpPr>
        <p:spPr/>
        <p:txBody>
          <a:bodyPr/>
          <a:lstStyle/>
          <a:p>
            <a:r>
              <a:rPr lang="en-US" noProof="0" dirty="0"/>
              <a:t>KPIs impacted</a:t>
            </a:r>
          </a:p>
        </p:txBody>
      </p:sp>
      <p:sp>
        <p:nvSpPr>
          <p:cNvPr id="17" name="Text Placeholder 16">
            <a:extLst>
              <a:ext uri="{FF2B5EF4-FFF2-40B4-BE49-F238E27FC236}">
                <a16:creationId xmlns:a16="http://schemas.microsoft.com/office/drawing/2014/main" id="{6C3FC0B0-F1D5-663F-C301-117DD8995356}"/>
              </a:ext>
            </a:extLst>
          </p:cNvPr>
          <p:cNvSpPr>
            <a:spLocks noGrp="1"/>
          </p:cNvSpPr>
          <p:nvPr>
            <p:ph type="body" sz="quarter" idx="64"/>
          </p:nvPr>
        </p:nvSpPr>
        <p:spPr/>
        <p:txBody>
          <a:bodyPr/>
          <a:lstStyle/>
          <a:p>
            <a:r>
              <a:rPr lang="en-US" noProof="0" dirty="0"/>
              <a:t>Value benefit</a:t>
            </a:r>
          </a:p>
        </p:txBody>
      </p:sp>
      <p:sp>
        <p:nvSpPr>
          <p:cNvPr id="7" name="Text Placeholder 6">
            <a:extLst>
              <a:ext uri="{FF2B5EF4-FFF2-40B4-BE49-F238E27FC236}">
                <a16:creationId xmlns:a16="http://schemas.microsoft.com/office/drawing/2014/main" id="{7ACC3B25-B911-7939-6D7F-BD617EF5EC79}"/>
              </a:ext>
            </a:extLst>
          </p:cNvPr>
          <p:cNvSpPr>
            <a:spLocks noGrp="1"/>
          </p:cNvSpPr>
          <p:nvPr>
            <p:ph type="body" sz="quarter" idx="47"/>
          </p:nvPr>
        </p:nvSpPr>
        <p:spPr/>
        <p:txBody>
          <a:bodyPr/>
          <a:lstStyle/>
          <a:p>
            <a:r>
              <a:rPr lang="en-US" noProof="0" dirty="0"/>
              <a:t>Customer input</a:t>
            </a:r>
          </a:p>
        </p:txBody>
      </p:sp>
      <p:sp>
        <p:nvSpPr>
          <p:cNvPr id="8" name="Text Placeholder 7">
            <a:extLst>
              <a:ext uri="{FF2B5EF4-FFF2-40B4-BE49-F238E27FC236}">
                <a16:creationId xmlns:a16="http://schemas.microsoft.com/office/drawing/2014/main" id="{229C9522-6ECF-DFFC-8575-CD80F41B8F18}"/>
              </a:ext>
            </a:extLst>
          </p:cNvPr>
          <p:cNvSpPr>
            <a:spLocks noGrp="1"/>
          </p:cNvSpPr>
          <p:nvPr>
            <p:ph type="body" sz="quarter" idx="48"/>
          </p:nvPr>
        </p:nvSpPr>
        <p:spPr/>
        <p:txBody>
          <a:bodyPr/>
          <a:lstStyle/>
          <a:p>
            <a:r>
              <a:rPr lang="en-US" noProof="0" dirty="0"/>
              <a:t>Embed agent into a customer website with instructions to enter design requirements in natural language.</a:t>
            </a:r>
          </a:p>
        </p:txBody>
      </p:sp>
      <p:sp>
        <p:nvSpPr>
          <p:cNvPr id="6" name="Text Placeholder 5">
            <a:extLst>
              <a:ext uri="{FF2B5EF4-FFF2-40B4-BE49-F238E27FC236}">
                <a16:creationId xmlns:a16="http://schemas.microsoft.com/office/drawing/2014/main" id="{B7734231-8840-0DD6-4B7D-E7BD29A7D57B}"/>
              </a:ext>
            </a:extLst>
          </p:cNvPr>
          <p:cNvSpPr>
            <a:spLocks noGrp="1"/>
          </p:cNvSpPr>
          <p:nvPr>
            <p:ph type="body" sz="quarter" idx="46"/>
          </p:nvPr>
        </p:nvSpPr>
        <p:spPr/>
        <p:txBody>
          <a:bodyPr/>
          <a:lstStyle/>
          <a:p>
            <a:r>
              <a:rPr lang="en-US" noProof="0" dirty="0"/>
              <a:t>Benefit: Enable customers to communicate requirements is a way that makes sense to them.</a:t>
            </a:r>
          </a:p>
        </p:txBody>
      </p:sp>
      <p:sp>
        <p:nvSpPr>
          <p:cNvPr id="9" name="Text Placeholder 8">
            <a:extLst>
              <a:ext uri="{FF2B5EF4-FFF2-40B4-BE49-F238E27FC236}">
                <a16:creationId xmlns:a16="http://schemas.microsoft.com/office/drawing/2014/main" id="{664BB116-EFFE-7210-782E-438851140B86}"/>
              </a:ext>
            </a:extLst>
          </p:cNvPr>
          <p:cNvSpPr>
            <a:spLocks noGrp="1"/>
          </p:cNvSpPr>
          <p:nvPr>
            <p:ph type="body" sz="quarter" idx="49"/>
          </p:nvPr>
        </p:nvSpPr>
        <p:spPr/>
        <p:txBody>
          <a:bodyPr/>
          <a:lstStyle/>
          <a:p>
            <a:r>
              <a:rPr lang="en-US" dirty="0"/>
              <a:t>Search product catalog</a:t>
            </a:r>
            <a:endParaRPr lang="en-US" noProof="0" dirty="0"/>
          </a:p>
        </p:txBody>
      </p:sp>
      <p:sp>
        <p:nvSpPr>
          <p:cNvPr id="10" name="Text Placeholder 9">
            <a:extLst>
              <a:ext uri="{FF2B5EF4-FFF2-40B4-BE49-F238E27FC236}">
                <a16:creationId xmlns:a16="http://schemas.microsoft.com/office/drawing/2014/main" id="{A788CF77-577B-E9DA-AAA9-BDB098F2582B}"/>
              </a:ext>
            </a:extLst>
          </p:cNvPr>
          <p:cNvSpPr>
            <a:spLocks noGrp="1"/>
          </p:cNvSpPr>
          <p:nvPr>
            <p:ph type="body" sz="quarter" idx="50"/>
          </p:nvPr>
        </p:nvSpPr>
        <p:spPr/>
        <p:txBody>
          <a:bodyPr/>
          <a:lstStyle/>
          <a:p>
            <a:r>
              <a:rPr lang="en-US" noProof="0" dirty="0"/>
              <a:t>The agent translates the design requirements into product specifications and searches the product catalog for matching products.</a:t>
            </a:r>
          </a:p>
        </p:txBody>
      </p:sp>
      <p:sp>
        <p:nvSpPr>
          <p:cNvPr id="19" name="Text Placeholder 18">
            <a:extLst>
              <a:ext uri="{FF2B5EF4-FFF2-40B4-BE49-F238E27FC236}">
                <a16:creationId xmlns:a16="http://schemas.microsoft.com/office/drawing/2014/main" id="{388C70EA-95B5-486E-5635-C9988EA7533D}"/>
              </a:ext>
            </a:extLst>
          </p:cNvPr>
          <p:cNvSpPr>
            <a:spLocks noGrp="1"/>
          </p:cNvSpPr>
          <p:nvPr>
            <p:ph type="body" sz="quarter" idx="66"/>
          </p:nvPr>
        </p:nvSpPr>
        <p:spPr/>
        <p:txBody>
          <a:bodyPr/>
          <a:lstStyle/>
          <a:p>
            <a:r>
              <a:rPr lang="en-US" noProof="0" dirty="0"/>
              <a:t>Benefit: Customer can quickly find the product they need and quickly place an order. The site can offer detailed images and design specifications to help guide the decision.</a:t>
            </a:r>
          </a:p>
        </p:txBody>
      </p:sp>
      <p:sp>
        <p:nvSpPr>
          <p:cNvPr id="11" name="Text Placeholder 10">
            <a:extLst>
              <a:ext uri="{FF2B5EF4-FFF2-40B4-BE49-F238E27FC236}">
                <a16:creationId xmlns:a16="http://schemas.microsoft.com/office/drawing/2014/main" id="{ED5B538D-0E59-FB99-2D65-D2B49DA4D206}"/>
              </a:ext>
            </a:extLst>
          </p:cNvPr>
          <p:cNvSpPr>
            <a:spLocks noGrp="1"/>
          </p:cNvSpPr>
          <p:nvPr>
            <p:ph type="body" sz="quarter" idx="52"/>
          </p:nvPr>
        </p:nvSpPr>
        <p:spPr/>
        <p:txBody>
          <a:bodyPr/>
          <a:lstStyle/>
          <a:p>
            <a:r>
              <a:rPr lang="en-US" noProof="0" dirty="0"/>
              <a:t>Offer custom option</a:t>
            </a:r>
          </a:p>
        </p:txBody>
      </p:sp>
      <p:sp>
        <p:nvSpPr>
          <p:cNvPr id="12" name="Text Placeholder 11">
            <a:extLst>
              <a:ext uri="{FF2B5EF4-FFF2-40B4-BE49-F238E27FC236}">
                <a16:creationId xmlns:a16="http://schemas.microsoft.com/office/drawing/2014/main" id="{46D3DD04-5AAF-900B-D9D6-65F23B0D237B}"/>
              </a:ext>
            </a:extLst>
          </p:cNvPr>
          <p:cNvSpPr>
            <a:spLocks noGrp="1"/>
          </p:cNvSpPr>
          <p:nvPr>
            <p:ph type="body" sz="quarter" idx="53"/>
          </p:nvPr>
        </p:nvSpPr>
        <p:spPr/>
        <p:txBody>
          <a:bodyPr/>
          <a:lstStyle/>
          <a:p>
            <a:r>
              <a:rPr lang="en-US" noProof="0" dirty="0"/>
              <a:t>If there are no existing products that fit the design requirements offer to generate a design prototype</a:t>
            </a:r>
            <a:r>
              <a:rPr lang="en-US" dirty="0"/>
              <a:t> for the customer.</a:t>
            </a:r>
            <a:endParaRPr lang="en-US" noProof="0" dirty="0"/>
          </a:p>
        </p:txBody>
      </p:sp>
      <p:sp>
        <p:nvSpPr>
          <p:cNvPr id="20" name="Text Placeholder 19">
            <a:extLst>
              <a:ext uri="{FF2B5EF4-FFF2-40B4-BE49-F238E27FC236}">
                <a16:creationId xmlns:a16="http://schemas.microsoft.com/office/drawing/2014/main" id="{C2BDD34D-D3F1-CEA3-0B32-BEEFFAD7F027}"/>
              </a:ext>
            </a:extLst>
          </p:cNvPr>
          <p:cNvSpPr>
            <a:spLocks noGrp="1"/>
          </p:cNvSpPr>
          <p:nvPr>
            <p:ph type="body" sz="quarter" idx="67"/>
          </p:nvPr>
        </p:nvSpPr>
        <p:spPr/>
        <p:txBody>
          <a:bodyPr/>
          <a:lstStyle/>
          <a:p>
            <a:r>
              <a:rPr lang="en-US" noProof="0" dirty="0"/>
              <a:t>Benefit: Instead of immediately involving a technical resource use AI to develop a preliminary solution.</a:t>
            </a:r>
          </a:p>
        </p:txBody>
      </p:sp>
      <p:sp>
        <p:nvSpPr>
          <p:cNvPr id="15" name="Text Placeholder 14">
            <a:extLst>
              <a:ext uri="{FF2B5EF4-FFF2-40B4-BE49-F238E27FC236}">
                <a16:creationId xmlns:a16="http://schemas.microsoft.com/office/drawing/2014/main" id="{F7B9AD67-6D18-2616-0260-03EE7B8D1719}"/>
              </a:ext>
            </a:extLst>
          </p:cNvPr>
          <p:cNvSpPr>
            <a:spLocks noGrp="1"/>
          </p:cNvSpPr>
          <p:nvPr>
            <p:ph type="body" sz="quarter" idx="61"/>
          </p:nvPr>
        </p:nvSpPr>
        <p:spPr/>
        <p:txBody>
          <a:bodyPr/>
          <a:lstStyle/>
          <a:p>
            <a:r>
              <a:rPr lang="en-US" noProof="0" dirty="0"/>
              <a:t>Refine the prototype</a:t>
            </a:r>
          </a:p>
        </p:txBody>
      </p:sp>
      <p:sp>
        <p:nvSpPr>
          <p:cNvPr id="16" name="Text Placeholder 15">
            <a:extLst>
              <a:ext uri="{FF2B5EF4-FFF2-40B4-BE49-F238E27FC236}">
                <a16:creationId xmlns:a16="http://schemas.microsoft.com/office/drawing/2014/main" id="{C680B7E2-FB0A-89F7-C85A-B0A5B7EBAF8C}"/>
              </a:ext>
            </a:extLst>
          </p:cNvPr>
          <p:cNvSpPr>
            <a:spLocks noGrp="1"/>
          </p:cNvSpPr>
          <p:nvPr>
            <p:ph type="body" sz="quarter" idx="62"/>
          </p:nvPr>
        </p:nvSpPr>
        <p:spPr/>
        <p:txBody>
          <a:bodyPr/>
          <a:lstStyle/>
          <a:p>
            <a:r>
              <a:rPr lang="en-US" noProof="0" dirty="0"/>
              <a:t>The customer can interact with the agent to request updates to the prototype design until</a:t>
            </a:r>
            <a:r>
              <a:rPr lang="en-US" dirty="0"/>
              <a:t> it meets their needs.</a:t>
            </a:r>
            <a:endParaRPr lang="en-US" noProof="0" dirty="0"/>
          </a:p>
        </p:txBody>
      </p:sp>
      <p:sp>
        <p:nvSpPr>
          <p:cNvPr id="22" name="Text Placeholder 21">
            <a:extLst>
              <a:ext uri="{FF2B5EF4-FFF2-40B4-BE49-F238E27FC236}">
                <a16:creationId xmlns:a16="http://schemas.microsoft.com/office/drawing/2014/main" id="{38C8FCCD-2967-CE97-F9B6-A8BA437E387A}"/>
              </a:ext>
            </a:extLst>
          </p:cNvPr>
          <p:cNvSpPr>
            <a:spLocks noGrp="1"/>
          </p:cNvSpPr>
          <p:nvPr>
            <p:ph type="body" sz="quarter" idx="69"/>
          </p:nvPr>
        </p:nvSpPr>
        <p:spPr/>
        <p:txBody>
          <a:bodyPr/>
          <a:lstStyle/>
          <a:p>
            <a:r>
              <a:rPr lang="en-US" noProof="0" dirty="0"/>
              <a:t>Benefit: Enable the customer to refine the design to meet their needs in a few minutes.</a:t>
            </a:r>
          </a:p>
        </p:txBody>
      </p:sp>
      <p:sp>
        <p:nvSpPr>
          <p:cNvPr id="13" name="Text Placeholder 12">
            <a:extLst>
              <a:ext uri="{FF2B5EF4-FFF2-40B4-BE49-F238E27FC236}">
                <a16:creationId xmlns:a16="http://schemas.microsoft.com/office/drawing/2014/main" id="{10B9FFCA-7263-5407-684C-A9367FF9F3DD}"/>
              </a:ext>
            </a:extLst>
          </p:cNvPr>
          <p:cNvSpPr>
            <a:spLocks noGrp="1"/>
          </p:cNvSpPr>
          <p:nvPr>
            <p:ph type="body" sz="quarter" idx="58"/>
          </p:nvPr>
        </p:nvSpPr>
        <p:spPr/>
        <p:txBody>
          <a:bodyPr/>
          <a:lstStyle/>
          <a:p>
            <a:r>
              <a:rPr lang="en-US" noProof="0" dirty="0"/>
              <a:t>Finalize the design</a:t>
            </a:r>
          </a:p>
        </p:txBody>
      </p:sp>
      <p:sp>
        <p:nvSpPr>
          <p:cNvPr id="14" name="Text Placeholder 13">
            <a:extLst>
              <a:ext uri="{FF2B5EF4-FFF2-40B4-BE49-F238E27FC236}">
                <a16:creationId xmlns:a16="http://schemas.microsoft.com/office/drawing/2014/main" id="{F4353396-8282-9B6A-0725-A7D033DEA4F5}"/>
              </a:ext>
            </a:extLst>
          </p:cNvPr>
          <p:cNvSpPr>
            <a:spLocks noGrp="1"/>
          </p:cNvSpPr>
          <p:nvPr>
            <p:ph type="body" sz="quarter" idx="59"/>
          </p:nvPr>
        </p:nvSpPr>
        <p:spPr/>
        <p:txBody>
          <a:bodyPr/>
          <a:lstStyle/>
          <a:p>
            <a:r>
              <a:rPr lang="en-US" noProof="0" dirty="0"/>
              <a:t>A technical resource can now meet with the customer to finalize the design and use the agent to make any final updates.</a:t>
            </a:r>
          </a:p>
        </p:txBody>
      </p:sp>
      <p:sp>
        <p:nvSpPr>
          <p:cNvPr id="21" name="Text Placeholder 20">
            <a:extLst>
              <a:ext uri="{FF2B5EF4-FFF2-40B4-BE49-F238E27FC236}">
                <a16:creationId xmlns:a16="http://schemas.microsoft.com/office/drawing/2014/main" id="{3D369D05-511F-A7BC-9FD6-9F3381C83E9F}"/>
              </a:ext>
            </a:extLst>
          </p:cNvPr>
          <p:cNvSpPr>
            <a:spLocks noGrp="1"/>
          </p:cNvSpPr>
          <p:nvPr>
            <p:ph type="body" sz="quarter" idx="68"/>
          </p:nvPr>
        </p:nvSpPr>
        <p:spPr/>
        <p:txBody>
          <a:bodyPr/>
          <a:lstStyle/>
          <a:p>
            <a:r>
              <a:rPr lang="en-US" noProof="0" dirty="0"/>
              <a:t>Benefit: Engineers can focus on complex tasks and research, while repetitive work is automated.</a:t>
            </a:r>
          </a:p>
        </p:txBody>
      </p:sp>
      <p:grpSp>
        <p:nvGrpSpPr>
          <p:cNvPr id="24" name="Group 23">
            <a:extLst>
              <a:ext uri="{FF2B5EF4-FFF2-40B4-BE49-F238E27FC236}">
                <a16:creationId xmlns:a16="http://schemas.microsoft.com/office/drawing/2014/main" id="{32180C56-B834-CDCA-51D4-29A8DE97148E}"/>
              </a:ext>
            </a:extLst>
          </p:cNvPr>
          <p:cNvGrpSpPr/>
          <p:nvPr/>
        </p:nvGrpSpPr>
        <p:grpSpPr>
          <a:xfrm>
            <a:off x="320719" y="3778836"/>
            <a:ext cx="1771607" cy="504622"/>
            <a:chOff x="320719" y="4228589"/>
            <a:chExt cx="1771607" cy="504622"/>
          </a:xfrm>
        </p:grpSpPr>
        <p:grpSp>
          <p:nvGrpSpPr>
            <p:cNvPr id="25" name="Group 24">
              <a:extLst>
                <a:ext uri="{FF2B5EF4-FFF2-40B4-BE49-F238E27FC236}">
                  <a16:creationId xmlns:a16="http://schemas.microsoft.com/office/drawing/2014/main" id="{EC97F2AB-31D5-853E-7303-ADFA061979C5}"/>
                </a:ext>
              </a:extLst>
            </p:cNvPr>
            <p:cNvGrpSpPr/>
            <p:nvPr/>
          </p:nvGrpSpPr>
          <p:grpSpPr>
            <a:xfrm>
              <a:off x="320719" y="4228589"/>
              <a:ext cx="1771605" cy="216000"/>
              <a:chOff x="320719" y="4224848"/>
              <a:chExt cx="1771605" cy="219456"/>
            </a:xfrm>
          </p:grpSpPr>
          <p:sp>
            <p:nvSpPr>
              <p:cNvPr id="29" name="Rectangle: Rounded Corners 6">
                <a:extLst>
                  <a:ext uri="{FF2B5EF4-FFF2-40B4-BE49-F238E27FC236}">
                    <a16:creationId xmlns:a16="http://schemas.microsoft.com/office/drawing/2014/main" id="{B86CEAA8-CABC-6D0E-CB87-2FADCEFF7AD1}"/>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defTabSz="932742">
                  <a:lnSpc>
                    <a:spcPct val="100000"/>
                  </a:lnSpc>
                  <a:defRPr/>
                </a:pPr>
                <a:r>
                  <a:rPr lang="en-US" sz="900" noProof="0" dirty="0">
                    <a:solidFill>
                      <a:srgbClr val="0078D4"/>
                    </a:solidFill>
                    <a:latin typeface="+mj-lt"/>
                    <a:cs typeface="Segoe UI Semibold" panose="020B0702040204020203" pitchFamily="34" charset="0"/>
                  </a:rPr>
                  <a:t>Time to market</a:t>
                </a:r>
              </a:p>
            </p:txBody>
          </p:sp>
          <p:pic>
            <p:nvPicPr>
              <p:cNvPr id="30" name="Graphic 29">
                <a:extLst>
                  <a:ext uri="{FF2B5EF4-FFF2-40B4-BE49-F238E27FC236}">
                    <a16:creationId xmlns:a16="http://schemas.microsoft.com/office/drawing/2014/main" id="{551B0372-98AA-8FEC-E987-AC16AD6E150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26" name="Group 25">
              <a:extLst>
                <a:ext uri="{FF2B5EF4-FFF2-40B4-BE49-F238E27FC236}">
                  <a16:creationId xmlns:a16="http://schemas.microsoft.com/office/drawing/2014/main" id="{7A3FCC2E-0E53-3316-9FE7-1C19EF164AA4}"/>
                </a:ext>
              </a:extLst>
            </p:cNvPr>
            <p:cNvGrpSpPr/>
            <p:nvPr/>
          </p:nvGrpSpPr>
          <p:grpSpPr>
            <a:xfrm>
              <a:off x="320721" y="4517211"/>
              <a:ext cx="1771605" cy="216000"/>
              <a:chOff x="320721" y="4517211"/>
              <a:chExt cx="1771605" cy="216000"/>
            </a:xfrm>
          </p:grpSpPr>
          <p:sp>
            <p:nvSpPr>
              <p:cNvPr id="27" name="Rectangle: Rounded Corners 6">
                <a:extLst>
                  <a:ext uri="{FF2B5EF4-FFF2-40B4-BE49-F238E27FC236}">
                    <a16:creationId xmlns:a16="http://schemas.microsoft.com/office/drawing/2014/main" id="{414F6F97-73F7-89EB-13AB-C2D7BF1AF849}"/>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defTabSz="932742">
                  <a:defRPr/>
                </a:pPr>
                <a:r>
                  <a:rPr lang="en-US" sz="900" noProof="0" dirty="0">
                    <a:solidFill>
                      <a:srgbClr val="0078D4"/>
                    </a:solidFill>
                    <a:latin typeface="Segoe UI Semibold"/>
                    <a:cs typeface="Segoe UI Semibold"/>
                  </a:rPr>
                  <a:t>Customer satisfaction</a:t>
                </a:r>
              </a:p>
            </p:txBody>
          </p:sp>
          <p:pic>
            <p:nvPicPr>
              <p:cNvPr id="28" name="Graphic 27">
                <a:extLst>
                  <a:ext uri="{FF2B5EF4-FFF2-40B4-BE49-F238E27FC236}">
                    <a16:creationId xmlns:a16="http://schemas.microsoft.com/office/drawing/2014/main" id="{A30151BB-5A0B-4731-9FD3-2C8E31ADC5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grpSp>
      <p:grpSp>
        <p:nvGrpSpPr>
          <p:cNvPr id="31" name="Group 30">
            <a:extLst>
              <a:ext uri="{FF2B5EF4-FFF2-40B4-BE49-F238E27FC236}">
                <a16:creationId xmlns:a16="http://schemas.microsoft.com/office/drawing/2014/main" id="{387322FA-5EB0-FF19-C19F-CB2916900ACA}"/>
              </a:ext>
            </a:extLst>
          </p:cNvPr>
          <p:cNvGrpSpPr/>
          <p:nvPr/>
        </p:nvGrpSpPr>
        <p:grpSpPr>
          <a:xfrm>
            <a:off x="320719" y="5020658"/>
            <a:ext cx="1771605" cy="216000"/>
            <a:chOff x="320719" y="5270676"/>
            <a:chExt cx="1771605" cy="216000"/>
          </a:xfrm>
        </p:grpSpPr>
        <p:sp>
          <p:nvSpPr>
            <p:cNvPr id="32" name="Rectangle: Rounded Corners 6">
              <a:extLst>
                <a:ext uri="{FF2B5EF4-FFF2-40B4-BE49-F238E27FC236}">
                  <a16:creationId xmlns:a16="http://schemas.microsoft.com/office/drawing/2014/main" id="{0654CAD1-C979-268B-3001-6C8ED5533405}"/>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spcBef>
                  <a:spcPts val="0"/>
                </a:spcBef>
                <a:spcAft>
                  <a:spcPts val="0"/>
                </a:spcAft>
                <a:buClrTx/>
                <a:buSzTx/>
                <a:buFontTx/>
                <a:buNone/>
                <a:tabLst/>
                <a:defRPr/>
              </a:pPr>
              <a:r>
                <a:rPr kumimoji="0" lang="en-US" sz="900" b="0" i="0" u="none" strike="noStrike" kern="1200" cap="none" normalizeH="0" baseline="0" noProof="0" dirty="0">
                  <a:ln>
                    <a:noFill/>
                  </a:ln>
                  <a:solidFill>
                    <a:srgbClr val="C03BC4"/>
                  </a:solidFill>
                  <a:effectLst/>
                  <a:uLnTx/>
                  <a:uFillTx/>
                  <a:latin typeface="+mj-lt"/>
                  <a:ea typeface="+mn-ea"/>
                  <a:cs typeface="Segoe UI Semibold" panose="020B0702040204020203" pitchFamily="34" charset="0"/>
                </a:rPr>
                <a:t>Revenue growth</a:t>
              </a:r>
            </a:p>
          </p:txBody>
        </p:sp>
        <p:pic>
          <p:nvPicPr>
            <p:cNvPr id="33" name="Graphic 32">
              <a:extLst>
                <a:ext uri="{FF2B5EF4-FFF2-40B4-BE49-F238E27FC236}">
                  <a16:creationId xmlns:a16="http://schemas.microsoft.com/office/drawing/2014/main" id="{ABACA0AA-F4BC-492B-0E85-39D09A2B612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306676"/>
              <a:ext cx="144000" cy="144000"/>
            </a:xfrm>
            <a:prstGeom prst="rect">
              <a:avLst/>
            </a:prstGeom>
          </p:spPr>
        </p:pic>
      </p:grpSp>
      <p:grpSp>
        <p:nvGrpSpPr>
          <p:cNvPr id="35" name="Group 34">
            <a:extLst>
              <a:ext uri="{FF2B5EF4-FFF2-40B4-BE49-F238E27FC236}">
                <a16:creationId xmlns:a16="http://schemas.microsoft.com/office/drawing/2014/main" id="{4C7D51FE-571B-1C5C-D377-F5F6BBB484A0}"/>
              </a:ext>
            </a:extLst>
          </p:cNvPr>
          <p:cNvGrpSpPr/>
          <p:nvPr/>
        </p:nvGrpSpPr>
        <p:grpSpPr>
          <a:xfrm>
            <a:off x="3437607" y="2120310"/>
            <a:ext cx="2210744" cy="400110"/>
            <a:chOff x="8931568" y="2174339"/>
            <a:chExt cx="2210744" cy="400110"/>
          </a:xfrm>
        </p:grpSpPr>
        <p:sp>
          <p:nvSpPr>
            <p:cNvPr id="36" name="TextBox 35">
              <a:extLst>
                <a:ext uri="{FF2B5EF4-FFF2-40B4-BE49-F238E27FC236}">
                  <a16:creationId xmlns:a16="http://schemas.microsoft.com/office/drawing/2014/main" id="{4CE32B92-2807-FEB5-6A1F-7B0ECA3059B8}"/>
                </a:ext>
                <a:ext uri="{C183D7F6-B498-43B3-948B-1728B52AA6E4}">
                  <adec:decorative xmlns:adec="http://schemas.microsoft.com/office/drawing/2017/decorative" val="0"/>
                </a:ext>
              </a:extLst>
            </p:cNvPr>
            <p:cNvSpPr txBox="1"/>
            <p:nvPr/>
          </p:nvSpPr>
          <p:spPr>
            <a:xfrm>
              <a:off x="9290514" y="2174339"/>
              <a:ext cx="1851798"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Product Design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product catalog</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CAD system</a:t>
              </a:r>
            </a:p>
          </p:txBody>
        </p:sp>
        <p:pic>
          <p:nvPicPr>
            <p:cNvPr id="37" name="Picture 36">
              <a:extLst>
                <a:ext uri="{FF2B5EF4-FFF2-40B4-BE49-F238E27FC236}">
                  <a16:creationId xmlns:a16="http://schemas.microsoft.com/office/drawing/2014/main" id="{50219B99-ED17-D33B-6A0A-3781C7FE9A15}"/>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31568" y="2189728"/>
              <a:ext cx="224338" cy="215956"/>
            </a:xfrm>
            <a:prstGeom prst="rect">
              <a:avLst/>
            </a:prstGeom>
            <a:ln w="6657" cap="flat">
              <a:noFill/>
              <a:prstDash val="solid"/>
              <a:miter/>
            </a:ln>
            <a:effectLst/>
          </p:spPr>
        </p:pic>
      </p:grpSp>
      <p:grpSp>
        <p:nvGrpSpPr>
          <p:cNvPr id="38" name="Group 37">
            <a:extLst>
              <a:ext uri="{FF2B5EF4-FFF2-40B4-BE49-F238E27FC236}">
                <a16:creationId xmlns:a16="http://schemas.microsoft.com/office/drawing/2014/main" id="{7214CC3A-FF02-54BB-2711-5C9B4E956149}"/>
              </a:ext>
            </a:extLst>
          </p:cNvPr>
          <p:cNvGrpSpPr/>
          <p:nvPr/>
        </p:nvGrpSpPr>
        <p:grpSpPr>
          <a:xfrm>
            <a:off x="6282073" y="2120310"/>
            <a:ext cx="2210744" cy="400110"/>
            <a:chOff x="8931568" y="2174339"/>
            <a:chExt cx="2210744" cy="400110"/>
          </a:xfrm>
        </p:grpSpPr>
        <p:sp>
          <p:nvSpPr>
            <p:cNvPr id="39" name="TextBox 38">
              <a:extLst>
                <a:ext uri="{FF2B5EF4-FFF2-40B4-BE49-F238E27FC236}">
                  <a16:creationId xmlns:a16="http://schemas.microsoft.com/office/drawing/2014/main" id="{3463A970-4E6A-CBCD-A00F-C6F14130438B}"/>
                </a:ext>
                <a:ext uri="{C183D7F6-B498-43B3-948B-1728B52AA6E4}">
                  <adec:decorative xmlns:adec="http://schemas.microsoft.com/office/drawing/2017/decorative" val="0"/>
                </a:ext>
              </a:extLst>
            </p:cNvPr>
            <p:cNvSpPr txBox="1"/>
            <p:nvPr/>
          </p:nvSpPr>
          <p:spPr>
            <a:xfrm>
              <a:off x="9290514" y="2174339"/>
              <a:ext cx="1851798"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Product Design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product catalog</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CAD system</a:t>
              </a:r>
            </a:p>
          </p:txBody>
        </p:sp>
        <p:pic>
          <p:nvPicPr>
            <p:cNvPr id="40" name="Picture 39">
              <a:extLst>
                <a:ext uri="{FF2B5EF4-FFF2-40B4-BE49-F238E27FC236}">
                  <a16:creationId xmlns:a16="http://schemas.microsoft.com/office/drawing/2014/main" id="{94F19A45-A874-C7B1-C2B7-503FB6AC38EA}"/>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31568" y="2189728"/>
              <a:ext cx="224338" cy="215956"/>
            </a:xfrm>
            <a:prstGeom prst="rect">
              <a:avLst/>
            </a:prstGeom>
            <a:ln w="6657" cap="flat">
              <a:noFill/>
              <a:prstDash val="solid"/>
              <a:miter/>
            </a:ln>
            <a:effectLst/>
          </p:spPr>
        </p:pic>
      </p:grpSp>
      <p:grpSp>
        <p:nvGrpSpPr>
          <p:cNvPr id="41" name="Group 40">
            <a:extLst>
              <a:ext uri="{FF2B5EF4-FFF2-40B4-BE49-F238E27FC236}">
                <a16:creationId xmlns:a16="http://schemas.microsoft.com/office/drawing/2014/main" id="{8A4AC905-27C5-B800-6897-B5385009C6B8}"/>
              </a:ext>
            </a:extLst>
          </p:cNvPr>
          <p:cNvGrpSpPr/>
          <p:nvPr/>
        </p:nvGrpSpPr>
        <p:grpSpPr>
          <a:xfrm>
            <a:off x="9131234" y="2120310"/>
            <a:ext cx="2210744" cy="400110"/>
            <a:chOff x="8931568" y="2174339"/>
            <a:chExt cx="2210744" cy="400110"/>
          </a:xfrm>
        </p:grpSpPr>
        <p:sp>
          <p:nvSpPr>
            <p:cNvPr id="42" name="TextBox 41">
              <a:extLst>
                <a:ext uri="{FF2B5EF4-FFF2-40B4-BE49-F238E27FC236}">
                  <a16:creationId xmlns:a16="http://schemas.microsoft.com/office/drawing/2014/main" id="{2F036F2C-8F4A-C438-0E61-C61EBF8CE140}"/>
                </a:ext>
                <a:ext uri="{C183D7F6-B498-43B3-948B-1728B52AA6E4}">
                  <adec:decorative xmlns:adec="http://schemas.microsoft.com/office/drawing/2017/decorative" val="0"/>
                </a:ext>
              </a:extLst>
            </p:cNvPr>
            <p:cNvSpPr txBox="1"/>
            <p:nvPr/>
          </p:nvSpPr>
          <p:spPr>
            <a:xfrm>
              <a:off x="9290514" y="2174339"/>
              <a:ext cx="1851798"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Product Design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product catalog</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CAD system</a:t>
              </a:r>
            </a:p>
          </p:txBody>
        </p:sp>
        <p:pic>
          <p:nvPicPr>
            <p:cNvPr id="43" name="Picture 42">
              <a:extLst>
                <a:ext uri="{FF2B5EF4-FFF2-40B4-BE49-F238E27FC236}">
                  <a16:creationId xmlns:a16="http://schemas.microsoft.com/office/drawing/2014/main" id="{F7197284-957E-76E3-A1D2-E2EADDB5D74B}"/>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31568" y="2189728"/>
              <a:ext cx="224338" cy="215956"/>
            </a:xfrm>
            <a:prstGeom prst="rect">
              <a:avLst/>
            </a:prstGeom>
            <a:ln w="6657" cap="flat">
              <a:noFill/>
              <a:prstDash val="solid"/>
              <a:miter/>
            </a:ln>
            <a:effectLst/>
          </p:spPr>
        </p:pic>
      </p:grpSp>
      <p:grpSp>
        <p:nvGrpSpPr>
          <p:cNvPr id="44" name="Group 43">
            <a:extLst>
              <a:ext uri="{FF2B5EF4-FFF2-40B4-BE49-F238E27FC236}">
                <a16:creationId xmlns:a16="http://schemas.microsoft.com/office/drawing/2014/main" id="{9618F3AB-A9A0-64F3-32B9-78C57BF51F5E}"/>
              </a:ext>
            </a:extLst>
          </p:cNvPr>
          <p:cNvGrpSpPr/>
          <p:nvPr/>
        </p:nvGrpSpPr>
        <p:grpSpPr>
          <a:xfrm>
            <a:off x="4401534" y="4731322"/>
            <a:ext cx="2210744" cy="400110"/>
            <a:chOff x="8931568" y="2174339"/>
            <a:chExt cx="2210744" cy="400110"/>
          </a:xfrm>
        </p:grpSpPr>
        <p:sp>
          <p:nvSpPr>
            <p:cNvPr id="45" name="TextBox 44">
              <a:extLst>
                <a:ext uri="{FF2B5EF4-FFF2-40B4-BE49-F238E27FC236}">
                  <a16:creationId xmlns:a16="http://schemas.microsoft.com/office/drawing/2014/main" id="{C77FD6C5-037B-61B8-BB55-72296410AEC0}"/>
                </a:ext>
                <a:ext uri="{C183D7F6-B498-43B3-948B-1728B52AA6E4}">
                  <adec:decorative xmlns:adec="http://schemas.microsoft.com/office/drawing/2017/decorative" val="0"/>
                </a:ext>
              </a:extLst>
            </p:cNvPr>
            <p:cNvSpPr txBox="1"/>
            <p:nvPr/>
          </p:nvSpPr>
          <p:spPr>
            <a:xfrm>
              <a:off x="9290514" y="2174339"/>
              <a:ext cx="1851798"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Product Design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product catalog</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CAD system</a:t>
              </a:r>
            </a:p>
          </p:txBody>
        </p:sp>
        <p:pic>
          <p:nvPicPr>
            <p:cNvPr id="46" name="Picture 45">
              <a:extLst>
                <a:ext uri="{FF2B5EF4-FFF2-40B4-BE49-F238E27FC236}">
                  <a16:creationId xmlns:a16="http://schemas.microsoft.com/office/drawing/2014/main" id="{67A084BD-20DC-E97A-5BE2-CC661D20F31E}"/>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31568" y="2189728"/>
              <a:ext cx="224338" cy="215956"/>
            </a:xfrm>
            <a:prstGeom prst="rect">
              <a:avLst/>
            </a:prstGeom>
            <a:ln w="6657" cap="flat">
              <a:noFill/>
              <a:prstDash val="solid"/>
              <a:miter/>
            </a:ln>
            <a:effectLst/>
          </p:spPr>
        </p:pic>
      </p:grpSp>
      <p:grpSp>
        <p:nvGrpSpPr>
          <p:cNvPr id="47" name="Group 46">
            <a:extLst>
              <a:ext uri="{FF2B5EF4-FFF2-40B4-BE49-F238E27FC236}">
                <a16:creationId xmlns:a16="http://schemas.microsoft.com/office/drawing/2014/main" id="{34CA4127-FBD7-F20B-E91E-BE988C0BED60}"/>
              </a:ext>
            </a:extLst>
          </p:cNvPr>
          <p:cNvGrpSpPr/>
          <p:nvPr/>
        </p:nvGrpSpPr>
        <p:grpSpPr>
          <a:xfrm>
            <a:off x="7908301" y="4779102"/>
            <a:ext cx="2210744" cy="400110"/>
            <a:chOff x="8931568" y="2174339"/>
            <a:chExt cx="2210744" cy="400110"/>
          </a:xfrm>
        </p:grpSpPr>
        <p:sp>
          <p:nvSpPr>
            <p:cNvPr id="48" name="TextBox 47">
              <a:extLst>
                <a:ext uri="{FF2B5EF4-FFF2-40B4-BE49-F238E27FC236}">
                  <a16:creationId xmlns:a16="http://schemas.microsoft.com/office/drawing/2014/main" id="{03991738-ECBD-5E8E-99BF-36139888FA91}"/>
                </a:ext>
                <a:ext uri="{C183D7F6-B498-43B3-948B-1728B52AA6E4}">
                  <adec:decorative xmlns:adec="http://schemas.microsoft.com/office/drawing/2017/decorative" val="0"/>
                </a:ext>
              </a:extLst>
            </p:cNvPr>
            <p:cNvSpPr txBox="1"/>
            <p:nvPr/>
          </p:nvSpPr>
          <p:spPr>
            <a:xfrm>
              <a:off x="9290514" y="2174339"/>
              <a:ext cx="1851798"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Product Design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product catalog</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CAD system</a:t>
              </a:r>
            </a:p>
          </p:txBody>
        </p:sp>
        <p:pic>
          <p:nvPicPr>
            <p:cNvPr id="49" name="Picture 48">
              <a:extLst>
                <a:ext uri="{FF2B5EF4-FFF2-40B4-BE49-F238E27FC236}">
                  <a16:creationId xmlns:a16="http://schemas.microsoft.com/office/drawing/2014/main" id="{F9529B2E-CDCB-CB02-886F-56C89B13DBE4}"/>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31568" y="2189728"/>
              <a:ext cx="224338" cy="215956"/>
            </a:xfrm>
            <a:prstGeom prst="rect">
              <a:avLst/>
            </a:prstGeom>
            <a:ln w="6657" cap="flat">
              <a:noFill/>
              <a:prstDash val="solid"/>
              <a:miter/>
            </a:ln>
            <a:effectLst/>
          </p:spPr>
        </p:pic>
      </p:grpSp>
    </p:spTree>
    <p:extLst>
      <p:ext uri="{BB962C8B-B14F-4D97-AF65-F5344CB8AC3E}">
        <p14:creationId xmlns:p14="http://schemas.microsoft.com/office/powerpoint/2010/main" val="394902106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54AF8-C3B3-8583-3283-6DF5FB7981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11E79A-0100-B7F9-83F9-8631D02FBBA4}"/>
              </a:ext>
            </a:extLst>
          </p:cNvPr>
          <p:cNvSpPr>
            <a:spLocks noGrp="1"/>
          </p:cNvSpPr>
          <p:nvPr>
            <p:ph type="title"/>
          </p:nvPr>
        </p:nvSpPr>
        <p:spPr/>
        <p:txBody>
          <a:bodyPr/>
          <a:lstStyle/>
          <a:p>
            <a:r>
              <a:rPr lang="en-US" dirty="0"/>
              <a:t>Product predictive capabilities</a:t>
            </a:r>
            <a:endParaRPr lang="en-US" noProof="0" dirty="0"/>
          </a:p>
        </p:txBody>
      </p:sp>
      <p:sp>
        <p:nvSpPr>
          <p:cNvPr id="23" name="Text Placeholder 22">
            <a:extLst>
              <a:ext uri="{FF2B5EF4-FFF2-40B4-BE49-F238E27FC236}">
                <a16:creationId xmlns:a16="http://schemas.microsoft.com/office/drawing/2014/main" id="{5D37597B-CFE7-21BE-FEEB-C82AE64B5891}"/>
              </a:ext>
            </a:extLst>
          </p:cNvPr>
          <p:cNvSpPr>
            <a:spLocks noGrp="1"/>
          </p:cNvSpPr>
          <p:nvPr>
            <p:ph type="body" sz="quarter" idx="33"/>
          </p:nvPr>
        </p:nvSpPr>
        <p:spPr/>
        <p:txBody>
          <a:bodyPr/>
          <a:lstStyle/>
          <a:p>
            <a:r>
              <a:rPr lang="en-US" noProof="0" dirty="0"/>
              <a:t>Manufacturing</a:t>
            </a:r>
          </a:p>
        </p:txBody>
      </p:sp>
      <p:sp>
        <p:nvSpPr>
          <p:cNvPr id="5" name="Text Placeholder 4">
            <a:extLst>
              <a:ext uri="{FF2B5EF4-FFF2-40B4-BE49-F238E27FC236}">
                <a16:creationId xmlns:a16="http://schemas.microsoft.com/office/drawing/2014/main" id="{9A76D36D-A72D-EA62-02CA-227D5C44F9D0}"/>
              </a:ext>
            </a:extLst>
          </p:cNvPr>
          <p:cNvSpPr>
            <a:spLocks noGrp="1"/>
          </p:cNvSpPr>
          <p:nvPr>
            <p:ph type="body" sz="quarter" idx="44"/>
          </p:nvPr>
        </p:nvSpPr>
        <p:spPr/>
        <p:txBody>
          <a:bodyPr/>
          <a:lstStyle/>
          <a:p>
            <a:r>
              <a:rPr lang="en-US" noProof="0" dirty="0"/>
              <a:t>Copilot Studio/GitHub and Azure AI Foundry</a:t>
            </a:r>
          </a:p>
        </p:txBody>
      </p:sp>
      <p:sp>
        <p:nvSpPr>
          <p:cNvPr id="4" name="Text Placeholder 3">
            <a:extLst>
              <a:ext uri="{FF2B5EF4-FFF2-40B4-BE49-F238E27FC236}">
                <a16:creationId xmlns:a16="http://schemas.microsoft.com/office/drawing/2014/main" id="{F733FC08-0777-5DFF-888A-012C35FF76C7}"/>
              </a:ext>
            </a:extLst>
          </p:cNvPr>
          <p:cNvSpPr>
            <a:spLocks noGrp="1"/>
          </p:cNvSpPr>
          <p:nvPr>
            <p:ph type="body" sz="quarter" idx="43"/>
          </p:nvPr>
        </p:nvSpPr>
        <p:spPr/>
        <p:txBody>
          <a:bodyPr/>
          <a:lstStyle/>
          <a:p>
            <a:r>
              <a:rPr lang="en-US" dirty="0"/>
              <a:t>Build</a:t>
            </a:r>
          </a:p>
        </p:txBody>
      </p:sp>
      <p:sp>
        <p:nvSpPr>
          <p:cNvPr id="2" name="Text Placeholder 1">
            <a:extLst>
              <a:ext uri="{FF2B5EF4-FFF2-40B4-BE49-F238E27FC236}">
                <a16:creationId xmlns:a16="http://schemas.microsoft.com/office/drawing/2014/main" id="{36509955-AEE4-29D1-9277-CFED85B3BCD5}"/>
              </a:ext>
            </a:extLst>
          </p:cNvPr>
          <p:cNvSpPr>
            <a:spLocks noGrp="1"/>
          </p:cNvSpPr>
          <p:nvPr>
            <p:ph type="body" sz="quarter" idx="42"/>
          </p:nvPr>
        </p:nvSpPr>
        <p:spPr/>
        <p:txBody>
          <a:bodyPr/>
          <a:lstStyle/>
          <a:p>
            <a:r>
              <a:rPr lang="en-US" noProof="0" dirty="0"/>
              <a:t>AI can help manufacturers respond to customer requests for new products and even predict future customer needs for products that do not exist today.</a:t>
            </a:r>
          </a:p>
          <a:p>
            <a:endParaRPr lang="en-US" dirty="0"/>
          </a:p>
          <a:p>
            <a:r>
              <a:rPr lang="en-US" sz="1050" noProof="0" dirty="0">
                <a:latin typeface="+mj-lt"/>
              </a:rPr>
              <a:t>Customer reference: </a:t>
            </a:r>
            <a:r>
              <a:rPr lang="en-US" sz="1050" noProof="0" dirty="0">
                <a:hlinkClick r:id="rId2"/>
              </a:rPr>
              <a:t>Dow Inc. uses AI to create new products</a:t>
            </a:r>
            <a:endParaRPr lang="en-US" sz="1050" noProof="0" dirty="0"/>
          </a:p>
          <a:p>
            <a:endParaRPr lang="en-US" dirty="0"/>
          </a:p>
          <a:p>
            <a:r>
              <a:rPr lang="en-US" sz="1050" noProof="0" dirty="0">
                <a:latin typeface="+mj-lt"/>
              </a:rPr>
              <a:t>Customer reference: </a:t>
            </a:r>
            <a:r>
              <a:rPr lang="en-US" sz="1050" noProof="0" dirty="0" err="1">
                <a:hlinkClick r:id="rId3"/>
              </a:rPr>
              <a:t>Fashable</a:t>
            </a:r>
            <a:r>
              <a:rPr lang="en-US" sz="1050" noProof="0" dirty="0">
                <a:hlinkClick r:id="rId3"/>
              </a:rPr>
              <a:t> reimagines the future of fashion design</a:t>
            </a:r>
            <a:endParaRPr lang="en-US" sz="1050" noProof="0" dirty="0"/>
          </a:p>
          <a:p>
            <a:endParaRPr lang="en-US" sz="1050" noProof="0" dirty="0"/>
          </a:p>
          <a:p>
            <a:endParaRPr lang="en-US" noProof="0" dirty="0"/>
          </a:p>
        </p:txBody>
      </p:sp>
      <p:sp>
        <p:nvSpPr>
          <p:cNvPr id="18" name="Text Placeholder 17">
            <a:extLst>
              <a:ext uri="{FF2B5EF4-FFF2-40B4-BE49-F238E27FC236}">
                <a16:creationId xmlns:a16="http://schemas.microsoft.com/office/drawing/2014/main" id="{B05CECA4-73F7-49B4-7821-6281E838B42F}"/>
              </a:ext>
            </a:extLst>
          </p:cNvPr>
          <p:cNvSpPr>
            <a:spLocks noGrp="1"/>
          </p:cNvSpPr>
          <p:nvPr>
            <p:ph type="body" sz="quarter" idx="65"/>
          </p:nvPr>
        </p:nvSpPr>
        <p:spPr/>
        <p:txBody>
          <a:bodyPr/>
          <a:lstStyle/>
          <a:p>
            <a:r>
              <a:rPr lang="en-US" noProof="0" dirty="0"/>
              <a:t>KPIs impacted</a:t>
            </a:r>
          </a:p>
        </p:txBody>
      </p:sp>
      <p:sp>
        <p:nvSpPr>
          <p:cNvPr id="17" name="Text Placeholder 16">
            <a:extLst>
              <a:ext uri="{FF2B5EF4-FFF2-40B4-BE49-F238E27FC236}">
                <a16:creationId xmlns:a16="http://schemas.microsoft.com/office/drawing/2014/main" id="{7DFD5B68-6ACB-D60E-91C6-2250F478A186}"/>
              </a:ext>
            </a:extLst>
          </p:cNvPr>
          <p:cNvSpPr>
            <a:spLocks noGrp="1"/>
          </p:cNvSpPr>
          <p:nvPr>
            <p:ph type="body" sz="quarter" idx="64"/>
          </p:nvPr>
        </p:nvSpPr>
        <p:spPr/>
        <p:txBody>
          <a:bodyPr/>
          <a:lstStyle/>
          <a:p>
            <a:r>
              <a:rPr lang="en-US" noProof="0" dirty="0"/>
              <a:t>Value benefit</a:t>
            </a:r>
          </a:p>
        </p:txBody>
      </p:sp>
      <p:sp>
        <p:nvSpPr>
          <p:cNvPr id="7" name="Text Placeholder 6">
            <a:extLst>
              <a:ext uri="{FF2B5EF4-FFF2-40B4-BE49-F238E27FC236}">
                <a16:creationId xmlns:a16="http://schemas.microsoft.com/office/drawing/2014/main" id="{BA081E7D-8CA4-47F6-B518-B0A55BB0C526}"/>
              </a:ext>
            </a:extLst>
          </p:cNvPr>
          <p:cNvSpPr>
            <a:spLocks noGrp="1"/>
          </p:cNvSpPr>
          <p:nvPr>
            <p:ph type="body" sz="quarter" idx="47"/>
          </p:nvPr>
        </p:nvSpPr>
        <p:spPr/>
        <p:txBody>
          <a:bodyPr/>
          <a:lstStyle/>
          <a:p>
            <a:r>
              <a:rPr lang="en-US" dirty="0"/>
              <a:t>Gather customer requirements</a:t>
            </a:r>
            <a:endParaRPr lang="en-US" noProof="0" dirty="0"/>
          </a:p>
        </p:txBody>
      </p:sp>
      <p:sp>
        <p:nvSpPr>
          <p:cNvPr id="8" name="Text Placeholder 7">
            <a:extLst>
              <a:ext uri="{FF2B5EF4-FFF2-40B4-BE49-F238E27FC236}">
                <a16:creationId xmlns:a16="http://schemas.microsoft.com/office/drawing/2014/main" id="{0B045465-D4FF-B92C-236E-8678869CA181}"/>
              </a:ext>
            </a:extLst>
          </p:cNvPr>
          <p:cNvSpPr>
            <a:spLocks noGrp="1"/>
          </p:cNvSpPr>
          <p:nvPr>
            <p:ph type="body" sz="quarter" idx="48"/>
          </p:nvPr>
        </p:nvSpPr>
        <p:spPr/>
        <p:txBody>
          <a:bodyPr/>
          <a:lstStyle/>
          <a:p>
            <a:r>
              <a:rPr lang="en-US" noProof="0" dirty="0"/>
              <a:t>Work with customers to understand their needs and enter the requirements into the product agent.</a:t>
            </a:r>
          </a:p>
        </p:txBody>
      </p:sp>
      <p:sp>
        <p:nvSpPr>
          <p:cNvPr id="6" name="Text Placeholder 5">
            <a:extLst>
              <a:ext uri="{FF2B5EF4-FFF2-40B4-BE49-F238E27FC236}">
                <a16:creationId xmlns:a16="http://schemas.microsoft.com/office/drawing/2014/main" id="{29749704-6777-062C-0038-5AA6507EB35E}"/>
              </a:ext>
            </a:extLst>
          </p:cNvPr>
          <p:cNvSpPr>
            <a:spLocks noGrp="1"/>
          </p:cNvSpPr>
          <p:nvPr>
            <p:ph type="body" sz="quarter" idx="46"/>
          </p:nvPr>
        </p:nvSpPr>
        <p:spPr/>
        <p:txBody>
          <a:bodyPr/>
          <a:lstStyle/>
          <a:p>
            <a:r>
              <a:rPr lang="en-US" noProof="0" dirty="0"/>
              <a:t>Benefit: Enable customers to communicate requirements is a way that makes sense to them.</a:t>
            </a:r>
          </a:p>
        </p:txBody>
      </p:sp>
      <p:sp>
        <p:nvSpPr>
          <p:cNvPr id="9" name="Text Placeholder 8">
            <a:extLst>
              <a:ext uri="{FF2B5EF4-FFF2-40B4-BE49-F238E27FC236}">
                <a16:creationId xmlns:a16="http://schemas.microsoft.com/office/drawing/2014/main" id="{2121FE6B-9787-D5AC-6EB4-8DFA618662AD}"/>
              </a:ext>
            </a:extLst>
          </p:cNvPr>
          <p:cNvSpPr>
            <a:spLocks noGrp="1"/>
          </p:cNvSpPr>
          <p:nvPr>
            <p:ph type="body" sz="quarter" idx="49"/>
          </p:nvPr>
        </p:nvSpPr>
        <p:spPr/>
        <p:txBody>
          <a:bodyPr/>
          <a:lstStyle/>
          <a:p>
            <a:r>
              <a:rPr lang="en-US" dirty="0"/>
              <a:t>Search product catalog</a:t>
            </a:r>
            <a:endParaRPr lang="en-US" noProof="0" dirty="0"/>
          </a:p>
        </p:txBody>
      </p:sp>
      <p:sp>
        <p:nvSpPr>
          <p:cNvPr id="10" name="Text Placeholder 9">
            <a:extLst>
              <a:ext uri="{FF2B5EF4-FFF2-40B4-BE49-F238E27FC236}">
                <a16:creationId xmlns:a16="http://schemas.microsoft.com/office/drawing/2014/main" id="{7B2F4988-AE8A-2D54-166F-C3B87AC4C1F6}"/>
              </a:ext>
            </a:extLst>
          </p:cNvPr>
          <p:cNvSpPr>
            <a:spLocks noGrp="1"/>
          </p:cNvSpPr>
          <p:nvPr>
            <p:ph type="body" sz="quarter" idx="50"/>
          </p:nvPr>
        </p:nvSpPr>
        <p:spPr/>
        <p:txBody>
          <a:bodyPr/>
          <a:lstStyle/>
          <a:p>
            <a:r>
              <a:rPr lang="en-US" noProof="0" dirty="0"/>
              <a:t>The agent translates the design requirements into product specifications and searches the product catalog for matching products.</a:t>
            </a:r>
          </a:p>
        </p:txBody>
      </p:sp>
      <p:sp>
        <p:nvSpPr>
          <p:cNvPr id="19" name="Text Placeholder 18">
            <a:extLst>
              <a:ext uri="{FF2B5EF4-FFF2-40B4-BE49-F238E27FC236}">
                <a16:creationId xmlns:a16="http://schemas.microsoft.com/office/drawing/2014/main" id="{54BE1E0B-3744-B329-6119-0CDB153D1CB6}"/>
              </a:ext>
            </a:extLst>
          </p:cNvPr>
          <p:cNvSpPr>
            <a:spLocks noGrp="1"/>
          </p:cNvSpPr>
          <p:nvPr>
            <p:ph type="body" sz="quarter" idx="66"/>
          </p:nvPr>
        </p:nvSpPr>
        <p:spPr/>
        <p:txBody>
          <a:bodyPr/>
          <a:lstStyle/>
          <a:p>
            <a:r>
              <a:rPr lang="en-US" noProof="0" dirty="0"/>
              <a:t>Benefit: Engineers can quickly find a suitable product design or formulation. The site can offer detailed images and design specifications to help guide the decision.</a:t>
            </a:r>
          </a:p>
        </p:txBody>
      </p:sp>
      <p:sp>
        <p:nvSpPr>
          <p:cNvPr id="11" name="Text Placeholder 10">
            <a:extLst>
              <a:ext uri="{FF2B5EF4-FFF2-40B4-BE49-F238E27FC236}">
                <a16:creationId xmlns:a16="http://schemas.microsoft.com/office/drawing/2014/main" id="{25D42C90-8C3B-6D81-84B3-C2351E0A429B}"/>
              </a:ext>
            </a:extLst>
          </p:cNvPr>
          <p:cNvSpPr>
            <a:spLocks noGrp="1"/>
          </p:cNvSpPr>
          <p:nvPr>
            <p:ph type="body" sz="quarter" idx="52"/>
          </p:nvPr>
        </p:nvSpPr>
        <p:spPr/>
        <p:txBody>
          <a:bodyPr/>
          <a:lstStyle/>
          <a:p>
            <a:r>
              <a:rPr lang="en-US" noProof="0" dirty="0"/>
              <a:t>Speed product development</a:t>
            </a:r>
          </a:p>
        </p:txBody>
      </p:sp>
      <p:sp>
        <p:nvSpPr>
          <p:cNvPr id="12" name="Text Placeholder 11">
            <a:extLst>
              <a:ext uri="{FF2B5EF4-FFF2-40B4-BE49-F238E27FC236}">
                <a16:creationId xmlns:a16="http://schemas.microsoft.com/office/drawing/2014/main" id="{13EFCE34-72E7-4070-0C05-CD09242E7708}"/>
              </a:ext>
            </a:extLst>
          </p:cNvPr>
          <p:cNvSpPr>
            <a:spLocks noGrp="1"/>
          </p:cNvSpPr>
          <p:nvPr>
            <p:ph type="body" sz="quarter" idx="53"/>
          </p:nvPr>
        </p:nvSpPr>
        <p:spPr/>
        <p:txBody>
          <a:bodyPr/>
          <a:lstStyle/>
          <a:p>
            <a:r>
              <a:rPr lang="en-US" noProof="0" dirty="0"/>
              <a:t>If there are no existing products that fit the design requirements offer to generate a design prototype</a:t>
            </a:r>
            <a:r>
              <a:rPr lang="en-US" dirty="0"/>
              <a:t> for the customer.</a:t>
            </a:r>
            <a:endParaRPr lang="en-US" noProof="0" dirty="0"/>
          </a:p>
        </p:txBody>
      </p:sp>
      <p:sp>
        <p:nvSpPr>
          <p:cNvPr id="20" name="Text Placeholder 19">
            <a:extLst>
              <a:ext uri="{FF2B5EF4-FFF2-40B4-BE49-F238E27FC236}">
                <a16:creationId xmlns:a16="http://schemas.microsoft.com/office/drawing/2014/main" id="{9D5C12D3-E0E7-878C-C49C-6D26C5FB9F88}"/>
              </a:ext>
            </a:extLst>
          </p:cNvPr>
          <p:cNvSpPr>
            <a:spLocks noGrp="1"/>
          </p:cNvSpPr>
          <p:nvPr>
            <p:ph type="body" sz="quarter" idx="67"/>
          </p:nvPr>
        </p:nvSpPr>
        <p:spPr/>
        <p:txBody>
          <a:bodyPr/>
          <a:lstStyle/>
          <a:p>
            <a:r>
              <a:rPr lang="en-US" noProof="0" dirty="0"/>
              <a:t>Benefit: The product engineer can use the agent to analyze prior product research to speed development time.</a:t>
            </a:r>
          </a:p>
        </p:txBody>
      </p:sp>
      <p:sp>
        <p:nvSpPr>
          <p:cNvPr id="15" name="Text Placeholder 14">
            <a:extLst>
              <a:ext uri="{FF2B5EF4-FFF2-40B4-BE49-F238E27FC236}">
                <a16:creationId xmlns:a16="http://schemas.microsoft.com/office/drawing/2014/main" id="{7F0404F9-FAF7-3666-6173-892C32E3C407}"/>
              </a:ext>
            </a:extLst>
          </p:cNvPr>
          <p:cNvSpPr>
            <a:spLocks noGrp="1"/>
          </p:cNvSpPr>
          <p:nvPr>
            <p:ph type="body" sz="quarter" idx="61"/>
          </p:nvPr>
        </p:nvSpPr>
        <p:spPr/>
        <p:txBody>
          <a:bodyPr/>
          <a:lstStyle/>
          <a:p>
            <a:r>
              <a:rPr lang="en-US" noProof="0" dirty="0"/>
              <a:t>Ask the agent for new product ideas</a:t>
            </a:r>
          </a:p>
        </p:txBody>
      </p:sp>
      <p:sp>
        <p:nvSpPr>
          <p:cNvPr id="16" name="Text Placeholder 15">
            <a:extLst>
              <a:ext uri="{FF2B5EF4-FFF2-40B4-BE49-F238E27FC236}">
                <a16:creationId xmlns:a16="http://schemas.microsoft.com/office/drawing/2014/main" id="{A4311B67-F022-3FE4-AA2D-6E4EAE465B1E}"/>
              </a:ext>
            </a:extLst>
          </p:cNvPr>
          <p:cNvSpPr>
            <a:spLocks noGrp="1"/>
          </p:cNvSpPr>
          <p:nvPr>
            <p:ph type="body" sz="quarter" idx="62"/>
          </p:nvPr>
        </p:nvSpPr>
        <p:spPr/>
        <p:txBody>
          <a:bodyPr/>
          <a:lstStyle/>
          <a:p>
            <a:r>
              <a:rPr lang="en-US" noProof="0" dirty="0"/>
              <a:t>With access to the customer’s past requests, the current product database and available research the agent can make predictions about future customer needs.</a:t>
            </a:r>
          </a:p>
        </p:txBody>
      </p:sp>
      <p:sp>
        <p:nvSpPr>
          <p:cNvPr id="22" name="Text Placeholder 21">
            <a:extLst>
              <a:ext uri="{FF2B5EF4-FFF2-40B4-BE49-F238E27FC236}">
                <a16:creationId xmlns:a16="http://schemas.microsoft.com/office/drawing/2014/main" id="{D302BF0C-FDB7-DE92-F8ED-B0EAA73CEC5D}"/>
              </a:ext>
            </a:extLst>
          </p:cNvPr>
          <p:cNvSpPr>
            <a:spLocks noGrp="1"/>
          </p:cNvSpPr>
          <p:nvPr>
            <p:ph type="body" sz="quarter" idx="69"/>
          </p:nvPr>
        </p:nvSpPr>
        <p:spPr/>
        <p:txBody>
          <a:bodyPr/>
          <a:lstStyle/>
          <a:p>
            <a:r>
              <a:rPr lang="en-US" noProof="0" dirty="0"/>
              <a:t>Benefit: Propose new products or product updates to customers to drive increased sales.</a:t>
            </a:r>
          </a:p>
        </p:txBody>
      </p:sp>
      <p:sp>
        <p:nvSpPr>
          <p:cNvPr id="13" name="Text Placeholder 12">
            <a:extLst>
              <a:ext uri="{FF2B5EF4-FFF2-40B4-BE49-F238E27FC236}">
                <a16:creationId xmlns:a16="http://schemas.microsoft.com/office/drawing/2014/main" id="{58ED8EEC-BFB3-CFB4-3C6E-7DB2F5130A39}"/>
              </a:ext>
            </a:extLst>
          </p:cNvPr>
          <p:cNvSpPr>
            <a:spLocks noGrp="1"/>
          </p:cNvSpPr>
          <p:nvPr>
            <p:ph type="body" sz="quarter" idx="58"/>
          </p:nvPr>
        </p:nvSpPr>
        <p:spPr/>
        <p:txBody>
          <a:bodyPr/>
          <a:lstStyle/>
          <a:p>
            <a:r>
              <a:rPr lang="en-US" noProof="0" dirty="0"/>
              <a:t>Finalize the design</a:t>
            </a:r>
          </a:p>
        </p:txBody>
      </p:sp>
      <p:sp>
        <p:nvSpPr>
          <p:cNvPr id="14" name="Text Placeholder 13">
            <a:extLst>
              <a:ext uri="{FF2B5EF4-FFF2-40B4-BE49-F238E27FC236}">
                <a16:creationId xmlns:a16="http://schemas.microsoft.com/office/drawing/2014/main" id="{7DCC7983-6CC6-DEB3-C65E-6844A27CB173}"/>
              </a:ext>
            </a:extLst>
          </p:cNvPr>
          <p:cNvSpPr>
            <a:spLocks noGrp="1"/>
          </p:cNvSpPr>
          <p:nvPr>
            <p:ph type="body" sz="quarter" idx="59"/>
          </p:nvPr>
        </p:nvSpPr>
        <p:spPr/>
        <p:txBody>
          <a:bodyPr/>
          <a:lstStyle/>
          <a:p>
            <a:r>
              <a:rPr lang="en-US" noProof="0" dirty="0"/>
              <a:t>A technical resource can now meet with the customer to finalize new product designs.</a:t>
            </a:r>
          </a:p>
        </p:txBody>
      </p:sp>
      <p:sp>
        <p:nvSpPr>
          <p:cNvPr id="21" name="Text Placeholder 20">
            <a:extLst>
              <a:ext uri="{FF2B5EF4-FFF2-40B4-BE49-F238E27FC236}">
                <a16:creationId xmlns:a16="http://schemas.microsoft.com/office/drawing/2014/main" id="{842CA365-6FC5-DC00-10FF-2BA16E4461C6}"/>
              </a:ext>
            </a:extLst>
          </p:cNvPr>
          <p:cNvSpPr>
            <a:spLocks noGrp="1"/>
          </p:cNvSpPr>
          <p:nvPr>
            <p:ph type="body" sz="quarter" idx="68"/>
          </p:nvPr>
        </p:nvSpPr>
        <p:spPr/>
        <p:txBody>
          <a:bodyPr/>
          <a:lstStyle/>
          <a:p>
            <a:r>
              <a:rPr lang="en-US" noProof="0" dirty="0"/>
              <a:t>Benefit: Engineers can focus on complex tasks and research, while repetitive work is automated.</a:t>
            </a:r>
          </a:p>
        </p:txBody>
      </p:sp>
      <p:grpSp>
        <p:nvGrpSpPr>
          <p:cNvPr id="24" name="Group 23">
            <a:extLst>
              <a:ext uri="{FF2B5EF4-FFF2-40B4-BE49-F238E27FC236}">
                <a16:creationId xmlns:a16="http://schemas.microsoft.com/office/drawing/2014/main" id="{098ADE8C-E347-F5DA-AA9A-A795F83C9555}"/>
              </a:ext>
            </a:extLst>
          </p:cNvPr>
          <p:cNvGrpSpPr/>
          <p:nvPr/>
        </p:nvGrpSpPr>
        <p:grpSpPr>
          <a:xfrm>
            <a:off x="320719" y="3778836"/>
            <a:ext cx="1771607" cy="504622"/>
            <a:chOff x="320719" y="4228589"/>
            <a:chExt cx="1771607" cy="504622"/>
          </a:xfrm>
        </p:grpSpPr>
        <p:grpSp>
          <p:nvGrpSpPr>
            <p:cNvPr id="25" name="Group 24">
              <a:extLst>
                <a:ext uri="{FF2B5EF4-FFF2-40B4-BE49-F238E27FC236}">
                  <a16:creationId xmlns:a16="http://schemas.microsoft.com/office/drawing/2014/main" id="{46F98FC9-E107-2C0C-0210-F7A13E25DCB5}"/>
                </a:ext>
              </a:extLst>
            </p:cNvPr>
            <p:cNvGrpSpPr/>
            <p:nvPr/>
          </p:nvGrpSpPr>
          <p:grpSpPr>
            <a:xfrm>
              <a:off x="320719" y="4228589"/>
              <a:ext cx="1771605" cy="216000"/>
              <a:chOff x="320719" y="4224848"/>
              <a:chExt cx="1771605" cy="219456"/>
            </a:xfrm>
          </p:grpSpPr>
          <p:sp>
            <p:nvSpPr>
              <p:cNvPr id="29" name="Rectangle: Rounded Corners 6">
                <a:extLst>
                  <a:ext uri="{FF2B5EF4-FFF2-40B4-BE49-F238E27FC236}">
                    <a16:creationId xmlns:a16="http://schemas.microsoft.com/office/drawing/2014/main" id="{71CEE112-4AD4-93B0-1AFE-512496933220}"/>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defTabSz="932742">
                  <a:lnSpc>
                    <a:spcPct val="100000"/>
                  </a:lnSpc>
                  <a:defRPr/>
                </a:pPr>
                <a:r>
                  <a:rPr lang="en-US" sz="900" noProof="0" dirty="0">
                    <a:solidFill>
                      <a:srgbClr val="0078D4"/>
                    </a:solidFill>
                    <a:latin typeface="+mj-lt"/>
                    <a:cs typeface="Segoe UI Semibold" panose="020B0702040204020203" pitchFamily="34" charset="0"/>
                  </a:rPr>
                  <a:t>Time to market</a:t>
                </a:r>
              </a:p>
            </p:txBody>
          </p:sp>
          <p:pic>
            <p:nvPicPr>
              <p:cNvPr id="30" name="Graphic 29">
                <a:extLst>
                  <a:ext uri="{FF2B5EF4-FFF2-40B4-BE49-F238E27FC236}">
                    <a16:creationId xmlns:a16="http://schemas.microsoft.com/office/drawing/2014/main" id="{2D66145E-8CC7-8DA3-680F-441BA5E5937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26" name="Group 25">
              <a:extLst>
                <a:ext uri="{FF2B5EF4-FFF2-40B4-BE49-F238E27FC236}">
                  <a16:creationId xmlns:a16="http://schemas.microsoft.com/office/drawing/2014/main" id="{8B9FEC52-CE2D-C488-9ECC-6A9A0FCACEF0}"/>
                </a:ext>
              </a:extLst>
            </p:cNvPr>
            <p:cNvGrpSpPr/>
            <p:nvPr/>
          </p:nvGrpSpPr>
          <p:grpSpPr>
            <a:xfrm>
              <a:off x="320721" y="4517211"/>
              <a:ext cx="1771605" cy="216000"/>
              <a:chOff x="320721" y="4517211"/>
              <a:chExt cx="1771605" cy="216000"/>
            </a:xfrm>
          </p:grpSpPr>
          <p:sp>
            <p:nvSpPr>
              <p:cNvPr id="27" name="Rectangle: Rounded Corners 6">
                <a:extLst>
                  <a:ext uri="{FF2B5EF4-FFF2-40B4-BE49-F238E27FC236}">
                    <a16:creationId xmlns:a16="http://schemas.microsoft.com/office/drawing/2014/main" id="{CC8E6727-EB5D-EF46-410C-FA0AF76B40B4}"/>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defTabSz="932742">
                  <a:defRPr/>
                </a:pPr>
                <a:r>
                  <a:rPr lang="en-US" sz="900" noProof="0" dirty="0">
                    <a:solidFill>
                      <a:srgbClr val="0078D4"/>
                    </a:solidFill>
                    <a:latin typeface="Segoe UI Semibold"/>
                    <a:cs typeface="Segoe UI Semibold"/>
                  </a:rPr>
                  <a:t>Customer satisfaction</a:t>
                </a:r>
              </a:p>
            </p:txBody>
          </p:sp>
          <p:pic>
            <p:nvPicPr>
              <p:cNvPr id="28" name="Graphic 27">
                <a:extLst>
                  <a:ext uri="{FF2B5EF4-FFF2-40B4-BE49-F238E27FC236}">
                    <a16:creationId xmlns:a16="http://schemas.microsoft.com/office/drawing/2014/main" id="{8D9E00F6-DC38-87DB-ABA4-3759006F37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7" y="4552645"/>
                <a:ext cx="144000" cy="141732"/>
              </a:xfrm>
              <a:prstGeom prst="rect">
                <a:avLst/>
              </a:prstGeom>
            </p:spPr>
          </p:pic>
        </p:grpSp>
      </p:grpSp>
      <p:grpSp>
        <p:nvGrpSpPr>
          <p:cNvPr id="31" name="Group 30">
            <a:extLst>
              <a:ext uri="{FF2B5EF4-FFF2-40B4-BE49-F238E27FC236}">
                <a16:creationId xmlns:a16="http://schemas.microsoft.com/office/drawing/2014/main" id="{00859DDE-A0E6-9CF4-CD5D-4E8965B3A4A4}"/>
              </a:ext>
            </a:extLst>
          </p:cNvPr>
          <p:cNvGrpSpPr/>
          <p:nvPr/>
        </p:nvGrpSpPr>
        <p:grpSpPr>
          <a:xfrm>
            <a:off x="320719" y="5020658"/>
            <a:ext cx="1771605" cy="216000"/>
            <a:chOff x="320719" y="5270676"/>
            <a:chExt cx="1771605" cy="216000"/>
          </a:xfrm>
        </p:grpSpPr>
        <p:sp>
          <p:nvSpPr>
            <p:cNvPr id="32" name="Rectangle: Rounded Corners 6">
              <a:extLst>
                <a:ext uri="{FF2B5EF4-FFF2-40B4-BE49-F238E27FC236}">
                  <a16:creationId xmlns:a16="http://schemas.microsoft.com/office/drawing/2014/main" id="{512E9DD2-866A-7CD2-8DB4-BDFCB6116129}"/>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spcBef>
                  <a:spcPts val="0"/>
                </a:spcBef>
                <a:spcAft>
                  <a:spcPts val="0"/>
                </a:spcAft>
                <a:buClrTx/>
                <a:buSzTx/>
                <a:buFontTx/>
                <a:buNone/>
                <a:tabLst/>
                <a:defRPr/>
              </a:pPr>
              <a:r>
                <a:rPr kumimoji="0" lang="en-US" sz="900" b="0" i="0" u="none" strike="noStrike" kern="1200" cap="none" normalizeH="0" baseline="0" noProof="0" dirty="0">
                  <a:ln>
                    <a:noFill/>
                  </a:ln>
                  <a:solidFill>
                    <a:srgbClr val="C03BC4"/>
                  </a:solidFill>
                  <a:effectLst/>
                  <a:uLnTx/>
                  <a:uFillTx/>
                  <a:latin typeface="+mj-lt"/>
                  <a:ea typeface="+mn-ea"/>
                  <a:cs typeface="Segoe UI Semibold" panose="020B0702040204020203" pitchFamily="34" charset="0"/>
                </a:rPr>
                <a:t>Revenue growth</a:t>
              </a:r>
            </a:p>
          </p:txBody>
        </p:sp>
        <p:pic>
          <p:nvPicPr>
            <p:cNvPr id="33" name="Graphic 32">
              <a:extLst>
                <a:ext uri="{FF2B5EF4-FFF2-40B4-BE49-F238E27FC236}">
                  <a16:creationId xmlns:a16="http://schemas.microsoft.com/office/drawing/2014/main" id="{B826D1EE-EDE0-C700-3039-6F4E7D94C1E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5" y="5306676"/>
              <a:ext cx="144000" cy="144000"/>
            </a:xfrm>
            <a:prstGeom prst="rect">
              <a:avLst/>
            </a:prstGeom>
          </p:spPr>
        </p:pic>
      </p:grpSp>
      <p:grpSp>
        <p:nvGrpSpPr>
          <p:cNvPr id="35" name="Group 34">
            <a:extLst>
              <a:ext uri="{FF2B5EF4-FFF2-40B4-BE49-F238E27FC236}">
                <a16:creationId xmlns:a16="http://schemas.microsoft.com/office/drawing/2014/main" id="{08035B5F-FF72-E0A3-E7A9-77874D03C206}"/>
              </a:ext>
            </a:extLst>
          </p:cNvPr>
          <p:cNvGrpSpPr/>
          <p:nvPr/>
        </p:nvGrpSpPr>
        <p:grpSpPr>
          <a:xfrm>
            <a:off x="3437607" y="2177460"/>
            <a:ext cx="2210744" cy="400110"/>
            <a:chOff x="8931568" y="2174339"/>
            <a:chExt cx="2210744" cy="400110"/>
          </a:xfrm>
        </p:grpSpPr>
        <p:sp>
          <p:nvSpPr>
            <p:cNvPr id="36" name="TextBox 35">
              <a:extLst>
                <a:ext uri="{FF2B5EF4-FFF2-40B4-BE49-F238E27FC236}">
                  <a16:creationId xmlns:a16="http://schemas.microsoft.com/office/drawing/2014/main" id="{62CCC67C-987C-A18C-B4E5-86DD61EDE73A}"/>
                </a:ext>
                <a:ext uri="{C183D7F6-B498-43B3-948B-1728B52AA6E4}">
                  <adec:decorative xmlns:adec="http://schemas.microsoft.com/office/drawing/2017/decorative" val="0"/>
                </a:ext>
              </a:extLst>
            </p:cNvPr>
            <p:cNvSpPr txBox="1"/>
            <p:nvPr/>
          </p:nvSpPr>
          <p:spPr>
            <a:xfrm>
              <a:off x="9290514" y="2174339"/>
              <a:ext cx="1851798"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Product Idea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product catalog</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research database</a:t>
              </a:r>
            </a:p>
          </p:txBody>
        </p:sp>
        <p:pic>
          <p:nvPicPr>
            <p:cNvPr id="37" name="Picture 36">
              <a:extLst>
                <a:ext uri="{FF2B5EF4-FFF2-40B4-BE49-F238E27FC236}">
                  <a16:creationId xmlns:a16="http://schemas.microsoft.com/office/drawing/2014/main" id="{B897B313-E20F-4F92-B838-0E3020B2C25F}"/>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8931568" y="2189728"/>
              <a:ext cx="224338" cy="215956"/>
            </a:xfrm>
            <a:prstGeom prst="rect">
              <a:avLst/>
            </a:prstGeom>
            <a:ln w="6657" cap="flat">
              <a:noFill/>
              <a:prstDash val="solid"/>
              <a:miter/>
            </a:ln>
            <a:effectLst/>
          </p:spPr>
        </p:pic>
      </p:grpSp>
      <p:grpSp>
        <p:nvGrpSpPr>
          <p:cNvPr id="38" name="Group 37">
            <a:extLst>
              <a:ext uri="{FF2B5EF4-FFF2-40B4-BE49-F238E27FC236}">
                <a16:creationId xmlns:a16="http://schemas.microsoft.com/office/drawing/2014/main" id="{F3224EB3-CD30-B7C5-4120-4AFE583A4250}"/>
              </a:ext>
            </a:extLst>
          </p:cNvPr>
          <p:cNvGrpSpPr/>
          <p:nvPr/>
        </p:nvGrpSpPr>
        <p:grpSpPr>
          <a:xfrm>
            <a:off x="6282073" y="2177460"/>
            <a:ext cx="2210744" cy="400110"/>
            <a:chOff x="8931568" y="2174339"/>
            <a:chExt cx="2210744" cy="400110"/>
          </a:xfrm>
        </p:grpSpPr>
        <p:sp>
          <p:nvSpPr>
            <p:cNvPr id="39" name="TextBox 38">
              <a:extLst>
                <a:ext uri="{FF2B5EF4-FFF2-40B4-BE49-F238E27FC236}">
                  <a16:creationId xmlns:a16="http://schemas.microsoft.com/office/drawing/2014/main" id="{26F85271-69E9-46D8-2BD0-D40015092713}"/>
                </a:ext>
                <a:ext uri="{C183D7F6-B498-43B3-948B-1728B52AA6E4}">
                  <adec:decorative xmlns:adec="http://schemas.microsoft.com/office/drawing/2017/decorative" val="0"/>
                </a:ext>
              </a:extLst>
            </p:cNvPr>
            <p:cNvSpPr txBox="1"/>
            <p:nvPr/>
          </p:nvSpPr>
          <p:spPr>
            <a:xfrm>
              <a:off x="9290514" y="2174339"/>
              <a:ext cx="1851798"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Product Idea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product catalog</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research database</a:t>
              </a:r>
            </a:p>
          </p:txBody>
        </p:sp>
        <p:pic>
          <p:nvPicPr>
            <p:cNvPr id="40" name="Picture 39">
              <a:extLst>
                <a:ext uri="{FF2B5EF4-FFF2-40B4-BE49-F238E27FC236}">
                  <a16:creationId xmlns:a16="http://schemas.microsoft.com/office/drawing/2014/main" id="{6807E8F4-2EBA-4CFF-461A-4879E0F777AF}"/>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8931568" y="2189728"/>
              <a:ext cx="224338" cy="215956"/>
            </a:xfrm>
            <a:prstGeom prst="rect">
              <a:avLst/>
            </a:prstGeom>
            <a:ln w="6657" cap="flat">
              <a:noFill/>
              <a:prstDash val="solid"/>
              <a:miter/>
            </a:ln>
            <a:effectLst/>
          </p:spPr>
        </p:pic>
      </p:grpSp>
      <p:grpSp>
        <p:nvGrpSpPr>
          <p:cNvPr id="41" name="Group 40">
            <a:extLst>
              <a:ext uri="{FF2B5EF4-FFF2-40B4-BE49-F238E27FC236}">
                <a16:creationId xmlns:a16="http://schemas.microsoft.com/office/drawing/2014/main" id="{90072C30-0F8C-CB74-A388-8434CAB0EEF7}"/>
              </a:ext>
            </a:extLst>
          </p:cNvPr>
          <p:cNvGrpSpPr/>
          <p:nvPr/>
        </p:nvGrpSpPr>
        <p:grpSpPr>
          <a:xfrm>
            <a:off x="9131234" y="2177460"/>
            <a:ext cx="2210744" cy="400110"/>
            <a:chOff x="8931568" y="2174339"/>
            <a:chExt cx="2210744" cy="400110"/>
          </a:xfrm>
        </p:grpSpPr>
        <p:sp>
          <p:nvSpPr>
            <p:cNvPr id="42" name="TextBox 41">
              <a:extLst>
                <a:ext uri="{FF2B5EF4-FFF2-40B4-BE49-F238E27FC236}">
                  <a16:creationId xmlns:a16="http://schemas.microsoft.com/office/drawing/2014/main" id="{54B53B7B-E8E9-3C83-034D-AC288D7CC77E}"/>
                </a:ext>
                <a:ext uri="{C183D7F6-B498-43B3-948B-1728B52AA6E4}">
                  <adec:decorative xmlns:adec="http://schemas.microsoft.com/office/drawing/2017/decorative" val="0"/>
                </a:ext>
              </a:extLst>
            </p:cNvPr>
            <p:cNvSpPr txBox="1"/>
            <p:nvPr/>
          </p:nvSpPr>
          <p:spPr>
            <a:xfrm>
              <a:off x="9290514" y="2174339"/>
              <a:ext cx="1851798"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Product Idea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product catalog</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research database</a:t>
              </a:r>
            </a:p>
          </p:txBody>
        </p:sp>
        <p:pic>
          <p:nvPicPr>
            <p:cNvPr id="43" name="Picture 42">
              <a:extLst>
                <a:ext uri="{FF2B5EF4-FFF2-40B4-BE49-F238E27FC236}">
                  <a16:creationId xmlns:a16="http://schemas.microsoft.com/office/drawing/2014/main" id="{829919AC-722F-26F2-3AB4-C1AF981700D2}"/>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8931568" y="2189728"/>
              <a:ext cx="224338" cy="215956"/>
            </a:xfrm>
            <a:prstGeom prst="rect">
              <a:avLst/>
            </a:prstGeom>
            <a:ln w="6657" cap="flat">
              <a:noFill/>
              <a:prstDash val="solid"/>
              <a:miter/>
            </a:ln>
            <a:effectLst/>
          </p:spPr>
        </p:pic>
      </p:grpSp>
      <p:grpSp>
        <p:nvGrpSpPr>
          <p:cNvPr id="44" name="Group 43">
            <a:extLst>
              <a:ext uri="{FF2B5EF4-FFF2-40B4-BE49-F238E27FC236}">
                <a16:creationId xmlns:a16="http://schemas.microsoft.com/office/drawing/2014/main" id="{473502FC-6BA1-BB69-D97A-9587E5590997}"/>
              </a:ext>
            </a:extLst>
          </p:cNvPr>
          <p:cNvGrpSpPr/>
          <p:nvPr/>
        </p:nvGrpSpPr>
        <p:grpSpPr>
          <a:xfrm>
            <a:off x="4401534" y="4693222"/>
            <a:ext cx="2210744" cy="400110"/>
            <a:chOff x="8931568" y="2174339"/>
            <a:chExt cx="2210744" cy="400110"/>
          </a:xfrm>
        </p:grpSpPr>
        <p:sp>
          <p:nvSpPr>
            <p:cNvPr id="45" name="TextBox 44">
              <a:extLst>
                <a:ext uri="{FF2B5EF4-FFF2-40B4-BE49-F238E27FC236}">
                  <a16:creationId xmlns:a16="http://schemas.microsoft.com/office/drawing/2014/main" id="{01DC5F5D-D9DC-8089-0D29-BCE094766B21}"/>
                </a:ext>
                <a:ext uri="{C183D7F6-B498-43B3-948B-1728B52AA6E4}">
                  <adec:decorative xmlns:adec="http://schemas.microsoft.com/office/drawing/2017/decorative" val="0"/>
                </a:ext>
              </a:extLst>
            </p:cNvPr>
            <p:cNvSpPr txBox="1"/>
            <p:nvPr/>
          </p:nvSpPr>
          <p:spPr>
            <a:xfrm>
              <a:off x="9290514" y="2174339"/>
              <a:ext cx="1851798"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Product Idea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product catalog</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research database</a:t>
              </a:r>
            </a:p>
          </p:txBody>
        </p:sp>
        <p:pic>
          <p:nvPicPr>
            <p:cNvPr id="46" name="Picture 45">
              <a:extLst>
                <a:ext uri="{FF2B5EF4-FFF2-40B4-BE49-F238E27FC236}">
                  <a16:creationId xmlns:a16="http://schemas.microsoft.com/office/drawing/2014/main" id="{68CFB692-84D7-1B20-0026-7EE3D51837D0}"/>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8931568" y="2189728"/>
              <a:ext cx="224338" cy="215956"/>
            </a:xfrm>
            <a:prstGeom prst="rect">
              <a:avLst/>
            </a:prstGeom>
            <a:ln w="6657" cap="flat">
              <a:noFill/>
              <a:prstDash val="solid"/>
              <a:miter/>
            </a:ln>
            <a:effectLst/>
          </p:spPr>
        </p:pic>
      </p:grpSp>
      <p:grpSp>
        <p:nvGrpSpPr>
          <p:cNvPr id="47" name="Group 46">
            <a:extLst>
              <a:ext uri="{FF2B5EF4-FFF2-40B4-BE49-F238E27FC236}">
                <a16:creationId xmlns:a16="http://schemas.microsoft.com/office/drawing/2014/main" id="{768F8433-1907-C579-7B0D-7809CC494C24}"/>
              </a:ext>
            </a:extLst>
          </p:cNvPr>
          <p:cNvGrpSpPr/>
          <p:nvPr/>
        </p:nvGrpSpPr>
        <p:grpSpPr>
          <a:xfrm>
            <a:off x="7908301" y="4741002"/>
            <a:ext cx="2210744" cy="400110"/>
            <a:chOff x="8931568" y="2174339"/>
            <a:chExt cx="2210744" cy="400110"/>
          </a:xfrm>
        </p:grpSpPr>
        <p:sp>
          <p:nvSpPr>
            <p:cNvPr id="48" name="TextBox 47">
              <a:extLst>
                <a:ext uri="{FF2B5EF4-FFF2-40B4-BE49-F238E27FC236}">
                  <a16:creationId xmlns:a16="http://schemas.microsoft.com/office/drawing/2014/main" id="{0225496F-41A1-0DE0-811B-457CF4A69C82}"/>
                </a:ext>
                <a:ext uri="{C183D7F6-B498-43B3-948B-1728B52AA6E4}">
                  <adec:decorative xmlns:adec="http://schemas.microsoft.com/office/drawing/2017/decorative" val="0"/>
                </a:ext>
              </a:extLst>
            </p:cNvPr>
            <p:cNvSpPr txBox="1"/>
            <p:nvPr/>
          </p:nvSpPr>
          <p:spPr>
            <a:xfrm>
              <a:off x="9290514" y="2174339"/>
              <a:ext cx="1851798"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Product Idea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product catalog</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research database</a:t>
              </a:r>
            </a:p>
          </p:txBody>
        </p:sp>
        <p:pic>
          <p:nvPicPr>
            <p:cNvPr id="49" name="Picture 48">
              <a:extLst>
                <a:ext uri="{FF2B5EF4-FFF2-40B4-BE49-F238E27FC236}">
                  <a16:creationId xmlns:a16="http://schemas.microsoft.com/office/drawing/2014/main" id="{751A76E8-0C9D-122B-8414-0B69B1BE3B27}"/>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8931568" y="2189728"/>
              <a:ext cx="224338" cy="215956"/>
            </a:xfrm>
            <a:prstGeom prst="rect">
              <a:avLst/>
            </a:prstGeom>
            <a:ln w="6657" cap="flat">
              <a:noFill/>
              <a:prstDash val="solid"/>
              <a:miter/>
            </a:ln>
            <a:effectLst/>
          </p:spPr>
        </p:pic>
      </p:grpSp>
    </p:spTree>
    <p:extLst>
      <p:ext uri="{BB962C8B-B14F-4D97-AF65-F5344CB8AC3E}">
        <p14:creationId xmlns:p14="http://schemas.microsoft.com/office/powerpoint/2010/main" val="377763483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40">
            <a:extLst>
              <a:ext uri="{FF2B5EF4-FFF2-40B4-BE49-F238E27FC236}">
                <a16:creationId xmlns:a16="http://schemas.microsoft.com/office/drawing/2014/main" id="{88C350AF-292F-1E43-FF94-3AFFDC92E1D4}"/>
              </a:ext>
            </a:extLst>
          </p:cNvPr>
          <p:cNvSpPr>
            <a:spLocks noGrp="1"/>
          </p:cNvSpPr>
          <p:nvPr>
            <p:ph type="body" sz="quarter" idx="32"/>
          </p:nvPr>
        </p:nvSpPr>
        <p:spPr/>
        <p:txBody>
          <a:bodyPr/>
          <a:lstStyle/>
          <a:p>
            <a:r>
              <a:rPr lang="en-US" noProof="0" dirty="0"/>
              <a:t>Speed the RFP process while helping to obtain quality materials with favorable terms and pricing.</a:t>
            </a:r>
          </a:p>
        </p:txBody>
      </p:sp>
      <p:sp>
        <p:nvSpPr>
          <p:cNvPr id="27" name="Text Placeholder 26">
            <a:extLst>
              <a:ext uri="{FF2B5EF4-FFF2-40B4-BE49-F238E27FC236}">
                <a16:creationId xmlns:a16="http://schemas.microsoft.com/office/drawing/2014/main" id="{E67AB1FB-4C2D-CAB8-1892-E37E1C89FFAE}"/>
              </a:ext>
            </a:extLst>
          </p:cNvPr>
          <p:cNvSpPr>
            <a:spLocks noGrp="1"/>
          </p:cNvSpPr>
          <p:nvPr>
            <p:ph type="body" sz="quarter" idx="33"/>
          </p:nvPr>
        </p:nvSpPr>
        <p:spPr/>
        <p:txBody>
          <a:bodyPr/>
          <a:lstStyle/>
          <a:p>
            <a:r>
              <a:rPr lang="en-IN"/>
              <a:t>Manufacturing</a:t>
            </a:r>
          </a:p>
        </p:txBody>
      </p:sp>
      <p:sp>
        <p:nvSpPr>
          <p:cNvPr id="20" name="Text Placeholder 19">
            <a:extLst>
              <a:ext uri="{FF2B5EF4-FFF2-40B4-BE49-F238E27FC236}">
                <a16:creationId xmlns:a16="http://schemas.microsoft.com/office/drawing/2014/main" id="{6FD0247D-C4ED-A239-A713-657DB5BCE639}"/>
              </a:ext>
            </a:extLst>
          </p:cNvPr>
          <p:cNvSpPr>
            <a:spLocks noGrp="1"/>
          </p:cNvSpPr>
          <p:nvPr>
            <p:ph type="body" sz="quarter" idx="30"/>
          </p:nvPr>
        </p:nvSpPr>
        <p:spPr/>
        <p:txBody>
          <a:bodyPr/>
          <a:lstStyle/>
          <a:p>
            <a:r>
              <a:rPr lang="en-US" noProof="0"/>
              <a:t>Buy</a:t>
            </a:r>
          </a:p>
        </p:txBody>
      </p:sp>
      <p:sp>
        <p:nvSpPr>
          <p:cNvPr id="18" name="Text Placeholder 17">
            <a:extLst>
              <a:ext uri="{FF2B5EF4-FFF2-40B4-BE49-F238E27FC236}">
                <a16:creationId xmlns:a16="http://schemas.microsoft.com/office/drawing/2014/main" id="{B76106F8-004B-1690-C6DE-FD657E1EBDF0}"/>
              </a:ext>
            </a:extLst>
          </p:cNvPr>
          <p:cNvSpPr>
            <a:spLocks noGrp="1"/>
          </p:cNvSpPr>
          <p:nvPr>
            <p:ph type="body" sz="quarter" idx="17"/>
          </p:nvPr>
        </p:nvSpPr>
        <p:spPr/>
        <p:txBody>
          <a:bodyPr/>
          <a:lstStyle/>
          <a:p>
            <a:r>
              <a:rPr lang="en-US" noProof="0"/>
              <a:t>Microsoft 365 Copilot</a:t>
            </a:r>
          </a:p>
        </p:txBody>
      </p:sp>
      <p:sp>
        <p:nvSpPr>
          <p:cNvPr id="16" name="Title 15">
            <a:extLst>
              <a:ext uri="{FF2B5EF4-FFF2-40B4-BE49-F238E27FC236}">
                <a16:creationId xmlns:a16="http://schemas.microsoft.com/office/drawing/2014/main" id="{41024621-7E68-5E68-7474-07B1DAFF72D3}"/>
              </a:ext>
            </a:extLst>
          </p:cNvPr>
          <p:cNvSpPr>
            <a:spLocks noGrp="1"/>
          </p:cNvSpPr>
          <p:nvPr>
            <p:ph type="title"/>
          </p:nvPr>
        </p:nvSpPr>
        <p:spPr/>
        <p:txBody>
          <a:bodyPr/>
          <a:lstStyle/>
          <a:p>
            <a:r>
              <a:rPr lang="en-IN"/>
              <a:t>Supplier RFP</a:t>
            </a:r>
          </a:p>
        </p:txBody>
      </p:sp>
      <p:sp>
        <p:nvSpPr>
          <p:cNvPr id="176" name="Text Placeholder 175">
            <a:extLst>
              <a:ext uri="{FF2B5EF4-FFF2-40B4-BE49-F238E27FC236}">
                <a16:creationId xmlns:a16="http://schemas.microsoft.com/office/drawing/2014/main" id="{43EF5B71-32E2-9D1F-10D0-493A1BDDE0DE}"/>
              </a:ext>
            </a:extLst>
          </p:cNvPr>
          <p:cNvSpPr>
            <a:spLocks noGrp="1"/>
          </p:cNvSpPr>
          <p:nvPr>
            <p:ph type="body" sz="quarter" idx="69"/>
          </p:nvPr>
        </p:nvSpPr>
        <p:spPr/>
        <p:txBody>
          <a:bodyPr/>
          <a:lstStyle/>
          <a:p>
            <a:r>
              <a:rPr lang="en-US" dirty="0"/>
              <a:t>Benefit: </a:t>
            </a:r>
            <a:r>
              <a:rPr lang="en-US" dirty="0">
                <a:latin typeface="+mj-lt"/>
              </a:rPr>
              <a:t>Summarize best practices </a:t>
            </a:r>
            <a:r>
              <a:rPr lang="en-US" dirty="0"/>
              <a:t>of CPG packaging materials and generate initial RFP draft outlining the requirements, objectives, sustainability criteria, process, and evaluation criteria for vendor selection</a:t>
            </a:r>
          </a:p>
        </p:txBody>
      </p:sp>
      <p:sp>
        <p:nvSpPr>
          <p:cNvPr id="17" name="Text Placeholder 16">
            <a:extLst>
              <a:ext uri="{FF2B5EF4-FFF2-40B4-BE49-F238E27FC236}">
                <a16:creationId xmlns:a16="http://schemas.microsoft.com/office/drawing/2014/main" id="{3843DED0-302E-77BD-6E87-99E5C4B8E4F0}"/>
              </a:ext>
            </a:extLst>
          </p:cNvPr>
          <p:cNvSpPr>
            <a:spLocks noGrp="1"/>
          </p:cNvSpPr>
          <p:nvPr>
            <p:ph type="body" sz="quarter" idx="11"/>
          </p:nvPr>
        </p:nvSpPr>
        <p:spPr/>
        <p:txBody>
          <a:bodyPr/>
          <a:lstStyle/>
          <a:p>
            <a:r>
              <a:rPr lang="en-US" noProof="0"/>
              <a:t>RFP preparation</a:t>
            </a:r>
          </a:p>
        </p:txBody>
      </p:sp>
      <p:sp>
        <p:nvSpPr>
          <p:cNvPr id="19" name="Text Placeholder 18">
            <a:extLst>
              <a:ext uri="{FF2B5EF4-FFF2-40B4-BE49-F238E27FC236}">
                <a16:creationId xmlns:a16="http://schemas.microsoft.com/office/drawing/2014/main" id="{855D2AC4-F10F-9603-C965-43B3F1804FB5}"/>
              </a:ext>
            </a:extLst>
          </p:cNvPr>
          <p:cNvSpPr>
            <a:spLocks noGrp="1"/>
          </p:cNvSpPr>
          <p:nvPr>
            <p:ph type="body" sz="quarter" idx="18"/>
          </p:nvPr>
        </p:nvSpPr>
        <p:spPr/>
        <p:txBody>
          <a:bodyPr/>
          <a:lstStyle/>
          <a:p>
            <a:r>
              <a:rPr lang="en-US" noProof="0"/>
              <a:t>A beverage company needs to source a new supplier for sustainable packaging materials and is looking to initiate an RFP (Request for Proposal) process to evaluate potential vendors.</a:t>
            </a:r>
          </a:p>
          <a:p>
            <a:endParaRPr lang="en-US" noProof="0"/>
          </a:p>
        </p:txBody>
      </p:sp>
      <p:sp>
        <p:nvSpPr>
          <p:cNvPr id="29" name="Text Placeholder 28">
            <a:extLst>
              <a:ext uri="{FF2B5EF4-FFF2-40B4-BE49-F238E27FC236}">
                <a16:creationId xmlns:a16="http://schemas.microsoft.com/office/drawing/2014/main" id="{55A4E326-93B3-0821-CC35-298B962DB05A}"/>
              </a:ext>
            </a:extLst>
          </p:cNvPr>
          <p:cNvSpPr>
            <a:spLocks noGrp="1"/>
          </p:cNvSpPr>
          <p:nvPr>
            <p:ph type="body" sz="quarter" idx="42"/>
          </p:nvPr>
        </p:nvSpPr>
        <p:spPr/>
        <p:txBody>
          <a:bodyPr/>
          <a:lstStyle/>
          <a:p>
            <a:r>
              <a:rPr lang="en-US" noProof="0"/>
              <a:t>Vendor selection criteria definition</a:t>
            </a:r>
          </a:p>
        </p:txBody>
      </p:sp>
      <p:sp>
        <p:nvSpPr>
          <p:cNvPr id="30" name="Text Placeholder 29">
            <a:extLst>
              <a:ext uri="{FF2B5EF4-FFF2-40B4-BE49-F238E27FC236}">
                <a16:creationId xmlns:a16="http://schemas.microsoft.com/office/drawing/2014/main" id="{D607D564-3351-755C-89E1-6FD2D8A22FA9}"/>
              </a:ext>
            </a:extLst>
          </p:cNvPr>
          <p:cNvSpPr>
            <a:spLocks noGrp="1"/>
          </p:cNvSpPr>
          <p:nvPr>
            <p:ph type="body" sz="quarter" idx="43"/>
          </p:nvPr>
        </p:nvSpPr>
        <p:spPr/>
        <p:txBody>
          <a:bodyPr/>
          <a:lstStyle/>
          <a:p>
            <a:r>
              <a:rPr lang="en-US" noProof="0"/>
              <a:t>Define the criteria for vendor selection, such as experience, capabilities, pricing, quality standards, and compliance requirements.</a:t>
            </a:r>
          </a:p>
          <a:p>
            <a:endParaRPr lang="en-US" noProof="0"/>
          </a:p>
        </p:txBody>
      </p:sp>
      <p:sp>
        <p:nvSpPr>
          <p:cNvPr id="175" name="Text Placeholder 174">
            <a:extLst>
              <a:ext uri="{FF2B5EF4-FFF2-40B4-BE49-F238E27FC236}">
                <a16:creationId xmlns:a16="http://schemas.microsoft.com/office/drawing/2014/main" id="{29A1AB32-DDD1-DD82-1107-37EFBF40D812}"/>
              </a:ext>
            </a:extLst>
          </p:cNvPr>
          <p:cNvSpPr>
            <a:spLocks noGrp="1"/>
          </p:cNvSpPr>
          <p:nvPr>
            <p:ph type="body" sz="quarter" idx="68"/>
          </p:nvPr>
        </p:nvSpPr>
        <p:spPr/>
        <p:txBody>
          <a:bodyPr/>
          <a:lstStyle/>
          <a:p>
            <a:r>
              <a:rPr lang="en-US"/>
              <a:t>Benefit: </a:t>
            </a:r>
            <a:r>
              <a:rPr lang="en-US">
                <a:latin typeface="+mj-lt"/>
              </a:rPr>
              <a:t>Support</a:t>
            </a:r>
            <a:r>
              <a:rPr lang="en-US"/>
              <a:t> compilation of vendors, analyzing their profiles, capabilities, and shortlisting candidates based on the predefined selection criteria</a:t>
            </a:r>
          </a:p>
        </p:txBody>
      </p:sp>
      <p:sp>
        <p:nvSpPr>
          <p:cNvPr id="32" name="Text Placeholder 31">
            <a:extLst>
              <a:ext uri="{FF2B5EF4-FFF2-40B4-BE49-F238E27FC236}">
                <a16:creationId xmlns:a16="http://schemas.microsoft.com/office/drawing/2014/main" id="{86F5E844-7BF4-F224-FFC6-760D1F1967B2}"/>
              </a:ext>
            </a:extLst>
          </p:cNvPr>
          <p:cNvSpPr>
            <a:spLocks noGrp="1"/>
          </p:cNvSpPr>
          <p:nvPr>
            <p:ph type="body" sz="quarter" idx="45"/>
          </p:nvPr>
        </p:nvSpPr>
        <p:spPr/>
        <p:txBody>
          <a:bodyPr/>
          <a:lstStyle/>
          <a:p>
            <a:r>
              <a:rPr lang="en-US" noProof="0"/>
              <a:t>Vendor research/shortlisting</a:t>
            </a:r>
          </a:p>
        </p:txBody>
      </p:sp>
      <p:sp>
        <p:nvSpPr>
          <p:cNvPr id="37" name="Text Placeholder 36">
            <a:extLst>
              <a:ext uri="{FF2B5EF4-FFF2-40B4-BE49-F238E27FC236}">
                <a16:creationId xmlns:a16="http://schemas.microsoft.com/office/drawing/2014/main" id="{138CA3D8-6594-E75A-532A-6B642F515B35}"/>
              </a:ext>
            </a:extLst>
          </p:cNvPr>
          <p:cNvSpPr>
            <a:spLocks noGrp="1"/>
          </p:cNvSpPr>
          <p:nvPr>
            <p:ph type="body" sz="quarter" idx="46"/>
          </p:nvPr>
        </p:nvSpPr>
        <p:spPr/>
        <p:txBody>
          <a:bodyPr/>
          <a:lstStyle/>
          <a:p>
            <a:r>
              <a:rPr lang="en-US" noProof="0"/>
              <a:t>Research and summarize information on relevant CPG packaging suppliers based on industry knowledge.</a:t>
            </a:r>
          </a:p>
          <a:p>
            <a:endParaRPr lang="en-US" noProof="0"/>
          </a:p>
        </p:txBody>
      </p:sp>
      <p:sp>
        <p:nvSpPr>
          <p:cNvPr id="177" name="Text Placeholder 176">
            <a:extLst>
              <a:ext uri="{FF2B5EF4-FFF2-40B4-BE49-F238E27FC236}">
                <a16:creationId xmlns:a16="http://schemas.microsoft.com/office/drawing/2014/main" id="{FB231F29-2C22-D387-C568-CEB3C84C648D}"/>
              </a:ext>
            </a:extLst>
          </p:cNvPr>
          <p:cNvSpPr>
            <a:spLocks noGrp="1"/>
          </p:cNvSpPr>
          <p:nvPr>
            <p:ph type="body" sz="quarter" idx="70"/>
          </p:nvPr>
        </p:nvSpPr>
        <p:spPr/>
        <p:txBody>
          <a:bodyPr/>
          <a:lstStyle/>
          <a:p>
            <a:r>
              <a:rPr lang="en-US"/>
              <a:t>Benefit: </a:t>
            </a:r>
            <a:r>
              <a:rPr lang="en-US">
                <a:latin typeface="+mj-lt"/>
              </a:rPr>
              <a:t>Review</a:t>
            </a:r>
            <a:r>
              <a:rPr lang="en-US"/>
              <a:t> industry benchmarks, regulatory guidelines, and best practices to inform the development of selection criteria</a:t>
            </a:r>
          </a:p>
        </p:txBody>
      </p:sp>
      <p:sp>
        <p:nvSpPr>
          <p:cNvPr id="172" name="Text Placeholder 171">
            <a:extLst>
              <a:ext uri="{FF2B5EF4-FFF2-40B4-BE49-F238E27FC236}">
                <a16:creationId xmlns:a16="http://schemas.microsoft.com/office/drawing/2014/main" id="{F89BAF9B-47B6-8A00-2D3C-815C92128FF2}"/>
              </a:ext>
            </a:extLst>
          </p:cNvPr>
          <p:cNvSpPr>
            <a:spLocks noGrp="1"/>
          </p:cNvSpPr>
          <p:nvPr>
            <p:ph type="body" sz="quarter" idx="48"/>
          </p:nvPr>
        </p:nvSpPr>
        <p:spPr/>
        <p:txBody>
          <a:bodyPr/>
          <a:lstStyle/>
          <a:p>
            <a:r>
              <a:rPr lang="en-US"/>
              <a:t>Benefit: </a:t>
            </a:r>
            <a:r>
              <a:rPr lang="en-US">
                <a:latin typeface="+mj-lt"/>
              </a:rPr>
              <a:t>Generate draft contract </a:t>
            </a:r>
            <a:r>
              <a:rPr lang="en-US"/>
              <a:t>documents, set reminders to track negotiation progress, and ensure alignment with business objectives and legal requirements</a:t>
            </a:r>
          </a:p>
        </p:txBody>
      </p:sp>
      <p:sp>
        <p:nvSpPr>
          <p:cNvPr id="46" name="Text Placeholder 45">
            <a:extLst>
              <a:ext uri="{FF2B5EF4-FFF2-40B4-BE49-F238E27FC236}">
                <a16:creationId xmlns:a16="http://schemas.microsoft.com/office/drawing/2014/main" id="{BB2C9A5E-22C9-976E-AA88-F8BE08ABADA0}"/>
              </a:ext>
            </a:extLst>
          </p:cNvPr>
          <p:cNvSpPr>
            <a:spLocks noGrp="1"/>
          </p:cNvSpPr>
          <p:nvPr>
            <p:ph type="body" sz="quarter" idx="49"/>
          </p:nvPr>
        </p:nvSpPr>
        <p:spPr/>
        <p:txBody>
          <a:bodyPr/>
          <a:lstStyle/>
          <a:p>
            <a:r>
              <a:rPr lang="en-US" noProof="0"/>
              <a:t>Vendor selection</a:t>
            </a:r>
          </a:p>
        </p:txBody>
      </p:sp>
      <p:sp>
        <p:nvSpPr>
          <p:cNvPr id="68" name="Text Placeholder 67">
            <a:extLst>
              <a:ext uri="{FF2B5EF4-FFF2-40B4-BE49-F238E27FC236}">
                <a16:creationId xmlns:a16="http://schemas.microsoft.com/office/drawing/2014/main" id="{279F5A00-FB2E-E92C-251E-9F94E276E499}"/>
              </a:ext>
            </a:extLst>
          </p:cNvPr>
          <p:cNvSpPr>
            <a:spLocks noGrp="1"/>
          </p:cNvSpPr>
          <p:nvPr>
            <p:ph type="body" sz="quarter" idx="50"/>
          </p:nvPr>
        </p:nvSpPr>
        <p:spPr/>
        <p:txBody>
          <a:bodyPr/>
          <a:lstStyle/>
          <a:p>
            <a:r>
              <a:rPr lang="en-US" noProof="0"/>
              <a:t>Communicate the decision to the selected vendors and share the final contract terms and key details for mutual agreement.</a:t>
            </a:r>
          </a:p>
          <a:p>
            <a:endParaRPr lang="en-US" noProof="0"/>
          </a:p>
        </p:txBody>
      </p:sp>
      <p:sp>
        <p:nvSpPr>
          <p:cNvPr id="69" name="Text Placeholder 68">
            <a:extLst>
              <a:ext uri="{FF2B5EF4-FFF2-40B4-BE49-F238E27FC236}">
                <a16:creationId xmlns:a16="http://schemas.microsoft.com/office/drawing/2014/main" id="{93A2F851-38C1-A86F-455A-8C42D0685492}"/>
              </a:ext>
            </a:extLst>
          </p:cNvPr>
          <p:cNvSpPr>
            <a:spLocks noGrp="1"/>
          </p:cNvSpPr>
          <p:nvPr>
            <p:ph type="body" sz="quarter" idx="51"/>
          </p:nvPr>
        </p:nvSpPr>
        <p:spPr/>
        <p:txBody>
          <a:bodyPr/>
          <a:lstStyle/>
          <a:p>
            <a:r>
              <a:rPr lang="en-US" noProof="0"/>
              <a:t>Proposal evaluation</a:t>
            </a:r>
          </a:p>
        </p:txBody>
      </p:sp>
      <p:sp>
        <p:nvSpPr>
          <p:cNvPr id="70" name="Text Placeholder 69">
            <a:extLst>
              <a:ext uri="{FF2B5EF4-FFF2-40B4-BE49-F238E27FC236}">
                <a16:creationId xmlns:a16="http://schemas.microsoft.com/office/drawing/2014/main" id="{93A56DF2-250E-A8D4-934E-BC8F44C5320E}"/>
              </a:ext>
            </a:extLst>
          </p:cNvPr>
          <p:cNvSpPr>
            <a:spLocks noGrp="1"/>
          </p:cNvSpPr>
          <p:nvPr>
            <p:ph type="body" sz="quarter" idx="52"/>
          </p:nvPr>
        </p:nvSpPr>
        <p:spPr/>
        <p:txBody>
          <a:bodyPr/>
          <a:lstStyle/>
          <a:p>
            <a:r>
              <a:rPr lang="en-US" noProof="0"/>
              <a:t>Coordinate with the evaluation team to review and analyze vendors’ responses and assess them against the predefined criteria.</a:t>
            </a:r>
          </a:p>
          <a:p>
            <a:endParaRPr lang="en-US" noProof="0"/>
          </a:p>
        </p:txBody>
      </p:sp>
      <p:sp>
        <p:nvSpPr>
          <p:cNvPr id="173" name="Text Placeholder 172">
            <a:extLst>
              <a:ext uri="{FF2B5EF4-FFF2-40B4-BE49-F238E27FC236}">
                <a16:creationId xmlns:a16="http://schemas.microsoft.com/office/drawing/2014/main" id="{655B8BCC-658C-DEB4-5B0A-40191B83B2C8}"/>
              </a:ext>
            </a:extLst>
          </p:cNvPr>
          <p:cNvSpPr>
            <a:spLocks noGrp="1"/>
          </p:cNvSpPr>
          <p:nvPr>
            <p:ph type="body" sz="quarter" idx="66"/>
          </p:nvPr>
        </p:nvSpPr>
        <p:spPr/>
        <p:txBody>
          <a:bodyPr/>
          <a:lstStyle/>
          <a:p>
            <a:r>
              <a:rPr lang="en-US"/>
              <a:t>Benefit: </a:t>
            </a:r>
            <a:r>
              <a:rPr lang="en-US">
                <a:latin typeface="+mj-lt"/>
              </a:rPr>
              <a:t>Customize</a:t>
            </a:r>
            <a:r>
              <a:rPr lang="en-US"/>
              <a:t> email drafts and the RFP for each shortlisted vendor with specific requirements and contact information</a:t>
            </a:r>
          </a:p>
        </p:txBody>
      </p:sp>
      <p:sp>
        <p:nvSpPr>
          <p:cNvPr id="72" name="Text Placeholder 71">
            <a:extLst>
              <a:ext uri="{FF2B5EF4-FFF2-40B4-BE49-F238E27FC236}">
                <a16:creationId xmlns:a16="http://schemas.microsoft.com/office/drawing/2014/main" id="{E3B79074-A4FA-50DC-3464-A96563969C3E}"/>
              </a:ext>
            </a:extLst>
          </p:cNvPr>
          <p:cNvSpPr>
            <a:spLocks noGrp="1"/>
          </p:cNvSpPr>
          <p:nvPr>
            <p:ph type="body" sz="quarter" idx="54"/>
          </p:nvPr>
        </p:nvSpPr>
        <p:spPr/>
        <p:txBody>
          <a:bodyPr/>
          <a:lstStyle/>
          <a:p>
            <a:r>
              <a:rPr lang="en-US" noProof="0"/>
              <a:t>RFP distribution management</a:t>
            </a:r>
          </a:p>
        </p:txBody>
      </p:sp>
      <p:sp>
        <p:nvSpPr>
          <p:cNvPr id="104" name="Text Placeholder 103">
            <a:extLst>
              <a:ext uri="{FF2B5EF4-FFF2-40B4-BE49-F238E27FC236}">
                <a16:creationId xmlns:a16="http://schemas.microsoft.com/office/drawing/2014/main" id="{FA1E5C70-5E0A-77E2-771A-DE1A098B942D}"/>
              </a:ext>
            </a:extLst>
          </p:cNvPr>
          <p:cNvSpPr>
            <a:spLocks noGrp="1"/>
          </p:cNvSpPr>
          <p:nvPr>
            <p:ph type="body" sz="quarter" idx="55"/>
          </p:nvPr>
        </p:nvSpPr>
        <p:spPr/>
        <p:txBody>
          <a:bodyPr/>
          <a:lstStyle/>
          <a:p>
            <a:r>
              <a:rPr lang="en-US" noProof="0"/>
              <a:t>Distribute the RFP document to shortlisted vendors and manage the individual correspondence.</a:t>
            </a:r>
          </a:p>
          <a:p>
            <a:endParaRPr lang="en-US" noProof="0"/>
          </a:p>
        </p:txBody>
      </p:sp>
      <p:sp>
        <p:nvSpPr>
          <p:cNvPr id="174" name="Text Placeholder 173">
            <a:extLst>
              <a:ext uri="{FF2B5EF4-FFF2-40B4-BE49-F238E27FC236}">
                <a16:creationId xmlns:a16="http://schemas.microsoft.com/office/drawing/2014/main" id="{86EB9BAF-6A2C-9791-3F68-7D4B3019ECC4}"/>
              </a:ext>
            </a:extLst>
          </p:cNvPr>
          <p:cNvSpPr>
            <a:spLocks noGrp="1"/>
          </p:cNvSpPr>
          <p:nvPr>
            <p:ph type="body" sz="quarter" idx="67"/>
          </p:nvPr>
        </p:nvSpPr>
        <p:spPr/>
        <p:txBody>
          <a:bodyPr/>
          <a:lstStyle/>
          <a:p>
            <a:r>
              <a:rPr lang="en-US"/>
              <a:t>Benefit: </a:t>
            </a:r>
            <a:r>
              <a:rPr lang="en-US">
                <a:latin typeface="+mj-lt"/>
              </a:rPr>
              <a:t>Extrapolate key insights </a:t>
            </a:r>
            <a:r>
              <a:rPr lang="en-US"/>
              <a:t>from the vendor proposals and create visuals based on relevant criteria such as lead times, minimum order quantities, pricing, key differences and certifications.</a:t>
            </a:r>
          </a:p>
        </p:txBody>
      </p:sp>
      <p:sp>
        <p:nvSpPr>
          <p:cNvPr id="106" name="Text Placeholder 105">
            <a:extLst>
              <a:ext uri="{FF2B5EF4-FFF2-40B4-BE49-F238E27FC236}">
                <a16:creationId xmlns:a16="http://schemas.microsoft.com/office/drawing/2014/main" id="{93345810-41BA-51C0-E9DC-A41A6F33EFA7}"/>
              </a:ext>
            </a:extLst>
          </p:cNvPr>
          <p:cNvSpPr>
            <a:spLocks noGrp="1"/>
          </p:cNvSpPr>
          <p:nvPr>
            <p:ph type="body" sz="quarter" idx="64"/>
          </p:nvPr>
        </p:nvSpPr>
        <p:spPr/>
        <p:txBody>
          <a:bodyPr/>
          <a:lstStyle/>
          <a:p>
            <a:r>
              <a:rPr lang="en-US" noProof="0"/>
              <a:t>Value benefit</a:t>
            </a:r>
          </a:p>
        </p:txBody>
      </p:sp>
      <p:sp>
        <p:nvSpPr>
          <p:cNvPr id="40" name="Text Placeholder 39">
            <a:extLst>
              <a:ext uri="{FF2B5EF4-FFF2-40B4-BE49-F238E27FC236}">
                <a16:creationId xmlns:a16="http://schemas.microsoft.com/office/drawing/2014/main" id="{845300D8-9F03-94CB-CA54-AF6D23767310}"/>
              </a:ext>
            </a:extLst>
          </p:cNvPr>
          <p:cNvSpPr>
            <a:spLocks noGrp="1"/>
          </p:cNvSpPr>
          <p:nvPr>
            <p:ph type="body" sz="quarter" idx="65"/>
          </p:nvPr>
        </p:nvSpPr>
        <p:spPr/>
        <p:txBody>
          <a:bodyPr/>
          <a:lstStyle/>
          <a:p>
            <a:r>
              <a:rPr lang="en-US" noProof="0"/>
              <a:t>KPIs impacted</a:t>
            </a:r>
          </a:p>
        </p:txBody>
      </p:sp>
      <p:grpSp>
        <p:nvGrpSpPr>
          <p:cNvPr id="110" name="Group 109">
            <a:extLst>
              <a:ext uri="{FF2B5EF4-FFF2-40B4-BE49-F238E27FC236}">
                <a16:creationId xmlns:a16="http://schemas.microsoft.com/office/drawing/2014/main" id="{A3E153EB-36CA-0168-0D7E-ACE7214F09EF}"/>
              </a:ext>
            </a:extLst>
          </p:cNvPr>
          <p:cNvGrpSpPr/>
          <p:nvPr/>
        </p:nvGrpSpPr>
        <p:grpSpPr>
          <a:xfrm>
            <a:off x="320721" y="3778836"/>
            <a:ext cx="1771605" cy="216000"/>
            <a:chOff x="320721" y="4517211"/>
            <a:chExt cx="1771605" cy="216000"/>
          </a:xfrm>
        </p:grpSpPr>
        <p:sp>
          <p:nvSpPr>
            <p:cNvPr id="111" name="Rectangle: Rounded Corners 6">
              <a:extLst>
                <a:ext uri="{FF2B5EF4-FFF2-40B4-BE49-F238E27FC236}">
                  <a16:creationId xmlns:a16="http://schemas.microsoft.com/office/drawing/2014/main" id="{057AE6B8-1B23-517D-40CF-CF176D06CBCA}"/>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Materials costs</a:t>
              </a:r>
            </a:p>
          </p:txBody>
        </p:sp>
        <p:pic>
          <p:nvPicPr>
            <p:cNvPr id="112" name="Graphic 111">
              <a:extLst>
                <a:ext uri="{FF2B5EF4-FFF2-40B4-BE49-F238E27FC236}">
                  <a16:creationId xmlns:a16="http://schemas.microsoft.com/office/drawing/2014/main" id="{5615992B-2AB7-933D-54A4-13C5FB5D50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507" y="4552645"/>
              <a:ext cx="144000" cy="141732"/>
            </a:xfrm>
            <a:prstGeom prst="rect">
              <a:avLst/>
            </a:prstGeom>
          </p:spPr>
        </p:pic>
      </p:grpSp>
      <p:grpSp>
        <p:nvGrpSpPr>
          <p:cNvPr id="113" name="Group 112">
            <a:extLst>
              <a:ext uri="{FF2B5EF4-FFF2-40B4-BE49-F238E27FC236}">
                <a16:creationId xmlns:a16="http://schemas.microsoft.com/office/drawing/2014/main" id="{144D6FF5-07CA-BE9A-8425-18787287CDDE}"/>
              </a:ext>
            </a:extLst>
          </p:cNvPr>
          <p:cNvGrpSpPr/>
          <p:nvPr/>
        </p:nvGrpSpPr>
        <p:grpSpPr>
          <a:xfrm>
            <a:off x="320719" y="5020658"/>
            <a:ext cx="1771605" cy="216000"/>
            <a:chOff x="320719" y="5270676"/>
            <a:chExt cx="1771605" cy="216000"/>
          </a:xfrm>
        </p:grpSpPr>
        <p:sp>
          <p:nvSpPr>
            <p:cNvPr id="114" name="Rectangle: Rounded Corners 6">
              <a:extLst>
                <a:ext uri="{FF2B5EF4-FFF2-40B4-BE49-F238E27FC236}">
                  <a16:creationId xmlns:a16="http://schemas.microsoft.com/office/drawing/2014/main" id="{BEB9A7F0-18BE-8E2B-95A7-BF3EF95CC83C}"/>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15" name="Graphic 114">
              <a:extLst>
                <a:ext uri="{FF2B5EF4-FFF2-40B4-BE49-F238E27FC236}">
                  <a16:creationId xmlns:a16="http://schemas.microsoft.com/office/drawing/2014/main" id="{93E72827-DFC6-D0EC-84B6-802FC02D217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06676"/>
              <a:ext cx="144000" cy="144000"/>
            </a:xfrm>
            <a:prstGeom prst="rect">
              <a:avLst/>
            </a:prstGeom>
          </p:spPr>
        </p:pic>
      </p:grpSp>
      <p:sp>
        <p:nvSpPr>
          <p:cNvPr id="43" name="Graphic 2">
            <a:hlinkClick r:id="rId6"/>
            <a:extLst>
              <a:ext uri="{FF2B5EF4-FFF2-40B4-BE49-F238E27FC236}">
                <a16:creationId xmlns:a16="http://schemas.microsoft.com/office/drawing/2014/main" id="{D13885F2-4EBB-CBFF-5790-10EBF6A24ECA}"/>
              </a:ext>
            </a:extLst>
          </p:cNvPr>
          <p:cNvSpPr>
            <a:spLocks/>
          </p:cNvSpPr>
          <p:nvPr/>
        </p:nvSpPr>
        <p:spPr>
          <a:xfrm>
            <a:off x="6304100" y="424834"/>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pic>
        <p:nvPicPr>
          <p:cNvPr id="2" name="Picture 50">
            <a:hlinkClick r:id="rId7"/>
            <a:extLst>
              <a:ext uri="{FF2B5EF4-FFF2-40B4-BE49-F238E27FC236}">
                <a16:creationId xmlns:a16="http://schemas.microsoft.com/office/drawing/2014/main" id="{EFB3E2BC-4F41-5E36-6669-D66F396AD9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7220"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C664606-8116-679C-77C2-8C0AB3FF800D}"/>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4" name="Picture 50">
            <a:hlinkClick r:id="rId7"/>
            <a:extLst>
              <a:ext uri="{FF2B5EF4-FFF2-40B4-BE49-F238E27FC236}">
                <a16:creationId xmlns:a16="http://schemas.microsoft.com/office/drawing/2014/main" id="{9C5E35EC-9A44-5988-96BC-CB615E267B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56799A-0630-6D9F-C956-B399CAD3E450}"/>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7" name="Picture 50">
            <a:hlinkClick r:id="rId7"/>
            <a:extLst>
              <a:ext uri="{FF2B5EF4-FFF2-40B4-BE49-F238E27FC236}">
                <a16:creationId xmlns:a16="http://schemas.microsoft.com/office/drawing/2014/main" id="{8663239A-7926-87A8-6F2B-BFFD17FE1F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1452E3C-1B41-8B6D-1D20-D836AB8C0D7B}"/>
              </a:ext>
              <a:ext uri="{C183D7F6-B498-43B3-948B-1728B52AA6E4}">
                <adec:decorative xmlns:adec="http://schemas.microsoft.com/office/drawing/2017/decorative" val="0"/>
              </a:ext>
            </a:extLst>
          </p:cNvPr>
          <p:cNvSpPr txBox="1">
            <a:spLocks/>
          </p:cNvSpPr>
          <p:nvPr/>
        </p:nvSpPr>
        <p:spPr>
          <a:xfrm>
            <a:off x="3552452" y="2251283"/>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sp>
        <p:nvSpPr>
          <p:cNvPr id="11" name="TextBox 10">
            <a:extLst>
              <a:ext uri="{FF2B5EF4-FFF2-40B4-BE49-F238E27FC236}">
                <a16:creationId xmlns:a16="http://schemas.microsoft.com/office/drawing/2014/main" id="{D288F610-044D-A870-CD0C-52EE2A868569}"/>
              </a:ext>
              <a:ext uri="{C183D7F6-B498-43B3-948B-1728B52AA6E4}">
                <adec:decorative xmlns:adec="http://schemas.microsoft.com/office/drawing/2017/decorative" val="0"/>
              </a:ext>
            </a:extLst>
          </p:cNvPr>
          <p:cNvSpPr txBox="1"/>
          <p:nvPr/>
        </p:nvSpPr>
        <p:spPr>
          <a:xfrm>
            <a:off x="6445284" y="4785360"/>
            <a:ext cx="1490793"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sp>
        <p:nvSpPr>
          <p:cNvPr id="12" name="TextBox 11">
            <a:extLst>
              <a:ext uri="{FF2B5EF4-FFF2-40B4-BE49-F238E27FC236}">
                <a16:creationId xmlns:a16="http://schemas.microsoft.com/office/drawing/2014/main" id="{059AEA1C-077B-B0FC-FFDB-1231BB040D17}"/>
              </a:ext>
              <a:ext uri="{C183D7F6-B498-43B3-948B-1728B52AA6E4}">
                <adec:decorative xmlns:adec="http://schemas.microsoft.com/office/drawing/2017/decorative" val="0"/>
              </a:ext>
            </a:extLst>
          </p:cNvPr>
          <p:cNvSpPr txBox="1"/>
          <p:nvPr/>
        </p:nvSpPr>
        <p:spPr>
          <a:xfrm>
            <a:off x="9329077" y="4785360"/>
            <a:ext cx="1490793"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p:txBody>
      </p:sp>
      <p:pic>
        <p:nvPicPr>
          <p:cNvPr id="15" name="Picture 50">
            <a:hlinkClick r:id="rId7"/>
            <a:extLst>
              <a:ext uri="{FF2B5EF4-FFF2-40B4-BE49-F238E27FC236}">
                <a16:creationId xmlns:a16="http://schemas.microsoft.com/office/drawing/2014/main" id="{02BD7D1B-CFCF-0E2A-80D6-4975600726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890" y="2207040"/>
            <a:ext cx="242374" cy="242374"/>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a:extLst>
              <a:ext uri="{FF2B5EF4-FFF2-40B4-BE49-F238E27FC236}">
                <a16:creationId xmlns:a16="http://schemas.microsoft.com/office/drawing/2014/main" id="{B7A0F98F-4AC1-ED90-E5F7-4ECB02D3E207}"/>
              </a:ext>
            </a:extLst>
          </p:cNvPr>
          <p:cNvGrpSpPr/>
          <p:nvPr/>
        </p:nvGrpSpPr>
        <p:grpSpPr>
          <a:xfrm>
            <a:off x="3200672" y="4785360"/>
            <a:ext cx="1842573" cy="325688"/>
            <a:chOff x="3200672" y="4785360"/>
            <a:chExt cx="1842573" cy="325688"/>
          </a:xfrm>
        </p:grpSpPr>
        <p:sp>
          <p:nvSpPr>
            <p:cNvPr id="10" name="TextBox 9">
              <a:extLst>
                <a:ext uri="{FF2B5EF4-FFF2-40B4-BE49-F238E27FC236}">
                  <a16:creationId xmlns:a16="http://schemas.microsoft.com/office/drawing/2014/main" id="{E48DC393-9547-D7B2-3150-307550E44798}"/>
                </a:ext>
                <a:ext uri="{C183D7F6-B498-43B3-948B-1728B52AA6E4}">
                  <adec:decorative xmlns:adec="http://schemas.microsoft.com/office/drawing/2017/decorative" val="0"/>
                </a:ext>
              </a:extLst>
            </p:cNvPr>
            <p:cNvSpPr txBox="1"/>
            <p:nvPr/>
          </p:nvSpPr>
          <p:spPr>
            <a:xfrm>
              <a:off x="3552452" y="4785360"/>
              <a:ext cx="1490793"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p:txBody>
        </p:sp>
        <p:pic>
          <p:nvPicPr>
            <p:cNvPr id="21" name="Picture 28" descr="Microsoft Outlook Logo PNG, Logo Outlook.com Transparent Images - Free ...">
              <a:extLst>
                <a:ext uri="{FF2B5EF4-FFF2-40B4-BE49-F238E27FC236}">
                  <a16:creationId xmlns:a16="http://schemas.microsoft.com/office/drawing/2014/main" id="{DB3DECB0-8160-875B-DCD4-B9FBE28D06B4}"/>
                </a:ext>
              </a:extLst>
            </p:cNvPr>
            <p:cNvPicPr>
              <a:picLocks noChangeArrowheads="1"/>
            </p:cNvPicPr>
            <p:nvPr/>
          </p:nvPicPr>
          <p:blipFill rotWithShape="1">
            <a:blip r:embed="rId9">
              <a:extLst>
                <a:ext uri="{28A0092B-C50C-407E-A947-70E740481C1C}">
                  <a14:useLocalDpi xmlns:a14="http://schemas.microsoft.com/office/drawing/2010/main" val="0"/>
                </a:ext>
              </a:extLst>
            </a:blip>
            <a:srcRect t="-3781" b="-3781"/>
            <a:stretch/>
          </p:blipFill>
          <p:spPr bwMode="auto">
            <a:xfrm>
              <a:off x="3200672" y="4836629"/>
              <a:ext cx="223150" cy="223150"/>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8" descr="Microsoft Outlook Logo PNG, Logo Outlook.com Transparent Images - Free ...">
            <a:extLst>
              <a:ext uri="{FF2B5EF4-FFF2-40B4-BE49-F238E27FC236}">
                <a16:creationId xmlns:a16="http://schemas.microsoft.com/office/drawing/2014/main" id="{A8085024-4EE8-E115-3069-71AD9F6023FB}"/>
              </a:ext>
            </a:extLst>
          </p:cNvPr>
          <p:cNvPicPr>
            <a:picLocks noChangeArrowheads="1"/>
          </p:cNvPicPr>
          <p:nvPr/>
        </p:nvPicPr>
        <p:blipFill rotWithShape="1">
          <a:blip r:embed="rId9">
            <a:extLst>
              <a:ext uri="{28A0092B-C50C-407E-A947-70E740481C1C}">
                <a14:useLocalDpi xmlns:a14="http://schemas.microsoft.com/office/drawing/2010/main" val="0"/>
              </a:ext>
            </a:extLst>
          </a:blip>
          <a:srcRect t="-3781" b="-3781"/>
          <a:stretch/>
        </p:blipFill>
        <p:spPr bwMode="auto">
          <a:xfrm>
            <a:off x="8937666" y="4841465"/>
            <a:ext cx="213478" cy="21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13095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42">
            <a:extLst>
              <a:ext uri="{FF2B5EF4-FFF2-40B4-BE49-F238E27FC236}">
                <a16:creationId xmlns:a16="http://schemas.microsoft.com/office/drawing/2014/main" id="{7C108BD1-09F7-8565-B2E6-E79567E6B75C}"/>
              </a:ext>
            </a:extLst>
          </p:cNvPr>
          <p:cNvSpPr>
            <a:spLocks noGrp="1"/>
          </p:cNvSpPr>
          <p:nvPr>
            <p:ph type="body" sz="quarter" idx="32"/>
          </p:nvPr>
        </p:nvSpPr>
        <p:spPr>
          <a:xfrm>
            <a:off x="311388" y="1026303"/>
            <a:ext cx="2431246" cy="1131079"/>
          </a:xfrm>
        </p:spPr>
        <p:txBody>
          <a:bodyPr/>
          <a:lstStyle/>
          <a:p>
            <a:r>
              <a:rPr lang="en-US" noProof="0" dirty="0"/>
              <a:t>Use AI to monitor plant outputs to detect quality issues. </a:t>
            </a:r>
            <a:r>
              <a:rPr lang="en-US" dirty="0"/>
              <a:t>When a recall is required, Copilot can assist the team with communications and collaboration to minimize costs and reputational damage.</a:t>
            </a:r>
            <a:endParaRPr lang="en-US" noProof="0" dirty="0"/>
          </a:p>
        </p:txBody>
      </p:sp>
      <p:sp>
        <p:nvSpPr>
          <p:cNvPr id="19" name="Text Placeholder 18">
            <a:extLst>
              <a:ext uri="{FF2B5EF4-FFF2-40B4-BE49-F238E27FC236}">
                <a16:creationId xmlns:a16="http://schemas.microsoft.com/office/drawing/2014/main" id="{E2CB8473-C482-6013-3962-BD3D45F0A83D}"/>
              </a:ext>
            </a:extLst>
          </p:cNvPr>
          <p:cNvSpPr>
            <a:spLocks noGrp="1"/>
          </p:cNvSpPr>
          <p:nvPr>
            <p:ph type="body" sz="quarter" idx="33"/>
          </p:nvPr>
        </p:nvSpPr>
        <p:spPr>
          <a:xfrm>
            <a:off x="304796" y="413987"/>
            <a:ext cx="2057403" cy="307777"/>
          </a:xfrm>
        </p:spPr>
        <p:txBody>
          <a:bodyPr/>
          <a:lstStyle/>
          <a:p>
            <a:r>
              <a:rPr lang="en-IN"/>
              <a:t>Manufacturing</a:t>
            </a:r>
          </a:p>
        </p:txBody>
      </p:sp>
      <p:sp>
        <p:nvSpPr>
          <p:cNvPr id="17" name="Text Placeholder 16">
            <a:extLst>
              <a:ext uri="{FF2B5EF4-FFF2-40B4-BE49-F238E27FC236}">
                <a16:creationId xmlns:a16="http://schemas.microsoft.com/office/drawing/2014/main" id="{EF317746-FA2C-7AF6-B42D-658385663E43}"/>
              </a:ext>
            </a:extLst>
          </p:cNvPr>
          <p:cNvSpPr>
            <a:spLocks noGrp="1"/>
          </p:cNvSpPr>
          <p:nvPr>
            <p:ph type="body" sz="quarter" idx="30"/>
          </p:nvPr>
        </p:nvSpPr>
        <p:spPr>
          <a:xfrm>
            <a:off x="10430351" y="521099"/>
            <a:ext cx="1456966" cy="175614"/>
          </a:xfrm>
        </p:spPr>
        <p:txBody>
          <a:bodyPr/>
          <a:lstStyle/>
          <a:p>
            <a:r>
              <a:rPr lang="en-US" noProof="0"/>
              <a:t>Buy</a:t>
            </a:r>
          </a:p>
        </p:txBody>
      </p:sp>
      <p:sp>
        <p:nvSpPr>
          <p:cNvPr id="15" name="Text Placeholder 14">
            <a:extLst>
              <a:ext uri="{FF2B5EF4-FFF2-40B4-BE49-F238E27FC236}">
                <a16:creationId xmlns:a16="http://schemas.microsoft.com/office/drawing/2014/main" id="{5230F0E1-29FD-D7D3-D11F-3EEBABB5F1F0}"/>
              </a:ext>
            </a:extLst>
          </p:cNvPr>
          <p:cNvSpPr>
            <a:spLocks noGrp="1"/>
          </p:cNvSpPr>
          <p:nvPr>
            <p:ph type="body" sz="quarter" idx="17"/>
          </p:nvPr>
        </p:nvSpPr>
        <p:spPr>
          <a:xfrm>
            <a:off x="7149557" y="521100"/>
            <a:ext cx="2969488" cy="169277"/>
          </a:xfrm>
        </p:spPr>
        <p:txBody>
          <a:bodyPr/>
          <a:lstStyle/>
          <a:p>
            <a:r>
              <a:rPr lang="en-US" noProof="0"/>
              <a:t>Microsoft 365 Copilot</a:t>
            </a:r>
          </a:p>
        </p:txBody>
      </p:sp>
      <p:sp>
        <p:nvSpPr>
          <p:cNvPr id="13" name="Title 12">
            <a:extLst>
              <a:ext uri="{FF2B5EF4-FFF2-40B4-BE49-F238E27FC236}">
                <a16:creationId xmlns:a16="http://schemas.microsoft.com/office/drawing/2014/main" id="{BCB133DA-F042-D89F-1C28-EC312900FCAC}"/>
              </a:ext>
            </a:extLst>
          </p:cNvPr>
          <p:cNvSpPr>
            <a:spLocks noGrp="1"/>
          </p:cNvSpPr>
          <p:nvPr>
            <p:ph type="title"/>
          </p:nvPr>
        </p:nvSpPr>
        <p:spPr>
          <a:xfrm>
            <a:off x="2492556" y="429376"/>
            <a:ext cx="4144817" cy="276999"/>
          </a:xfrm>
        </p:spPr>
        <p:txBody>
          <a:bodyPr/>
          <a:lstStyle/>
          <a:p>
            <a:r>
              <a:rPr lang="en-IN"/>
              <a:t>Recall management</a:t>
            </a:r>
          </a:p>
        </p:txBody>
      </p:sp>
      <p:sp>
        <p:nvSpPr>
          <p:cNvPr id="203" name="Text Placeholder 202">
            <a:extLst>
              <a:ext uri="{FF2B5EF4-FFF2-40B4-BE49-F238E27FC236}">
                <a16:creationId xmlns:a16="http://schemas.microsoft.com/office/drawing/2014/main" id="{D59E7EF6-6142-95ED-1763-B89031F0843B}"/>
              </a:ext>
            </a:extLst>
          </p:cNvPr>
          <p:cNvSpPr>
            <a:spLocks noGrp="1"/>
          </p:cNvSpPr>
          <p:nvPr>
            <p:ph type="body" sz="quarter" idx="69"/>
          </p:nvPr>
        </p:nvSpPr>
        <p:spPr>
          <a:xfrm>
            <a:off x="3182890" y="2725494"/>
            <a:ext cx="2572262" cy="712876"/>
          </a:xfrm>
        </p:spPr>
        <p:txBody>
          <a:bodyPr/>
          <a:lstStyle/>
          <a:p>
            <a:r>
              <a:rPr lang="en-US" dirty="0"/>
              <a:t>Benefit: </a:t>
            </a:r>
            <a:r>
              <a:rPr lang="en-US" dirty="0">
                <a:latin typeface="+mj-lt"/>
              </a:rPr>
              <a:t>Support efficient review </a:t>
            </a:r>
            <a:r>
              <a:rPr lang="en-US" dirty="0"/>
              <a:t>and understanding of regulatory documents, guidelines on Permissible Exposure Limits (PELs) etc., and the next best actions for recall management.</a:t>
            </a:r>
          </a:p>
        </p:txBody>
      </p:sp>
      <p:sp>
        <p:nvSpPr>
          <p:cNvPr id="14" name="Text Placeholder 13">
            <a:extLst>
              <a:ext uri="{FF2B5EF4-FFF2-40B4-BE49-F238E27FC236}">
                <a16:creationId xmlns:a16="http://schemas.microsoft.com/office/drawing/2014/main" id="{CC2C0C2A-E495-DDCC-E955-E10D1A11C049}"/>
              </a:ext>
            </a:extLst>
          </p:cNvPr>
          <p:cNvSpPr>
            <a:spLocks noGrp="1"/>
          </p:cNvSpPr>
          <p:nvPr>
            <p:ph type="body" sz="quarter" idx="11"/>
          </p:nvPr>
        </p:nvSpPr>
        <p:spPr>
          <a:xfrm>
            <a:off x="3182890" y="1112478"/>
            <a:ext cx="2572262" cy="153888"/>
          </a:xfrm>
        </p:spPr>
        <p:txBody>
          <a:bodyPr/>
          <a:lstStyle/>
          <a:p>
            <a:r>
              <a:rPr lang="en-US" noProof="0"/>
              <a:t>Early detection and initiation</a:t>
            </a:r>
          </a:p>
        </p:txBody>
      </p:sp>
      <p:sp>
        <p:nvSpPr>
          <p:cNvPr id="16" name="Text Placeholder 15">
            <a:extLst>
              <a:ext uri="{FF2B5EF4-FFF2-40B4-BE49-F238E27FC236}">
                <a16:creationId xmlns:a16="http://schemas.microsoft.com/office/drawing/2014/main" id="{8618F379-D00B-7C28-B667-0DF1EE68262E}"/>
              </a:ext>
            </a:extLst>
          </p:cNvPr>
          <p:cNvSpPr>
            <a:spLocks noGrp="1"/>
          </p:cNvSpPr>
          <p:nvPr>
            <p:ph type="body" sz="quarter" idx="18"/>
          </p:nvPr>
        </p:nvSpPr>
        <p:spPr>
          <a:xfrm>
            <a:off x="3182890" y="1438715"/>
            <a:ext cx="2572262" cy="626701"/>
          </a:xfrm>
        </p:spPr>
        <p:txBody>
          <a:bodyPr/>
          <a:lstStyle/>
          <a:p>
            <a:r>
              <a:rPr lang="en-US" noProof="0"/>
              <a:t>A chemical plant’s quality engineer identifies elevated levels of benzene, a known carcinogen, within a specific batch of products – used as industrial solvents and has been shipped to customers.</a:t>
            </a:r>
          </a:p>
        </p:txBody>
      </p:sp>
      <p:sp>
        <p:nvSpPr>
          <p:cNvPr id="31" name="Text Placeholder 30">
            <a:extLst>
              <a:ext uri="{FF2B5EF4-FFF2-40B4-BE49-F238E27FC236}">
                <a16:creationId xmlns:a16="http://schemas.microsoft.com/office/drawing/2014/main" id="{C45F42AE-E10F-F426-2F56-5BB6E2960029}"/>
              </a:ext>
            </a:extLst>
          </p:cNvPr>
          <p:cNvSpPr>
            <a:spLocks noGrp="1"/>
          </p:cNvSpPr>
          <p:nvPr>
            <p:ph type="body" sz="quarter" idx="42"/>
          </p:nvPr>
        </p:nvSpPr>
        <p:spPr>
          <a:xfrm>
            <a:off x="6066682" y="1112478"/>
            <a:ext cx="2572262" cy="153888"/>
          </a:xfrm>
        </p:spPr>
        <p:txBody>
          <a:bodyPr/>
          <a:lstStyle/>
          <a:p>
            <a:r>
              <a:rPr lang="en-US" noProof="0"/>
              <a:t>Streamlined outreach</a:t>
            </a:r>
          </a:p>
        </p:txBody>
      </p:sp>
      <p:sp>
        <p:nvSpPr>
          <p:cNvPr id="32" name="Text Placeholder 31">
            <a:extLst>
              <a:ext uri="{FF2B5EF4-FFF2-40B4-BE49-F238E27FC236}">
                <a16:creationId xmlns:a16="http://schemas.microsoft.com/office/drawing/2014/main" id="{BADD803D-317F-584D-F342-E012652FBFE1}"/>
              </a:ext>
            </a:extLst>
          </p:cNvPr>
          <p:cNvSpPr>
            <a:spLocks noGrp="1"/>
          </p:cNvSpPr>
          <p:nvPr>
            <p:ph type="body" sz="quarter" idx="43"/>
          </p:nvPr>
        </p:nvSpPr>
        <p:spPr>
          <a:xfrm>
            <a:off x="6066682" y="1438715"/>
            <a:ext cx="2572262" cy="626701"/>
          </a:xfrm>
        </p:spPr>
        <p:txBody>
          <a:bodyPr/>
          <a:lstStyle/>
          <a:p>
            <a:r>
              <a:rPr lang="en-US" noProof="0"/>
              <a:t>Assess and identify the risk category levels, safety threshold deviations, and assemble the recall committee to warrant the outreach.</a:t>
            </a:r>
          </a:p>
          <a:p>
            <a:endParaRPr lang="en-US" noProof="0"/>
          </a:p>
        </p:txBody>
      </p:sp>
      <p:sp>
        <p:nvSpPr>
          <p:cNvPr id="202" name="Text Placeholder 201">
            <a:extLst>
              <a:ext uri="{FF2B5EF4-FFF2-40B4-BE49-F238E27FC236}">
                <a16:creationId xmlns:a16="http://schemas.microsoft.com/office/drawing/2014/main" id="{C35F6288-A9F2-D12D-9E1B-F84CDAA70A86}"/>
              </a:ext>
            </a:extLst>
          </p:cNvPr>
          <p:cNvSpPr>
            <a:spLocks noGrp="1"/>
          </p:cNvSpPr>
          <p:nvPr>
            <p:ph type="body" sz="quarter" idx="68"/>
          </p:nvPr>
        </p:nvSpPr>
        <p:spPr>
          <a:xfrm>
            <a:off x="8950475" y="2725494"/>
            <a:ext cx="2572262" cy="712876"/>
          </a:xfrm>
        </p:spPr>
        <p:txBody>
          <a:bodyPr/>
          <a:lstStyle/>
          <a:p>
            <a:r>
              <a:rPr lang="en-US"/>
              <a:t>Benefit: </a:t>
            </a:r>
            <a:r>
              <a:rPr lang="en-US">
                <a:latin typeface="+mj-lt"/>
              </a:rPr>
              <a:t>Automate distribution lists</a:t>
            </a:r>
            <a:r>
              <a:rPr lang="en-US"/>
              <a:t>, draft customized notifications and ensure timely updates in communication portals for real-time updates, safety information, and contact information for inquiries.</a:t>
            </a:r>
          </a:p>
        </p:txBody>
      </p:sp>
      <p:sp>
        <p:nvSpPr>
          <p:cNvPr id="34" name="Text Placeholder 33">
            <a:extLst>
              <a:ext uri="{FF2B5EF4-FFF2-40B4-BE49-F238E27FC236}">
                <a16:creationId xmlns:a16="http://schemas.microsoft.com/office/drawing/2014/main" id="{153D6637-B964-3564-01A3-FE0AA67C80C4}"/>
              </a:ext>
            </a:extLst>
          </p:cNvPr>
          <p:cNvSpPr>
            <a:spLocks noGrp="1"/>
          </p:cNvSpPr>
          <p:nvPr>
            <p:ph type="body" sz="quarter" idx="45"/>
          </p:nvPr>
        </p:nvSpPr>
        <p:spPr>
          <a:xfrm>
            <a:off x="8950475" y="1112478"/>
            <a:ext cx="2572262" cy="153888"/>
          </a:xfrm>
        </p:spPr>
        <p:txBody>
          <a:bodyPr/>
          <a:lstStyle/>
          <a:p>
            <a:r>
              <a:rPr lang="en-US" noProof="0"/>
              <a:t>Implement recall strategy</a:t>
            </a:r>
          </a:p>
        </p:txBody>
      </p:sp>
      <p:sp>
        <p:nvSpPr>
          <p:cNvPr id="35" name="Text Placeholder 34">
            <a:extLst>
              <a:ext uri="{FF2B5EF4-FFF2-40B4-BE49-F238E27FC236}">
                <a16:creationId xmlns:a16="http://schemas.microsoft.com/office/drawing/2014/main" id="{572B952D-78B1-9BE4-7FA1-17EAECD0D2D8}"/>
              </a:ext>
            </a:extLst>
          </p:cNvPr>
          <p:cNvSpPr>
            <a:spLocks noGrp="1"/>
          </p:cNvSpPr>
          <p:nvPr>
            <p:ph type="body" sz="quarter" idx="46"/>
          </p:nvPr>
        </p:nvSpPr>
        <p:spPr>
          <a:xfrm>
            <a:off x="8950475" y="1438715"/>
            <a:ext cx="2572262" cy="626701"/>
          </a:xfrm>
        </p:spPr>
        <p:txBody>
          <a:bodyPr/>
          <a:lstStyle/>
          <a:p>
            <a:r>
              <a:rPr lang="en-US" noProof="0"/>
              <a:t>Notify relevant authorities/stakeholders (e.g., distributors, downstream manufacturers) across channels with clear instructions on product handling and secure return procedures.</a:t>
            </a:r>
          </a:p>
          <a:p>
            <a:endParaRPr lang="en-US" noProof="0"/>
          </a:p>
        </p:txBody>
      </p:sp>
      <p:sp>
        <p:nvSpPr>
          <p:cNvPr id="204" name="Text Placeholder 203">
            <a:extLst>
              <a:ext uri="{FF2B5EF4-FFF2-40B4-BE49-F238E27FC236}">
                <a16:creationId xmlns:a16="http://schemas.microsoft.com/office/drawing/2014/main" id="{F55ECFF3-171C-5DD7-BAFF-D11249A99F45}"/>
              </a:ext>
            </a:extLst>
          </p:cNvPr>
          <p:cNvSpPr>
            <a:spLocks noGrp="1"/>
          </p:cNvSpPr>
          <p:nvPr>
            <p:ph type="body" sz="quarter" idx="70"/>
          </p:nvPr>
        </p:nvSpPr>
        <p:spPr>
          <a:xfrm>
            <a:off x="6066682" y="2725494"/>
            <a:ext cx="2572262" cy="712876"/>
          </a:xfrm>
        </p:spPr>
        <p:txBody>
          <a:bodyPr/>
          <a:lstStyle/>
          <a:p>
            <a:r>
              <a:rPr lang="en-US"/>
              <a:t>Benefit: </a:t>
            </a:r>
            <a:r>
              <a:rPr lang="en-US">
                <a:latin typeface="+mj-lt"/>
              </a:rPr>
              <a:t>Extrapolate the risk category </a:t>
            </a:r>
            <a:r>
              <a:rPr lang="en-US"/>
              <a:t>and degree of impact by accessing customer purchase data and distribution records to identify companies and industries that received the contaminated products.</a:t>
            </a:r>
          </a:p>
        </p:txBody>
      </p:sp>
      <p:sp>
        <p:nvSpPr>
          <p:cNvPr id="199" name="Text Placeholder 198">
            <a:extLst>
              <a:ext uri="{FF2B5EF4-FFF2-40B4-BE49-F238E27FC236}">
                <a16:creationId xmlns:a16="http://schemas.microsoft.com/office/drawing/2014/main" id="{083F6CA5-631F-566F-5C45-754A38CC7880}"/>
              </a:ext>
            </a:extLst>
          </p:cNvPr>
          <p:cNvSpPr>
            <a:spLocks noGrp="1"/>
          </p:cNvSpPr>
          <p:nvPr>
            <p:ph type="body" sz="quarter" idx="48"/>
          </p:nvPr>
        </p:nvSpPr>
        <p:spPr>
          <a:xfrm>
            <a:off x="3182890" y="5334522"/>
            <a:ext cx="2572262" cy="712876"/>
          </a:xfrm>
        </p:spPr>
        <p:txBody>
          <a:bodyPr/>
          <a:lstStyle/>
          <a:p>
            <a:r>
              <a:rPr lang="en-US"/>
              <a:t>Benefit: </a:t>
            </a:r>
            <a:r>
              <a:rPr lang="en-US">
                <a:latin typeface="+mj-lt"/>
              </a:rPr>
              <a:t>Document and socialize </a:t>
            </a:r>
            <a:r>
              <a:rPr lang="en-US"/>
              <a:t>the recall issue with the latest corrective actions, root cause(s), and improved processes, quality controls, safety measures, and best practices.</a:t>
            </a:r>
          </a:p>
        </p:txBody>
      </p:sp>
      <p:sp>
        <p:nvSpPr>
          <p:cNvPr id="38" name="Text Placeholder 37">
            <a:extLst>
              <a:ext uri="{FF2B5EF4-FFF2-40B4-BE49-F238E27FC236}">
                <a16:creationId xmlns:a16="http://schemas.microsoft.com/office/drawing/2014/main" id="{2FCEB413-A12A-4855-30BD-FA45FB190EEB}"/>
              </a:ext>
            </a:extLst>
          </p:cNvPr>
          <p:cNvSpPr>
            <a:spLocks noGrp="1"/>
          </p:cNvSpPr>
          <p:nvPr>
            <p:ph type="body" sz="quarter" idx="49"/>
          </p:nvPr>
        </p:nvSpPr>
        <p:spPr>
          <a:xfrm>
            <a:off x="3182890" y="3725103"/>
            <a:ext cx="2572262" cy="153888"/>
          </a:xfrm>
        </p:spPr>
        <p:txBody>
          <a:bodyPr/>
          <a:lstStyle/>
          <a:p>
            <a:r>
              <a:rPr lang="en-US" noProof="0"/>
              <a:t>Verify recall effectiveness</a:t>
            </a:r>
          </a:p>
        </p:txBody>
      </p:sp>
      <p:sp>
        <p:nvSpPr>
          <p:cNvPr id="39" name="Text Placeholder 38">
            <a:extLst>
              <a:ext uri="{FF2B5EF4-FFF2-40B4-BE49-F238E27FC236}">
                <a16:creationId xmlns:a16="http://schemas.microsoft.com/office/drawing/2014/main" id="{EE07C90A-B972-300B-7974-D4EF17F4D9F5}"/>
              </a:ext>
            </a:extLst>
          </p:cNvPr>
          <p:cNvSpPr>
            <a:spLocks noGrp="1"/>
          </p:cNvSpPr>
          <p:nvPr>
            <p:ph type="body" sz="quarter" idx="50"/>
          </p:nvPr>
        </p:nvSpPr>
        <p:spPr>
          <a:xfrm>
            <a:off x="3182890" y="4050957"/>
            <a:ext cx="2572262" cy="626701"/>
          </a:xfrm>
        </p:spPr>
        <p:txBody>
          <a:bodyPr/>
          <a:lstStyle/>
          <a:p>
            <a:r>
              <a:rPr lang="en-US" noProof="0"/>
              <a:t>Evaluate the overall recall management’s success and update procedures to prevent similar future batch issues.</a:t>
            </a:r>
          </a:p>
          <a:p>
            <a:endParaRPr lang="en-US" noProof="0"/>
          </a:p>
        </p:txBody>
      </p:sp>
      <p:sp>
        <p:nvSpPr>
          <p:cNvPr id="46" name="Text Placeholder 45">
            <a:extLst>
              <a:ext uri="{FF2B5EF4-FFF2-40B4-BE49-F238E27FC236}">
                <a16:creationId xmlns:a16="http://schemas.microsoft.com/office/drawing/2014/main" id="{128871C6-4F38-A3A1-0D30-869468D9C1EF}"/>
              </a:ext>
            </a:extLst>
          </p:cNvPr>
          <p:cNvSpPr>
            <a:spLocks noGrp="1"/>
          </p:cNvSpPr>
          <p:nvPr>
            <p:ph type="body" sz="quarter" idx="51"/>
          </p:nvPr>
        </p:nvSpPr>
        <p:spPr>
          <a:xfrm>
            <a:off x="6066682" y="3725103"/>
            <a:ext cx="2572262" cy="153888"/>
          </a:xfrm>
        </p:spPr>
        <p:txBody>
          <a:bodyPr/>
          <a:lstStyle/>
          <a:p>
            <a:r>
              <a:rPr lang="en-US" noProof="0"/>
              <a:t>Identify production issues</a:t>
            </a:r>
          </a:p>
        </p:txBody>
      </p:sp>
      <p:sp>
        <p:nvSpPr>
          <p:cNvPr id="72" name="Text Placeholder 71">
            <a:extLst>
              <a:ext uri="{FF2B5EF4-FFF2-40B4-BE49-F238E27FC236}">
                <a16:creationId xmlns:a16="http://schemas.microsoft.com/office/drawing/2014/main" id="{6C6AF7C1-71D5-4AF2-01CA-64C1F9201868}"/>
              </a:ext>
            </a:extLst>
          </p:cNvPr>
          <p:cNvSpPr>
            <a:spLocks noGrp="1"/>
          </p:cNvSpPr>
          <p:nvPr>
            <p:ph type="body" sz="quarter" idx="52"/>
          </p:nvPr>
        </p:nvSpPr>
        <p:spPr>
          <a:xfrm>
            <a:off x="6066682" y="4050957"/>
            <a:ext cx="2572262" cy="626701"/>
          </a:xfrm>
        </p:spPr>
        <p:txBody>
          <a:bodyPr/>
          <a:lstStyle/>
          <a:p>
            <a:r>
              <a:rPr lang="en-US" noProof="0" dirty="0"/>
              <a:t>Examine the specific factor(s) that caused the contamination—such as equipment malfunction, inadequate purification steps, or human error to facilitate quicker resolution.</a:t>
            </a:r>
          </a:p>
          <a:p>
            <a:endParaRPr lang="en-US" noProof="0" dirty="0"/>
          </a:p>
        </p:txBody>
      </p:sp>
      <p:sp>
        <p:nvSpPr>
          <p:cNvPr id="200" name="Text Placeholder 199">
            <a:extLst>
              <a:ext uri="{FF2B5EF4-FFF2-40B4-BE49-F238E27FC236}">
                <a16:creationId xmlns:a16="http://schemas.microsoft.com/office/drawing/2014/main" id="{8DF4BA3A-AA9C-A30E-9FD4-F65E04F49140}"/>
              </a:ext>
            </a:extLst>
          </p:cNvPr>
          <p:cNvSpPr>
            <a:spLocks noGrp="1"/>
          </p:cNvSpPr>
          <p:nvPr>
            <p:ph type="body" sz="quarter" idx="66"/>
          </p:nvPr>
        </p:nvSpPr>
        <p:spPr>
          <a:xfrm>
            <a:off x="8950475" y="5334522"/>
            <a:ext cx="2572262" cy="712876"/>
          </a:xfrm>
        </p:spPr>
        <p:txBody>
          <a:bodyPr/>
          <a:lstStyle/>
          <a:p>
            <a:r>
              <a:rPr lang="en-US"/>
              <a:t>Benefit: </a:t>
            </a:r>
            <a:r>
              <a:rPr lang="en-US">
                <a:latin typeface="+mj-lt"/>
              </a:rPr>
              <a:t>Collaborate effectively </a:t>
            </a:r>
            <a:r>
              <a:rPr lang="en-US"/>
              <a:t>across teams (e.g., legal, transportation) in a secured manner and generate progress reports to plan product recovery execution.</a:t>
            </a:r>
          </a:p>
        </p:txBody>
      </p:sp>
      <p:sp>
        <p:nvSpPr>
          <p:cNvPr id="74" name="Text Placeholder 73">
            <a:extLst>
              <a:ext uri="{FF2B5EF4-FFF2-40B4-BE49-F238E27FC236}">
                <a16:creationId xmlns:a16="http://schemas.microsoft.com/office/drawing/2014/main" id="{49B3AAD3-1FF5-BACF-4BE6-C4EAA9F08055}"/>
              </a:ext>
            </a:extLst>
          </p:cNvPr>
          <p:cNvSpPr>
            <a:spLocks noGrp="1"/>
          </p:cNvSpPr>
          <p:nvPr>
            <p:ph type="body" sz="quarter" idx="54"/>
          </p:nvPr>
        </p:nvSpPr>
        <p:spPr>
          <a:xfrm>
            <a:off x="8950475" y="3725103"/>
            <a:ext cx="2572262" cy="153888"/>
          </a:xfrm>
        </p:spPr>
        <p:txBody>
          <a:bodyPr/>
          <a:lstStyle/>
          <a:p>
            <a:r>
              <a:rPr lang="en-US" noProof="0"/>
              <a:t>Optimized recall execution</a:t>
            </a:r>
          </a:p>
        </p:txBody>
      </p:sp>
      <p:sp>
        <p:nvSpPr>
          <p:cNvPr id="75" name="Text Placeholder 74">
            <a:extLst>
              <a:ext uri="{FF2B5EF4-FFF2-40B4-BE49-F238E27FC236}">
                <a16:creationId xmlns:a16="http://schemas.microsoft.com/office/drawing/2014/main" id="{01D8A9CC-C72F-B5F4-508E-08CA36514D3C}"/>
              </a:ext>
            </a:extLst>
          </p:cNvPr>
          <p:cNvSpPr>
            <a:spLocks noGrp="1"/>
          </p:cNvSpPr>
          <p:nvPr>
            <p:ph type="body" sz="quarter" idx="55"/>
          </p:nvPr>
        </p:nvSpPr>
        <p:spPr>
          <a:xfrm>
            <a:off x="8950475" y="4050957"/>
            <a:ext cx="2572262" cy="626701"/>
          </a:xfrm>
        </p:spPr>
        <p:txBody>
          <a:bodyPr/>
          <a:lstStyle/>
          <a:p>
            <a:r>
              <a:rPr lang="en-US" noProof="0"/>
              <a:t>Analyze transportation networks, regulatory requirements, and available resources to suggest the safest and most efficient routes for product recovery.</a:t>
            </a:r>
          </a:p>
          <a:p>
            <a:endParaRPr lang="en-US" noProof="0"/>
          </a:p>
        </p:txBody>
      </p:sp>
      <p:sp>
        <p:nvSpPr>
          <p:cNvPr id="201" name="Text Placeholder 200">
            <a:extLst>
              <a:ext uri="{FF2B5EF4-FFF2-40B4-BE49-F238E27FC236}">
                <a16:creationId xmlns:a16="http://schemas.microsoft.com/office/drawing/2014/main" id="{D859A5C6-7252-F208-EDCC-D441BE5259DD}"/>
              </a:ext>
            </a:extLst>
          </p:cNvPr>
          <p:cNvSpPr>
            <a:spLocks noGrp="1"/>
          </p:cNvSpPr>
          <p:nvPr>
            <p:ph type="body" sz="quarter" idx="67"/>
          </p:nvPr>
        </p:nvSpPr>
        <p:spPr>
          <a:xfrm>
            <a:off x="6066682" y="5334522"/>
            <a:ext cx="2572262" cy="712876"/>
          </a:xfrm>
        </p:spPr>
        <p:txBody>
          <a:bodyPr/>
          <a:lstStyle/>
          <a:p>
            <a:r>
              <a:rPr lang="en-US"/>
              <a:t>Benefit: </a:t>
            </a:r>
            <a:r>
              <a:rPr lang="en-US">
                <a:latin typeface="+mj-lt"/>
              </a:rPr>
              <a:t>Analyze production data</a:t>
            </a:r>
            <a:r>
              <a:rPr lang="en-US"/>
              <a:t>, quality control records, and sensor readings from the affected batch, focusing on potential contamination points.</a:t>
            </a:r>
          </a:p>
        </p:txBody>
      </p:sp>
      <p:sp>
        <p:nvSpPr>
          <p:cNvPr id="108" name="Text Placeholder 107">
            <a:extLst>
              <a:ext uri="{FF2B5EF4-FFF2-40B4-BE49-F238E27FC236}">
                <a16:creationId xmlns:a16="http://schemas.microsoft.com/office/drawing/2014/main" id="{E1DBDAEA-4777-61BD-1179-65324A15D08D}"/>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42" name="Text Placeholder 41">
            <a:extLst>
              <a:ext uri="{FF2B5EF4-FFF2-40B4-BE49-F238E27FC236}">
                <a16:creationId xmlns:a16="http://schemas.microsoft.com/office/drawing/2014/main" id="{938BC795-5C00-4BAD-5364-350954E2E196}"/>
              </a:ext>
            </a:extLst>
          </p:cNvPr>
          <p:cNvSpPr>
            <a:spLocks noGrp="1"/>
          </p:cNvSpPr>
          <p:nvPr>
            <p:ph type="body" sz="quarter" idx="65"/>
          </p:nvPr>
        </p:nvSpPr>
        <p:spPr>
          <a:xfrm>
            <a:off x="320721" y="3467940"/>
            <a:ext cx="1131650" cy="219456"/>
          </a:xfrm>
        </p:spPr>
        <p:txBody>
          <a:bodyPr/>
          <a:lstStyle/>
          <a:p>
            <a:r>
              <a:rPr lang="en-US" noProof="0"/>
              <a:t>KPIs impacted</a:t>
            </a:r>
          </a:p>
        </p:txBody>
      </p:sp>
      <p:pic>
        <p:nvPicPr>
          <p:cNvPr id="129" name="Graphic 128">
            <a:extLst>
              <a:ext uri="{FF2B5EF4-FFF2-40B4-BE49-F238E27FC236}">
                <a16:creationId xmlns:a16="http://schemas.microsoft.com/office/drawing/2014/main" id="{6E6C8483-D5D0-B381-EBE2-61181FF12A7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82" b="-5682"/>
          <a:stretch/>
        </p:blipFill>
        <p:spPr>
          <a:xfrm>
            <a:off x="6066682" y="2217886"/>
            <a:ext cx="220682" cy="220682"/>
          </a:xfrm>
          <a:prstGeom prst="rect">
            <a:avLst/>
          </a:prstGeom>
        </p:spPr>
      </p:pic>
      <p:grpSp>
        <p:nvGrpSpPr>
          <p:cNvPr id="139" name="Group 138">
            <a:extLst>
              <a:ext uri="{FF2B5EF4-FFF2-40B4-BE49-F238E27FC236}">
                <a16:creationId xmlns:a16="http://schemas.microsoft.com/office/drawing/2014/main" id="{527BC86C-EF37-BE2E-9020-FA54D992397B}"/>
              </a:ext>
            </a:extLst>
          </p:cNvPr>
          <p:cNvGrpSpPr/>
          <p:nvPr/>
        </p:nvGrpSpPr>
        <p:grpSpPr>
          <a:xfrm>
            <a:off x="320719" y="3778836"/>
            <a:ext cx="1771605" cy="216000"/>
            <a:chOff x="320719" y="4224848"/>
            <a:chExt cx="1771605" cy="219456"/>
          </a:xfrm>
        </p:grpSpPr>
        <p:sp>
          <p:nvSpPr>
            <p:cNvPr id="140" name="Rectangle: Rounded Corners 6">
              <a:extLst>
                <a:ext uri="{FF2B5EF4-FFF2-40B4-BE49-F238E27FC236}">
                  <a16:creationId xmlns:a16="http://schemas.microsoft.com/office/drawing/2014/main" id="{FC0BA825-563F-663A-3128-B9D99786CECD}"/>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Production downtime</a:t>
              </a:r>
            </a:p>
          </p:txBody>
        </p:sp>
        <p:pic>
          <p:nvPicPr>
            <p:cNvPr id="141" name="Graphic 140">
              <a:extLst>
                <a:ext uri="{FF2B5EF4-FFF2-40B4-BE49-F238E27FC236}">
                  <a16:creationId xmlns:a16="http://schemas.microsoft.com/office/drawing/2014/main" id="{CCA48F8C-0CC9-938D-3D1B-63D5AD4B3FC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142" name="Group 141">
            <a:extLst>
              <a:ext uri="{FF2B5EF4-FFF2-40B4-BE49-F238E27FC236}">
                <a16:creationId xmlns:a16="http://schemas.microsoft.com/office/drawing/2014/main" id="{DD3D994D-9B1C-F807-A232-5BB93106876B}"/>
              </a:ext>
            </a:extLst>
          </p:cNvPr>
          <p:cNvGrpSpPr/>
          <p:nvPr/>
        </p:nvGrpSpPr>
        <p:grpSpPr>
          <a:xfrm>
            <a:off x="320721" y="4067458"/>
            <a:ext cx="1771605" cy="216000"/>
            <a:chOff x="320721" y="4517211"/>
            <a:chExt cx="1771605" cy="216000"/>
          </a:xfrm>
        </p:grpSpPr>
        <p:sp>
          <p:nvSpPr>
            <p:cNvPr id="143" name="Rectangle: Rounded Corners 6">
              <a:extLst>
                <a:ext uri="{FF2B5EF4-FFF2-40B4-BE49-F238E27FC236}">
                  <a16:creationId xmlns:a16="http://schemas.microsoft.com/office/drawing/2014/main" id="{658E09C6-9E39-8E61-8BA0-BC5891C39B8E}"/>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44" name="Graphic 143">
              <a:extLst>
                <a:ext uri="{FF2B5EF4-FFF2-40B4-BE49-F238E27FC236}">
                  <a16:creationId xmlns:a16="http://schemas.microsoft.com/office/drawing/2014/main" id="{D120924A-7549-F1C4-639B-0F4C520068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7" y="4552645"/>
              <a:ext cx="144000" cy="141732"/>
            </a:xfrm>
            <a:prstGeom prst="rect">
              <a:avLst/>
            </a:prstGeom>
          </p:spPr>
        </p:pic>
      </p:grpSp>
      <p:grpSp>
        <p:nvGrpSpPr>
          <p:cNvPr id="145" name="Group 144">
            <a:extLst>
              <a:ext uri="{FF2B5EF4-FFF2-40B4-BE49-F238E27FC236}">
                <a16:creationId xmlns:a16="http://schemas.microsoft.com/office/drawing/2014/main" id="{940BC792-F355-ACE1-3F78-CF208AA7C4A1}"/>
              </a:ext>
            </a:extLst>
          </p:cNvPr>
          <p:cNvGrpSpPr/>
          <p:nvPr/>
        </p:nvGrpSpPr>
        <p:grpSpPr>
          <a:xfrm>
            <a:off x="320719" y="5020658"/>
            <a:ext cx="1771605" cy="216000"/>
            <a:chOff x="320719" y="5270676"/>
            <a:chExt cx="1771605" cy="216000"/>
          </a:xfrm>
        </p:grpSpPr>
        <p:sp>
          <p:nvSpPr>
            <p:cNvPr id="146" name="Rectangle: Rounded Corners 6">
              <a:extLst>
                <a:ext uri="{FF2B5EF4-FFF2-40B4-BE49-F238E27FC236}">
                  <a16:creationId xmlns:a16="http://schemas.microsoft.com/office/drawing/2014/main" id="{19C92E0F-6893-E6D3-C709-75B2AD961F24}"/>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47" name="Graphic 146">
              <a:extLst>
                <a:ext uri="{FF2B5EF4-FFF2-40B4-BE49-F238E27FC236}">
                  <a16:creationId xmlns:a16="http://schemas.microsoft.com/office/drawing/2014/main" id="{CFA6F588-656A-A9F1-304A-89EAF96BE90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5" y="5306676"/>
              <a:ext cx="144000" cy="144000"/>
            </a:xfrm>
            <a:prstGeom prst="rect">
              <a:avLst/>
            </a:prstGeom>
          </p:spPr>
        </p:pic>
      </p:grpSp>
      <p:pic>
        <p:nvPicPr>
          <p:cNvPr id="217" name="Picture 28" descr="Microsoft Outlook Logo PNG, Logo Outlook.com Transparent Images - Free ...">
            <a:extLst>
              <a:ext uri="{FF2B5EF4-FFF2-40B4-BE49-F238E27FC236}">
                <a16:creationId xmlns:a16="http://schemas.microsoft.com/office/drawing/2014/main" id="{53F987A6-E1F7-E2A3-4F45-5EB9E6AC4BD3}"/>
              </a:ext>
            </a:extLst>
          </p:cNvPr>
          <p:cNvPicPr>
            <a:picLocks noChangeArrowheads="1"/>
          </p:cNvPicPr>
          <p:nvPr/>
        </p:nvPicPr>
        <p:blipFill rotWithShape="1">
          <a:blip r:embed="rId8">
            <a:extLst>
              <a:ext uri="{28A0092B-C50C-407E-A947-70E740481C1C}">
                <a14:useLocalDpi xmlns:a14="http://schemas.microsoft.com/office/drawing/2010/main" val="0"/>
              </a:ext>
            </a:extLst>
          </a:blip>
          <a:srcRect t="-3781" b="-3781"/>
          <a:stretch/>
        </p:blipFill>
        <p:spPr bwMode="auto">
          <a:xfrm>
            <a:off x="8937666" y="2221488"/>
            <a:ext cx="213478" cy="213478"/>
          </a:xfrm>
          <a:prstGeom prst="rect">
            <a:avLst/>
          </a:prstGeom>
          <a:noFill/>
          <a:extLst>
            <a:ext uri="{909E8E84-426E-40DD-AFC4-6F175D3DCCD1}">
              <a14:hiddenFill xmlns:a14="http://schemas.microsoft.com/office/drawing/2010/main">
                <a:solidFill>
                  <a:srgbClr val="FFFFFF"/>
                </a:solidFill>
              </a14:hiddenFill>
            </a:ext>
          </a:extLst>
        </p:spPr>
      </p:pic>
      <p:pic>
        <p:nvPicPr>
          <p:cNvPr id="218" name="Graphic 217">
            <a:extLst>
              <a:ext uri="{FF2B5EF4-FFF2-40B4-BE49-F238E27FC236}">
                <a16:creationId xmlns:a16="http://schemas.microsoft.com/office/drawing/2014/main" id="{5D1A20A7-4108-D86D-A3E1-2A169F2AF82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82" b="-5682"/>
          <a:stretch/>
        </p:blipFill>
        <p:spPr>
          <a:xfrm>
            <a:off x="6066682" y="4837863"/>
            <a:ext cx="220682" cy="220682"/>
          </a:xfrm>
          <a:prstGeom prst="rect">
            <a:avLst/>
          </a:prstGeom>
        </p:spPr>
      </p:pic>
      <p:sp>
        <p:nvSpPr>
          <p:cNvPr id="3" name="TextBox 2">
            <a:extLst>
              <a:ext uri="{FF2B5EF4-FFF2-40B4-BE49-F238E27FC236}">
                <a16:creationId xmlns:a16="http://schemas.microsoft.com/office/drawing/2014/main" id="{3CD6DA4A-AFCB-B205-391A-C5B111963A1A}"/>
              </a:ext>
              <a:ext uri="{C183D7F6-B498-43B3-948B-1728B52AA6E4}">
                <adec:decorative xmlns:adec="http://schemas.microsoft.com/office/drawing/2017/decorative" val="0"/>
              </a:ext>
            </a:extLst>
          </p:cNvPr>
          <p:cNvSpPr txBox="1"/>
          <p:nvPr/>
        </p:nvSpPr>
        <p:spPr>
          <a:xfrm>
            <a:off x="6445284" y="210185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6" name="TextBox 5">
            <a:extLst>
              <a:ext uri="{FF2B5EF4-FFF2-40B4-BE49-F238E27FC236}">
                <a16:creationId xmlns:a16="http://schemas.microsoft.com/office/drawing/2014/main" id="{8A5E1D26-383D-3BFF-91B6-62D28A94BC60}"/>
              </a:ext>
              <a:ext uri="{C183D7F6-B498-43B3-948B-1728B52AA6E4}">
                <adec:decorative xmlns:adec="http://schemas.microsoft.com/office/drawing/2017/decorative" val="0"/>
              </a:ext>
            </a:extLst>
          </p:cNvPr>
          <p:cNvSpPr txBox="1"/>
          <p:nvPr/>
        </p:nvSpPr>
        <p:spPr>
          <a:xfrm>
            <a:off x="9329077" y="210185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p:txBody>
      </p:sp>
      <p:sp>
        <p:nvSpPr>
          <p:cNvPr id="8" name="TextBox 7">
            <a:extLst>
              <a:ext uri="{FF2B5EF4-FFF2-40B4-BE49-F238E27FC236}">
                <a16:creationId xmlns:a16="http://schemas.microsoft.com/office/drawing/2014/main" id="{D4794650-5EF8-15B2-5E96-BD837F7AEE63}"/>
              </a:ext>
              <a:ext uri="{C183D7F6-B498-43B3-948B-1728B52AA6E4}">
                <adec:decorative xmlns:adec="http://schemas.microsoft.com/office/drawing/2017/decorative" val="0"/>
              </a:ext>
            </a:extLst>
          </p:cNvPr>
          <p:cNvSpPr txBox="1">
            <a:spLocks/>
          </p:cNvSpPr>
          <p:nvPr/>
        </p:nvSpPr>
        <p:spPr>
          <a:xfrm>
            <a:off x="3552452" y="2101850"/>
            <a:ext cx="1490793"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sp>
        <p:nvSpPr>
          <p:cNvPr id="9" name="TextBox 8">
            <a:extLst>
              <a:ext uri="{FF2B5EF4-FFF2-40B4-BE49-F238E27FC236}">
                <a16:creationId xmlns:a16="http://schemas.microsoft.com/office/drawing/2014/main" id="{9D3EA561-2283-18E9-7CA8-5B669E84B99C}"/>
              </a:ext>
              <a:ext uri="{C183D7F6-B498-43B3-948B-1728B52AA6E4}">
                <adec:decorative xmlns:adec="http://schemas.microsoft.com/office/drawing/2017/decorative" val="0"/>
              </a:ext>
            </a:extLst>
          </p:cNvPr>
          <p:cNvSpPr txBox="1"/>
          <p:nvPr/>
        </p:nvSpPr>
        <p:spPr>
          <a:xfrm>
            <a:off x="3552452" y="4785360"/>
            <a:ext cx="1490793"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sp>
        <p:nvSpPr>
          <p:cNvPr id="10" name="TextBox 9">
            <a:extLst>
              <a:ext uri="{FF2B5EF4-FFF2-40B4-BE49-F238E27FC236}">
                <a16:creationId xmlns:a16="http://schemas.microsoft.com/office/drawing/2014/main" id="{74A13591-2F48-EF23-5D77-7F07C24F759C}"/>
              </a:ext>
              <a:ext uri="{C183D7F6-B498-43B3-948B-1728B52AA6E4}">
                <adec:decorative xmlns:adec="http://schemas.microsoft.com/office/drawing/2017/decorative" val="0"/>
              </a:ext>
            </a:extLst>
          </p:cNvPr>
          <p:cNvSpPr txBox="1"/>
          <p:nvPr/>
        </p:nvSpPr>
        <p:spPr>
          <a:xfrm>
            <a:off x="6445284" y="4785360"/>
            <a:ext cx="1490793"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11" name="TextBox 10">
            <a:extLst>
              <a:ext uri="{FF2B5EF4-FFF2-40B4-BE49-F238E27FC236}">
                <a16:creationId xmlns:a16="http://schemas.microsoft.com/office/drawing/2014/main" id="{4529FA9B-1ECE-0B95-C357-176DF6FFE089}"/>
              </a:ext>
              <a:ext uri="{C183D7F6-B498-43B3-948B-1728B52AA6E4}">
                <adec:decorative xmlns:adec="http://schemas.microsoft.com/office/drawing/2017/decorative" val="0"/>
              </a:ext>
            </a:extLst>
          </p:cNvPr>
          <p:cNvSpPr txBox="1"/>
          <p:nvPr/>
        </p:nvSpPr>
        <p:spPr>
          <a:xfrm>
            <a:off x="9329077" y="4785360"/>
            <a:ext cx="1490793"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2" name="Picture 50">
            <a:hlinkClick r:id="rId9"/>
            <a:extLst>
              <a:ext uri="{FF2B5EF4-FFF2-40B4-BE49-F238E27FC236}">
                <a16:creationId xmlns:a16="http://schemas.microsoft.com/office/drawing/2014/main" id="{313AABDF-3CC3-DEB1-08DE-91F056C3D8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2890" y="2207040"/>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0">
            <a:hlinkClick r:id="rId9"/>
            <a:extLst>
              <a:ext uri="{FF2B5EF4-FFF2-40B4-BE49-F238E27FC236}">
                <a16:creationId xmlns:a16="http://schemas.microsoft.com/office/drawing/2014/main" id="{A96C4D5D-B28B-DCD5-E74B-C0F7FE8836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0475" y="4827017"/>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c 21">
            <a:extLst>
              <a:ext uri="{FF2B5EF4-FFF2-40B4-BE49-F238E27FC236}">
                <a16:creationId xmlns:a16="http://schemas.microsoft.com/office/drawing/2014/main" id="{01B0B853-A670-4782-2B0B-380BDEC75D35}"/>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6818" b="-6818"/>
          <a:stretch/>
        </p:blipFill>
        <p:spPr>
          <a:xfrm>
            <a:off x="3182938" y="4829399"/>
            <a:ext cx="237610" cy="237610"/>
          </a:xfrm>
          <a:prstGeom prst="rect">
            <a:avLst/>
          </a:prstGeom>
        </p:spPr>
      </p:pic>
    </p:spTree>
    <p:extLst>
      <p:ext uri="{BB962C8B-B14F-4D97-AF65-F5344CB8AC3E}">
        <p14:creationId xmlns:p14="http://schemas.microsoft.com/office/powerpoint/2010/main" val="415846717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548F63BD-42BA-F0D6-1D29-98A9EC5D14CE}"/>
              </a:ext>
            </a:extLst>
          </p:cNvPr>
          <p:cNvSpPr>
            <a:spLocks noGrp="1"/>
          </p:cNvSpPr>
          <p:nvPr>
            <p:ph type="body" sz="quarter" idx="32"/>
          </p:nvPr>
        </p:nvSpPr>
        <p:spPr>
          <a:xfrm>
            <a:off x="311388" y="1026303"/>
            <a:ext cx="2431246" cy="1131079"/>
          </a:xfrm>
        </p:spPr>
        <p:txBody>
          <a:bodyPr/>
          <a:lstStyle/>
          <a:p>
            <a:r>
              <a:rPr lang="en-US" noProof="0" dirty="0"/>
              <a:t>Use AI for data analysis to monitor quality issues and tie them to specific vendors. AI can then assist with optimizing supplier selection and contracting.</a:t>
            </a:r>
          </a:p>
        </p:txBody>
      </p:sp>
      <p:sp>
        <p:nvSpPr>
          <p:cNvPr id="15" name="Text Placeholder 14">
            <a:extLst>
              <a:ext uri="{FF2B5EF4-FFF2-40B4-BE49-F238E27FC236}">
                <a16:creationId xmlns:a16="http://schemas.microsoft.com/office/drawing/2014/main" id="{EB4F4F34-41D6-DF95-412E-65CBA3627CF4}"/>
              </a:ext>
            </a:extLst>
          </p:cNvPr>
          <p:cNvSpPr>
            <a:spLocks noGrp="1"/>
          </p:cNvSpPr>
          <p:nvPr>
            <p:ph type="body" sz="quarter" idx="33"/>
          </p:nvPr>
        </p:nvSpPr>
        <p:spPr>
          <a:xfrm>
            <a:off x="304796" y="413987"/>
            <a:ext cx="2057403" cy="307777"/>
          </a:xfrm>
        </p:spPr>
        <p:txBody>
          <a:bodyPr/>
          <a:lstStyle/>
          <a:p>
            <a:r>
              <a:rPr lang="en-IN"/>
              <a:t>Manufacturing</a:t>
            </a:r>
          </a:p>
        </p:txBody>
      </p:sp>
      <p:sp>
        <p:nvSpPr>
          <p:cNvPr id="102" name="Text Placeholder 101">
            <a:extLst>
              <a:ext uri="{FF2B5EF4-FFF2-40B4-BE49-F238E27FC236}">
                <a16:creationId xmlns:a16="http://schemas.microsoft.com/office/drawing/2014/main" id="{A4F2B4B7-5BC7-47A9-34D8-69FB5C5787E3}"/>
              </a:ext>
            </a:extLst>
          </p:cNvPr>
          <p:cNvSpPr>
            <a:spLocks noGrp="1"/>
          </p:cNvSpPr>
          <p:nvPr>
            <p:ph type="body" sz="quarter" idx="30"/>
          </p:nvPr>
        </p:nvSpPr>
        <p:spPr>
          <a:xfrm>
            <a:off x="10430351" y="521099"/>
            <a:ext cx="1456966" cy="175614"/>
          </a:xfrm>
        </p:spPr>
        <p:txBody>
          <a:bodyPr/>
          <a:lstStyle/>
          <a:p>
            <a:r>
              <a:rPr lang="en-US" noProof="0"/>
              <a:t>Buy</a:t>
            </a:r>
          </a:p>
        </p:txBody>
      </p:sp>
      <p:sp>
        <p:nvSpPr>
          <p:cNvPr id="101" name="Text Placeholder 100">
            <a:extLst>
              <a:ext uri="{FF2B5EF4-FFF2-40B4-BE49-F238E27FC236}">
                <a16:creationId xmlns:a16="http://schemas.microsoft.com/office/drawing/2014/main" id="{B88466A5-CCC1-6954-41BC-1458FAF2D018}"/>
              </a:ext>
            </a:extLst>
          </p:cNvPr>
          <p:cNvSpPr>
            <a:spLocks noGrp="1"/>
          </p:cNvSpPr>
          <p:nvPr>
            <p:ph type="body" sz="quarter" idx="17"/>
          </p:nvPr>
        </p:nvSpPr>
        <p:spPr>
          <a:xfrm>
            <a:off x="7149557" y="521100"/>
            <a:ext cx="2969488" cy="169277"/>
          </a:xfrm>
        </p:spPr>
        <p:txBody>
          <a:bodyPr/>
          <a:lstStyle/>
          <a:p>
            <a:r>
              <a:rPr lang="en-US" noProof="0"/>
              <a:t>Microsoft 365 Copilot</a:t>
            </a:r>
          </a:p>
        </p:txBody>
      </p:sp>
      <p:sp>
        <p:nvSpPr>
          <p:cNvPr id="9" name="Title 8">
            <a:extLst>
              <a:ext uri="{FF2B5EF4-FFF2-40B4-BE49-F238E27FC236}">
                <a16:creationId xmlns:a16="http://schemas.microsoft.com/office/drawing/2014/main" id="{6EE10D37-969C-333F-FDDD-14540F7BD3C6}"/>
              </a:ext>
            </a:extLst>
          </p:cNvPr>
          <p:cNvSpPr>
            <a:spLocks noGrp="1"/>
          </p:cNvSpPr>
          <p:nvPr>
            <p:ph type="title"/>
          </p:nvPr>
        </p:nvSpPr>
        <p:spPr>
          <a:xfrm>
            <a:off x="2492556" y="429376"/>
            <a:ext cx="4144817" cy="276999"/>
          </a:xfrm>
        </p:spPr>
        <p:txBody>
          <a:bodyPr/>
          <a:lstStyle/>
          <a:p>
            <a:r>
              <a:rPr lang="en-IN"/>
              <a:t>Supplier quality optimization</a:t>
            </a:r>
          </a:p>
        </p:txBody>
      </p:sp>
      <p:sp>
        <p:nvSpPr>
          <p:cNvPr id="175" name="Text Placeholder 174">
            <a:extLst>
              <a:ext uri="{FF2B5EF4-FFF2-40B4-BE49-F238E27FC236}">
                <a16:creationId xmlns:a16="http://schemas.microsoft.com/office/drawing/2014/main" id="{023F4578-4708-AB76-7550-62CE750AE43A}"/>
              </a:ext>
            </a:extLst>
          </p:cNvPr>
          <p:cNvSpPr>
            <a:spLocks noGrp="1"/>
          </p:cNvSpPr>
          <p:nvPr>
            <p:ph type="body" sz="quarter" idx="69"/>
          </p:nvPr>
        </p:nvSpPr>
        <p:spPr>
          <a:xfrm>
            <a:off x="3182890" y="2725494"/>
            <a:ext cx="2572262" cy="712876"/>
          </a:xfrm>
        </p:spPr>
        <p:txBody>
          <a:bodyPr/>
          <a:lstStyle/>
          <a:p>
            <a:r>
              <a:rPr lang="en-US" dirty="0"/>
              <a:t>Benefit: </a:t>
            </a:r>
            <a:r>
              <a:rPr lang="en-US" dirty="0">
                <a:latin typeface="+mj-lt"/>
              </a:rPr>
              <a:t>Access supplier data </a:t>
            </a:r>
            <a:r>
              <a:rPr lang="en-US" dirty="0"/>
              <a:t>from various sources to examine factors such as purchase orders, inspection reports, supplier performance ratings, and industry benchmarks to determine high, low, and underperforming suppliers </a:t>
            </a:r>
          </a:p>
        </p:txBody>
      </p:sp>
      <p:sp>
        <p:nvSpPr>
          <p:cNvPr id="10" name="Text Placeholder 9">
            <a:extLst>
              <a:ext uri="{FF2B5EF4-FFF2-40B4-BE49-F238E27FC236}">
                <a16:creationId xmlns:a16="http://schemas.microsoft.com/office/drawing/2014/main" id="{CBD158F9-F7D1-3D26-CF49-EC2674FF638E}"/>
              </a:ext>
            </a:extLst>
          </p:cNvPr>
          <p:cNvSpPr>
            <a:spLocks noGrp="1"/>
          </p:cNvSpPr>
          <p:nvPr>
            <p:ph type="body" sz="quarter" idx="11"/>
          </p:nvPr>
        </p:nvSpPr>
        <p:spPr>
          <a:xfrm>
            <a:off x="3182890" y="1112478"/>
            <a:ext cx="2572262" cy="153888"/>
          </a:xfrm>
        </p:spPr>
        <p:txBody>
          <a:bodyPr/>
          <a:lstStyle/>
          <a:p>
            <a:r>
              <a:rPr lang="en-US" noProof="0"/>
              <a:t>Current supplier assessment</a:t>
            </a:r>
          </a:p>
        </p:txBody>
      </p:sp>
      <p:sp>
        <p:nvSpPr>
          <p:cNvPr id="12" name="Text Placeholder 11">
            <a:extLst>
              <a:ext uri="{FF2B5EF4-FFF2-40B4-BE49-F238E27FC236}">
                <a16:creationId xmlns:a16="http://schemas.microsoft.com/office/drawing/2014/main" id="{51D5B235-DCB0-90F9-002D-DF60CCB366DE}"/>
              </a:ext>
            </a:extLst>
          </p:cNvPr>
          <p:cNvSpPr>
            <a:spLocks noGrp="1"/>
          </p:cNvSpPr>
          <p:nvPr>
            <p:ph type="body" sz="quarter" idx="18"/>
          </p:nvPr>
        </p:nvSpPr>
        <p:spPr>
          <a:xfrm>
            <a:off x="3182890" y="1438715"/>
            <a:ext cx="2572262" cy="626701"/>
          </a:xfrm>
        </p:spPr>
        <p:txBody>
          <a:bodyPr/>
          <a:lstStyle/>
          <a:p>
            <a:r>
              <a:rPr lang="en-US" noProof="0"/>
              <a:t>Quality head of an aerospace manufacturer wants to proactively optimize their supplier base to drive rigor in high quality sourcing of raw materials, services, prices and faster lead times while assessing the pertinent risks.</a:t>
            </a:r>
          </a:p>
          <a:p>
            <a:endParaRPr lang="en-US" noProof="0"/>
          </a:p>
        </p:txBody>
      </p:sp>
      <p:sp>
        <p:nvSpPr>
          <p:cNvPr id="17" name="Text Placeholder 16">
            <a:extLst>
              <a:ext uri="{FF2B5EF4-FFF2-40B4-BE49-F238E27FC236}">
                <a16:creationId xmlns:a16="http://schemas.microsoft.com/office/drawing/2014/main" id="{BF66CE9E-2BCC-3CF2-CC4E-CCAB79813A28}"/>
              </a:ext>
            </a:extLst>
          </p:cNvPr>
          <p:cNvSpPr>
            <a:spLocks noGrp="1"/>
          </p:cNvSpPr>
          <p:nvPr>
            <p:ph type="body" sz="quarter" idx="42"/>
          </p:nvPr>
        </p:nvSpPr>
        <p:spPr>
          <a:xfrm>
            <a:off x="6066682" y="1112478"/>
            <a:ext cx="2572262" cy="153888"/>
          </a:xfrm>
        </p:spPr>
        <p:txBody>
          <a:bodyPr/>
          <a:lstStyle/>
          <a:p>
            <a:r>
              <a:rPr lang="en-US" noProof="0"/>
              <a:t>Risk Analysis</a:t>
            </a:r>
          </a:p>
        </p:txBody>
      </p:sp>
      <p:sp>
        <p:nvSpPr>
          <p:cNvPr id="18" name="Text Placeholder 17">
            <a:extLst>
              <a:ext uri="{FF2B5EF4-FFF2-40B4-BE49-F238E27FC236}">
                <a16:creationId xmlns:a16="http://schemas.microsoft.com/office/drawing/2014/main" id="{E7F0B45F-70FE-815F-9F4A-6D1CB68930A8}"/>
              </a:ext>
            </a:extLst>
          </p:cNvPr>
          <p:cNvSpPr>
            <a:spLocks noGrp="1"/>
          </p:cNvSpPr>
          <p:nvPr>
            <p:ph type="body" sz="quarter" idx="43"/>
          </p:nvPr>
        </p:nvSpPr>
        <p:spPr>
          <a:xfrm>
            <a:off x="6066682" y="1438715"/>
            <a:ext cx="2572262" cy="626701"/>
          </a:xfrm>
        </p:spPr>
        <p:txBody>
          <a:bodyPr/>
          <a:lstStyle/>
          <a:p>
            <a:r>
              <a:rPr lang="en-US" noProof="0"/>
              <a:t>Evaluate suppliers based on the selection criteria such as product quality, processes adherence, business objectives met, certifications compliance etc., to identify potential risks.</a:t>
            </a:r>
          </a:p>
          <a:p>
            <a:endParaRPr lang="en-US" noProof="0"/>
          </a:p>
        </p:txBody>
      </p:sp>
      <p:sp>
        <p:nvSpPr>
          <p:cNvPr id="174" name="Text Placeholder 173">
            <a:extLst>
              <a:ext uri="{FF2B5EF4-FFF2-40B4-BE49-F238E27FC236}">
                <a16:creationId xmlns:a16="http://schemas.microsoft.com/office/drawing/2014/main" id="{7DF46424-7C2A-2182-A90D-E91483AFDA53}"/>
              </a:ext>
            </a:extLst>
          </p:cNvPr>
          <p:cNvSpPr>
            <a:spLocks noGrp="1"/>
          </p:cNvSpPr>
          <p:nvPr>
            <p:ph type="body" sz="quarter" idx="68"/>
          </p:nvPr>
        </p:nvSpPr>
        <p:spPr>
          <a:xfrm>
            <a:off x="8950475" y="2725494"/>
            <a:ext cx="2572262" cy="712876"/>
          </a:xfrm>
        </p:spPr>
        <p:txBody>
          <a:bodyPr/>
          <a:lstStyle/>
          <a:p>
            <a:r>
              <a:rPr lang="en-US"/>
              <a:t>Benefit: </a:t>
            </a:r>
            <a:r>
              <a:rPr lang="en-US">
                <a:latin typeface="+mj-lt"/>
              </a:rPr>
              <a:t>Provide suppliers with transparent access</a:t>
            </a:r>
            <a:r>
              <a:rPr lang="en-US"/>
              <a:t> to quality data related to their components or materials, enabling them to understand how their performance impacts the final product.</a:t>
            </a:r>
          </a:p>
        </p:txBody>
      </p:sp>
      <p:sp>
        <p:nvSpPr>
          <p:cNvPr id="20" name="Text Placeholder 19">
            <a:extLst>
              <a:ext uri="{FF2B5EF4-FFF2-40B4-BE49-F238E27FC236}">
                <a16:creationId xmlns:a16="http://schemas.microsoft.com/office/drawing/2014/main" id="{81310CAA-15DB-A35B-CD0B-E544ACF8D34A}"/>
              </a:ext>
            </a:extLst>
          </p:cNvPr>
          <p:cNvSpPr>
            <a:spLocks noGrp="1"/>
          </p:cNvSpPr>
          <p:nvPr>
            <p:ph type="body" sz="quarter" idx="45"/>
          </p:nvPr>
        </p:nvSpPr>
        <p:spPr>
          <a:xfrm>
            <a:off x="8950475" y="1112478"/>
            <a:ext cx="2572262" cy="153888"/>
          </a:xfrm>
        </p:spPr>
        <p:txBody>
          <a:bodyPr/>
          <a:lstStyle/>
          <a:p>
            <a:r>
              <a:rPr lang="en-US" noProof="0"/>
              <a:t>Proactive collaboration</a:t>
            </a:r>
          </a:p>
        </p:txBody>
      </p:sp>
      <p:sp>
        <p:nvSpPr>
          <p:cNvPr id="21" name="Text Placeholder 20">
            <a:extLst>
              <a:ext uri="{FF2B5EF4-FFF2-40B4-BE49-F238E27FC236}">
                <a16:creationId xmlns:a16="http://schemas.microsoft.com/office/drawing/2014/main" id="{56AB2B71-8426-EEF5-EA21-AE4B1076E067}"/>
              </a:ext>
            </a:extLst>
          </p:cNvPr>
          <p:cNvSpPr>
            <a:spLocks noGrp="1"/>
          </p:cNvSpPr>
          <p:nvPr>
            <p:ph type="body" sz="quarter" idx="46"/>
          </p:nvPr>
        </p:nvSpPr>
        <p:spPr>
          <a:xfrm>
            <a:off x="8950475" y="1438715"/>
            <a:ext cx="2572262" cy="626701"/>
          </a:xfrm>
        </p:spPr>
        <p:txBody>
          <a:bodyPr/>
          <a:lstStyle/>
          <a:p>
            <a:r>
              <a:rPr lang="en-US" noProof="0"/>
              <a:t>Share quality data and insights with suppliers on the identified issue causes such as material variations, response times etc., for the supplier to review and respond.</a:t>
            </a:r>
          </a:p>
          <a:p>
            <a:endParaRPr lang="en-US" noProof="0"/>
          </a:p>
        </p:txBody>
      </p:sp>
      <p:sp>
        <p:nvSpPr>
          <p:cNvPr id="176" name="Text Placeholder 175">
            <a:extLst>
              <a:ext uri="{FF2B5EF4-FFF2-40B4-BE49-F238E27FC236}">
                <a16:creationId xmlns:a16="http://schemas.microsoft.com/office/drawing/2014/main" id="{CFF848D0-D5F9-6E85-1B93-7AE494EC45AC}"/>
              </a:ext>
            </a:extLst>
          </p:cNvPr>
          <p:cNvSpPr>
            <a:spLocks noGrp="1"/>
          </p:cNvSpPr>
          <p:nvPr>
            <p:ph type="body" sz="quarter" idx="70"/>
          </p:nvPr>
        </p:nvSpPr>
        <p:spPr>
          <a:xfrm>
            <a:off x="6066682" y="2725494"/>
            <a:ext cx="2572262" cy="712876"/>
          </a:xfrm>
        </p:spPr>
        <p:txBody>
          <a:bodyPr/>
          <a:lstStyle/>
          <a:p>
            <a:r>
              <a:rPr lang="en-US"/>
              <a:t>Benefit: </a:t>
            </a:r>
            <a:r>
              <a:rPr lang="en-US">
                <a:latin typeface="+mj-lt"/>
              </a:rPr>
              <a:t>Highlight key insights </a:t>
            </a:r>
            <a:r>
              <a:rPr lang="en-US"/>
              <a:t>from supplier performance records and create summary of high-risk and potential pitfalls</a:t>
            </a:r>
          </a:p>
        </p:txBody>
      </p:sp>
      <p:sp>
        <p:nvSpPr>
          <p:cNvPr id="171" name="Text Placeholder 170">
            <a:extLst>
              <a:ext uri="{FF2B5EF4-FFF2-40B4-BE49-F238E27FC236}">
                <a16:creationId xmlns:a16="http://schemas.microsoft.com/office/drawing/2014/main" id="{CDF81E41-D4CB-26EC-8C53-98F6C61321DA}"/>
              </a:ext>
            </a:extLst>
          </p:cNvPr>
          <p:cNvSpPr>
            <a:spLocks noGrp="1"/>
          </p:cNvSpPr>
          <p:nvPr>
            <p:ph type="body" sz="quarter" idx="48"/>
          </p:nvPr>
        </p:nvSpPr>
        <p:spPr>
          <a:xfrm>
            <a:off x="3182890" y="5334522"/>
            <a:ext cx="2572262" cy="712876"/>
          </a:xfrm>
        </p:spPr>
        <p:txBody>
          <a:bodyPr/>
          <a:lstStyle/>
          <a:p>
            <a:r>
              <a:rPr lang="en-US"/>
              <a:t>Benefit: </a:t>
            </a:r>
            <a:r>
              <a:rPr lang="en-US">
                <a:latin typeface="+mj-lt"/>
              </a:rPr>
              <a:t>Capture and share</a:t>
            </a:r>
            <a:r>
              <a:rPr lang="en-US"/>
              <a:t> supplier document/ updates across relevant organizations for ongoing collaboration and quality improvement</a:t>
            </a:r>
          </a:p>
        </p:txBody>
      </p:sp>
      <p:sp>
        <p:nvSpPr>
          <p:cNvPr id="28" name="Text Placeholder 27">
            <a:extLst>
              <a:ext uri="{FF2B5EF4-FFF2-40B4-BE49-F238E27FC236}">
                <a16:creationId xmlns:a16="http://schemas.microsoft.com/office/drawing/2014/main" id="{C0B92AE1-C3D9-65DA-98A4-44BE966A92B3}"/>
              </a:ext>
            </a:extLst>
          </p:cNvPr>
          <p:cNvSpPr>
            <a:spLocks noGrp="1"/>
          </p:cNvSpPr>
          <p:nvPr>
            <p:ph type="body" sz="quarter" idx="49"/>
          </p:nvPr>
        </p:nvSpPr>
        <p:spPr>
          <a:xfrm>
            <a:off x="3182890" y="3725103"/>
            <a:ext cx="2572262" cy="153888"/>
          </a:xfrm>
        </p:spPr>
        <p:txBody>
          <a:bodyPr/>
          <a:lstStyle/>
          <a:p>
            <a:r>
              <a:rPr lang="en-US" noProof="0"/>
              <a:t>Ongoing monitoring</a:t>
            </a:r>
          </a:p>
        </p:txBody>
      </p:sp>
      <p:sp>
        <p:nvSpPr>
          <p:cNvPr id="29" name="Text Placeholder 28">
            <a:extLst>
              <a:ext uri="{FF2B5EF4-FFF2-40B4-BE49-F238E27FC236}">
                <a16:creationId xmlns:a16="http://schemas.microsoft.com/office/drawing/2014/main" id="{12F54D4B-610B-D61E-590C-A288E36284C5}"/>
              </a:ext>
            </a:extLst>
          </p:cNvPr>
          <p:cNvSpPr>
            <a:spLocks noGrp="1"/>
          </p:cNvSpPr>
          <p:nvPr>
            <p:ph type="body" sz="quarter" idx="50"/>
          </p:nvPr>
        </p:nvSpPr>
        <p:spPr>
          <a:xfrm>
            <a:off x="3182890" y="4050957"/>
            <a:ext cx="2572262" cy="626701"/>
          </a:xfrm>
        </p:spPr>
        <p:txBody>
          <a:bodyPr/>
          <a:lstStyle/>
          <a:p>
            <a:r>
              <a:rPr lang="en-US" noProof="0"/>
              <a:t>Review suppliers’ internal processes and amend contracts to improve transparency, negotiate deals, build trust, and optimize supply base.</a:t>
            </a:r>
          </a:p>
          <a:p>
            <a:endParaRPr lang="en-US" noProof="0"/>
          </a:p>
        </p:txBody>
      </p:sp>
      <p:sp>
        <p:nvSpPr>
          <p:cNvPr id="30" name="Text Placeholder 29">
            <a:extLst>
              <a:ext uri="{FF2B5EF4-FFF2-40B4-BE49-F238E27FC236}">
                <a16:creationId xmlns:a16="http://schemas.microsoft.com/office/drawing/2014/main" id="{5DE81BF4-C56C-7920-28B5-EE55EE5D4B6D}"/>
              </a:ext>
            </a:extLst>
          </p:cNvPr>
          <p:cNvSpPr>
            <a:spLocks noGrp="1"/>
          </p:cNvSpPr>
          <p:nvPr>
            <p:ph type="body" sz="quarter" idx="51"/>
          </p:nvPr>
        </p:nvSpPr>
        <p:spPr>
          <a:xfrm>
            <a:off x="6066682" y="3725103"/>
            <a:ext cx="2572262" cy="153888"/>
          </a:xfrm>
        </p:spPr>
        <p:txBody>
          <a:bodyPr/>
          <a:lstStyle/>
          <a:p>
            <a:r>
              <a:rPr lang="en-US" noProof="0"/>
              <a:t>Align on a transition plan</a:t>
            </a:r>
          </a:p>
        </p:txBody>
      </p:sp>
      <p:sp>
        <p:nvSpPr>
          <p:cNvPr id="31" name="Text Placeholder 30">
            <a:extLst>
              <a:ext uri="{FF2B5EF4-FFF2-40B4-BE49-F238E27FC236}">
                <a16:creationId xmlns:a16="http://schemas.microsoft.com/office/drawing/2014/main" id="{4EB9F393-116D-E2D2-CDC5-BE0B9266C724}"/>
              </a:ext>
            </a:extLst>
          </p:cNvPr>
          <p:cNvSpPr>
            <a:spLocks noGrp="1"/>
          </p:cNvSpPr>
          <p:nvPr>
            <p:ph type="body" sz="quarter" idx="52"/>
          </p:nvPr>
        </p:nvSpPr>
        <p:spPr>
          <a:xfrm>
            <a:off x="6066682" y="4050957"/>
            <a:ext cx="2572262" cy="626701"/>
          </a:xfrm>
        </p:spPr>
        <p:txBody>
          <a:bodyPr/>
          <a:lstStyle/>
          <a:p>
            <a:r>
              <a:rPr lang="en-US" noProof="0" dirty="0"/>
              <a:t>Create a transition plan including timelines, budget, agreement, and cross-functional coordination for communication and leadership approval.</a:t>
            </a:r>
          </a:p>
          <a:p>
            <a:endParaRPr lang="en-US" noProof="0" dirty="0"/>
          </a:p>
        </p:txBody>
      </p:sp>
      <p:sp>
        <p:nvSpPr>
          <p:cNvPr id="172" name="Text Placeholder 171">
            <a:extLst>
              <a:ext uri="{FF2B5EF4-FFF2-40B4-BE49-F238E27FC236}">
                <a16:creationId xmlns:a16="http://schemas.microsoft.com/office/drawing/2014/main" id="{9FC22F1A-D845-F86C-6392-057BB54B5C39}"/>
              </a:ext>
            </a:extLst>
          </p:cNvPr>
          <p:cNvSpPr>
            <a:spLocks noGrp="1"/>
          </p:cNvSpPr>
          <p:nvPr>
            <p:ph type="body" sz="quarter" idx="66"/>
          </p:nvPr>
        </p:nvSpPr>
        <p:spPr>
          <a:xfrm>
            <a:off x="8950475" y="5334522"/>
            <a:ext cx="2572262" cy="712876"/>
          </a:xfrm>
        </p:spPr>
        <p:txBody>
          <a:bodyPr/>
          <a:lstStyle/>
          <a:p>
            <a:r>
              <a:rPr lang="en-US"/>
              <a:t>Benefit: </a:t>
            </a:r>
            <a:r>
              <a:rPr lang="en-US">
                <a:latin typeface="+mj-lt"/>
              </a:rPr>
              <a:t>Synthesize data </a:t>
            </a:r>
            <a:r>
              <a:rPr lang="en-US"/>
              <a:t>from all analyses, communications and documents to pursue with the valuable supplier list </a:t>
            </a:r>
          </a:p>
        </p:txBody>
      </p:sp>
      <p:sp>
        <p:nvSpPr>
          <p:cNvPr id="37" name="Text Placeholder 36">
            <a:extLst>
              <a:ext uri="{FF2B5EF4-FFF2-40B4-BE49-F238E27FC236}">
                <a16:creationId xmlns:a16="http://schemas.microsoft.com/office/drawing/2014/main" id="{32475D8E-8EE7-7FE3-6A13-921833D08CAE}"/>
              </a:ext>
            </a:extLst>
          </p:cNvPr>
          <p:cNvSpPr>
            <a:spLocks noGrp="1"/>
          </p:cNvSpPr>
          <p:nvPr>
            <p:ph type="body" sz="quarter" idx="54"/>
          </p:nvPr>
        </p:nvSpPr>
        <p:spPr>
          <a:xfrm>
            <a:off x="8950475" y="3725103"/>
            <a:ext cx="2572262" cy="153888"/>
          </a:xfrm>
        </p:spPr>
        <p:txBody>
          <a:bodyPr/>
          <a:lstStyle/>
          <a:p>
            <a:r>
              <a:rPr lang="en-US" noProof="0"/>
              <a:t>Rationalize supply base</a:t>
            </a:r>
          </a:p>
        </p:txBody>
      </p:sp>
      <p:sp>
        <p:nvSpPr>
          <p:cNvPr id="38" name="Text Placeholder 37">
            <a:extLst>
              <a:ext uri="{FF2B5EF4-FFF2-40B4-BE49-F238E27FC236}">
                <a16:creationId xmlns:a16="http://schemas.microsoft.com/office/drawing/2014/main" id="{A823687F-4B57-C248-5DD2-F9FD715512BC}"/>
              </a:ext>
            </a:extLst>
          </p:cNvPr>
          <p:cNvSpPr>
            <a:spLocks noGrp="1"/>
          </p:cNvSpPr>
          <p:nvPr>
            <p:ph type="body" sz="quarter" idx="55"/>
          </p:nvPr>
        </p:nvSpPr>
        <p:spPr>
          <a:xfrm>
            <a:off x="8950475" y="4050957"/>
            <a:ext cx="2572262" cy="626701"/>
          </a:xfrm>
        </p:spPr>
        <p:txBody>
          <a:bodyPr/>
          <a:lstStyle/>
          <a:p>
            <a:r>
              <a:rPr lang="en-US" noProof="0"/>
              <a:t>Determine who are the most valuable suppliers to streamline spend, capabilities, and overall performance.</a:t>
            </a:r>
          </a:p>
          <a:p>
            <a:endParaRPr lang="en-US" noProof="0"/>
          </a:p>
        </p:txBody>
      </p:sp>
      <p:sp>
        <p:nvSpPr>
          <p:cNvPr id="173" name="Text Placeholder 172">
            <a:extLst>
              <a:ext uri="{FF2B5EF4-FFF2-40B4-BE49-F238E27FC236}">
                <a16:creationId xmlns:a16="http://schemas.microsoft.com/office/drawing/2014/main" id="{62AF659B-AA50-FE7B-16AB-814F305AE5CD}"/>
              </a:ext>
            </a:extLst>
          </p:cNvPr>
          <p:cNvSpPr>
            <a:spLocks noGrp="1"/>
          </p:cNvSpPr>
          <p:nvPr>
            <p:ph type="body" sz="quarter" idx="67"/>
          </p:nvPr>
        </p:nvSpPr>
        <p:spPr>
          <a:xfrm>
            <a:off x="6066682" y="5334522"/>
            <a:ext cx="2572262" cy="712876"/>
          </a:xfrm>
        </p:spPr>
        <p:txBody>
          <a:bodyPr/>
          <a:lstStyle/>
          <a:p>
            <a:r>
              <a:rPr lang="en-US"/>
              <a:t>Benefit: </a:t>
            </a:r>
            <a:r>
              <a:rPr lang="en-US">
                <a:latin typeface="+mj-lt"/>
              </a:rPr>
              <a:t>Autogenerate</a:t>
            </a:r>
            <a:r>
              <a:rPr lang="en-US"/>
              <a:t> a detailed record of the transition plan, actions, and next steps</a:t>
            </a:r>
          </a:p>
        </p:txBody>
      </p:sp>
      <p:sp>
        <p:nvSpPr>
          <p:cNvPr id="105" name="Text Placeholder 104">
            <a:extLst>
              <a:ext uri="{FF2B5EF4-FFF2-40B4-BE49-F238E27FC236}">
                <a16:creationId xmlns:a16="http://schemas.microsoft.com/office/drawing/2014/main" id="{C34DA630-748E-3F5B-5380-E738AF2F51BA}"/>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46" name="Text Placeholder 45">
            <a:extLst>
              <a:ext uri="{FF2B5EF4-FFF2-40B4-BE49-F238E27FC236}">
                <a16:creationId xmlns:a16="http://schemas.microsoft.com/office/drawing/2014/main" id="{4E75882E-08EF-E3DC-33B1-ED0B0FB72F55}"/>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106" name="Group 105">
            <a:extLst>
              <a:ext uri="{FF2B5EF4-FFF2-40B4-BE49-F238E27FC236}">
                <a16:creationId xmlns:a16="http://schemas.microsoft.com/office/drawing/2014/main" id="{538E8820-FEA8-3CC8-B4A6-EDD1896D97FA}"/>
              </a:ext>
            </a:extLst>
          </p:cNvPr>
          <p:cNvGrpSpPr/>
          <p:nvPr/>
        </p:nvGrpSpPr>
        <p:grpSpPr>
          <a:xfrm>
            <a:off x="320719" y="3778836"/>
            <a:ext cx="1771605" cy="216000"/>
            <a:chOff x="320719" y="4224848"/>
            <a:chExt cx="1771605" cy="219456"/>
          </a:xfrm>
        </p:grpSpPr>
        <p:sp>
          <p:nvSpPr>
            <p:cNvPr id="107" name="Rectangle: Rounded Corners 6">
              <a:extLst>
                <a:ext uri="{FF2B5EF4-FFF2-40B4-BE49-F238E27FC236}">
                  <a16:creationId xmlns:a16="http://schemas.microsoft.com/office/drawing/2014/main" id="{24CA4A81-AA4B-F92F-FA6B-0B4B3E35726C}"/>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Materials costs</a:t>
              </a:r>
            </a:p>
          </p:txBody>
        </p:sp>
        <p:pic>
          <p:nvPicPr>
            <p:cNvPr id="108" name="Graphic 107">
              <a:extLst>
                <a:ext uri="{FF2B5EF4-FFF2-40B4-BE49-F238E27FC236}">
                  <a16:creationId xmlns:a16="http://schemas.microsoft.com/office/drawing/2014/main" id="{A6B4D997-BF39-A2F3-1E5E-62702AF1992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109" name="Group 108">
            <a:extLst>
              <a:ext uri="{FF2B5EF4-FFF2-40B4-BE49-F238E27FC236}">
                <a16:creationId xmlns:a16="http://schemas.microsoft.com/office/drawing/2014/main" id="{CFB11244-5F3C-EF90-B0B9-FBD5DE8F9DAD}"/>
              </a:ext>
            </a:extLst>
          </p:cNvPr>
          <p:cNvGrpSpPr/>
          <p:nvPr/>
        </p:nvGrpSpPr>
        <p:grpSpPr>
          <a:xfrm>
            <a:off x="320719" y="5020658"/>
            <a:ext cx="1771605" cy="216000"/>
            <a:chOff x="320719" y="5270676"/>
            <a:chExt cx="1771605" cy="216000"/>
          </a:xfrm>
        </p:grpSpPr>
        <p:sp>
          <p:nvSpPr>
            <p:cNvPr id="110" name="Rectangle: Rounded Corners 6">
              <a:extLst>
                <a:ext uri="{FF2B5EF4-FFF2-40B4-BE49-F238E27FC236}">
                  <a16:creationId xmlns:a16="http://schemas.microsoft.com/office/drawing/2014/main" id="{D668971D-ADC9-A095-D096-DE4134399EF1}"/>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Reduce costs</a:t>
              </a:r>
            </a:p>
          </p:txBody>
        </p:sp>
        <p:pic>
          <p:nvPicPr>
            <p:cNvPr id="111" name="Graphic 110">
              <a:extLst>
                <a:ext uri="{FF2B5EF4-FFF2-40B4-BE49-F238E27FC236}">
                  <a16:creationId xmlns:a16="http://schemas.microsoft.com/office/drawing/2014/main" id="{FC868BE2-FED9-EF8F-54D5-2CED21E1571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06676"/>
              <a:ext cx="144000" cy="144000"/>
            </a:xfrm>
            <a:prstGeom prst="rect">
              <a:avLst/>
            </a:prstGeom>
          </p:spPr>
        </p:pic>
      </p:grpSp>
      <p:pic>
        <p:nvPicPr>
          <p:cNvPr id="136" name="Graphic 135">
            <a:extLst>
              <a:ext uri="{FF2B5EF4-FFF2-40B4-BE49-F238E27FC236}">
                <a16:creationId xmlns:a16="http://schemas.microsoft.com/office/drawing/2014/main" id="{7D248631-D0E1-50BB-2A2D-8AA42D2286AB}"/>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8514" r="8514"/>
          <a:stretch/>
        </p:blipFill>
        <p:spPr>
          <a:xfrm>
            <a:off x="8950325" y="2185643"/>
            <a:ext cx="236608" cy="285168"/>
          </a:xfrm>
          <a:prstGeom prst="rect">
            <a:avLst/>
          </a:prstGeom>
        </p:spPr>
      </p:pic>
      <p:pic>
        <p:nvPicPr>
          <p:cNvPr id="2" name="Graphic 1">
            <a:extLst>
              <a:ext uri="{FF2B5EF4-FFF2-40B4-BE49-F238E27FC236}">
                <a16:creationId xmlns:a16="http://schemas.microsoft.com/office/drawing/2014/main" id="{937D81EA-4A4C-8AAF-0AC3-4B6701E3FF6B}"/>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5682" b="-5682"/>
          <a:stretch/>
        </p:blipFill>
        <p:spPr>
          <a:xfrm>
            <a:off x="6066682" y="2217886"/>
            <a:ext cx="220682" cy="220682"/>
          </a:xfrm>
          <a:prstGeom prst="rect">
            <a:avLst/>
          </a:prstGeom>
        </p:spPr>
      </p:pic>
      <p:sp>
        <p:nvSpPr>
          <p:cNvPr id="5" name="TextBox 4">
            <a:extLst>
              <a:ext uri="{FF2B5EF4-FFF2-40B4-BE49-F238E27FC236}">
                <a16:creationId xmlns:a16="http://schemas.microsoft.com/office/drawing/2014/main" id="{D31A61AA-5178-7BD5-8296-C0D73E8518B7}"/>
              </a:ext>
              <a:ext uri="{C183D7F6-B498-43B3-948B-1728B52AA6E4}">
                <adec:decorative xmlns:adec="http://schemas.microsoft.com/office/drawing/2017/decorative" val="0"/>
              </a:ext>
            </a:extLst>
          </p:cNvPr>
          <p:cNvSpPr txBox="1"/>
          <p:nvPr/>
        </p:nvSpPr>
        <p:spPr>
          <a:xfrm>
            <a:off x="6445284" y="210185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6" name="TextBox 5">
            <a:extLst>
              <a:ext uri="{FF2B5EF4-FFF2-40B4-BE49-F238E27FC236}">
                <a16:creationId xmlns:a16="http://schemas.microsoft.com/office/drawing/2014/main" id="{364E71D7-A342-536B-7717-88AF1DE7B8A9}"/>
              </a:ext>
              <a:ext uri="{C183D7F6-B498-43B3-948B-1728B52AA6E4}">
                <adec:decorative xmlns:adec="http://schemas.microsoft.com/office/drawing/2017/decorative" val="0"/>
              </a:ext>
            </a:extLst>
          </p:cNvPr>
          <p:cNvSpPr txBox="1"/>
          <p:nvPr/>
        </p:nvSpPr>
        <p:spPr>
          <a:xfrm>
            <a:off x="9329077" y="210185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 BI</a:t>
            </a:r>
          </a:p>
        </p:txBody>
      </p:sp>
      <p:sp>
        <p:nvSpPr>
          <p:cNvPr id="7" name="TextBox 6">
            <a:extLst>
              <a:ext uri="{FF2B5EF4-FFF2-40B4-BE49-F238E27FC236}">
                <a16:creationId xmlns:a16="http://schemas.microsoft.com/office/drawing/2014/main" id="{B870C34D-E407-B036-17D7-435BA5D16368}"/>
              </a:ext>
              <a:ext uri="{C183D7F6-B498-43B3-948B-1728B52AA6E4}">
                <adec:decorative xmlns:adec="http://schemas.microsoft.com/office/drawing/2017/decorative" val="0"/>
              </a:ext>
            </a:extLst>
          </p:cNvPr>
          <p:cNvSpPr txBox="1">
            <a:spLocks/>
          </p:cNvSpPr>
          <p:nvPr/>
        </p:nvSpPr>
        <p:spPr>
          <a:xfrm>
            <a:off x="3552452" y="2101850"/>
            <a:ext cx="1490793"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4" name="Picture 50">
            <a:hlinkClick r:id="rId10"/>
            <a:extLst>
              <a:ext uri="{FF2B5EF4-FFF2-40B4-BE49-F238E27FC236}">
                <a16:creationId xmlns:a16="http://schemas.microsoft.com/office/drawing/2014/main" id="{6CC6D493-DFA5-3DE6-9A6F-2E6C7464B9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2890"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ADE860E8-09F6-B066-3657-F8AE196F1D36}"/>
              </a:ext>
              <a:ext uri="{C183D7F6-B498-43B3-948B-1728B52AA6E4}">
                <adec:decorative xmlns:adec="http://schemas.microsoft.com/office/drawing/2017/decorative" val="0"/>
              </a:ext>
            </a:extLst>
          </p:cNvPr>
          <p:cNvSpPr txBox="1"/>
          <p:nvPr/>
        </p:nvSpPr>
        <p:spPr>
          <a:xfrm>
            <a:off x="3552452" y="4785360"/>
            <a:ext cx="1490793"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p:txBody>
      </p:sp>
      <p:sp>
        <p:nvSpPr>
          <p:cNvPr id="59" name="TextBox 58">
            <a:extLst>
              <a:ext uri="{FF2B5EF4-FFF2-40B4-BE49-F238E27FC236}">
                <a16:creationId xmlns:a16="http://schemas.microsoft.com/office/drawing/2014/main" id="{54472ECB-C71E-90A7-3422-C1F15EED0578}"/>
              </a:ext>
              <a:ext uri="{C183D7F6-B498-43B3-948B-1728B52AA6E4}">
                <adec:decorative xmlns:adec="http://schemas.microsoft.com/office/drawing/2017/decorative" val="0"/>
              </a:ext>
            </a:extLst>
          </p:cNvPr>
          <p:cNvSpPr txBox="1"/>
          <p:nvPr/>
        </p:nvSpPr>
        <p:spPr>
          <a:xfrm>
            <a:off x="6445284" y="4785360"/>
            <a:ext cx="1490793"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pic>
        <p:nvPicPr>
          <p:cNvPr id="61" name="Picture 28" descr="Microsoft Outlook Logo PNG, Logo Outlook.com Transparent Images - Free ...">
            <a:extLst>
              <a:ext uri="{FF2B5EF4-FFF2-40B4-BE49-F238E27FC236}">
                <a16:creationId xmlns:a16="http://schemas.microsoft.com/office/drawing/2014/main" id="{E5925CED-DBBC-1685-004D-31DA7C825028}"/>
              </a:ext>
            </a:extLst>
          </p:cNvPr>
          <p:cNvPicPr>
            <a:picLocks noChangeArrowheads="1"/>
          </p:cNvPicPr>
          <p:nvPr/>
        </p:nvPicPr>
        <p:blipFill rotWithShape="1">
          <a:blip r:embed="rId12">
            <a:extLst>
              <a:ext uri="{28A0092B-C50C-407E-A947-70E740481C1C}">
                <a14:useLocalDpi xmlns:a14="http://schemas.microsoft.com/office/drawing/2010/main" val="0"/>
              </a:ext>
            </a:extLst>
          </a:blip>
          <a:srcRect t="-3781" b="-3781"/>
          <a:stretch/>
        </p:blipFill>
        <p:spPr bwMode="auto">
          <a:xfrm>
            <a:off x="3200672" y="4836629"/>
            <a:ext cx="223150" cy="22315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54FCD5B0-663B-BAC6-D7E0-FB3E611ACCB6}"/>
              </a:ext>
              <a:ext uri="{C183D7F6-B498-43B3-948B-1728B52AA6E4}">
                <adec:decorative xmlns:adec="http://schemas.microsoft.com/office/drawing/2017/decorative" val="0"/>
              </a:ext>
            </a:extLst>
          </p:cNvPr>
          <p:cNvSpPr txBox="1"/>
          <p:nvPr/>
        </p:nvSpPr>
        <p:spPr>
          <a:xfrm>
            <a:off x="9329077" y="4785360"/>
            <a:ext cx="1490793"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64" name="Picture 50">
            <a:hlinkClick r:id="rId10"/>
            <a:extLst>
              <a:ext uri="{FF2B5EF4-FFF2-40B4-BE49-F238E27FC236}">
                <a16:creationId xmlns:a16="http://schemas.microsoft.com/office/drawing/2014/main" id="{294867A4-8D86-EE13-E1DC-C0879AA87A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50475" y="4827017"/>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65" name="Graphic 64">
            <a:extLst>
              <a:ext uri="{FF2B5EF4-FFF2-40B4-BE49-F238E27FC236}">
                <a16:creationId xmlns:a16="http://schemas.microsoft.com/office/drawing/2014/main" id="{744B3412-5988-F43C-7455-E18C6FBE5C1F}"/>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t="-6818" b="-6818"/>
          <a:stretch/>
        </p:blipFill>
        <p:spPr>
          <a:xfrm>
            <a:off x="6067425" y="4829399"/>
            <a:ext cx="237610" cy="237610"/>
          </a:xfrm>
          <a:prstGeom prst="rect">
            <a:avLst/>
          </a:prstGeom>
        </p:spPr>
      </p:pic>
    </p:spTree>
    <p:extLst>
      <p:ext uri="{BB962C8B-B14F-4D97-AF65-F5344CB8AC3E}">
        <p14:creationId xmlns:p14="http://schemas.microsoft.com/office/powerpoint/2010/main" val="391509357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ABEE3-1E06-0C20-5E86-5CC3F390BB34}"/>
            </a:ext>
          </a:extLst>
        </p:cNvPr>
        <p:cNvGrpSpPr/>
        <p:nvPr/>
      </p:nvGrpSpPr>
      <p:grpSpPr>
        <a:xfrm>
          <a:off x="0" y="0"/>
          <a:ext cx="0" cy="0"/>
          <a:chOff x="0" y="0"/>
          <a:chExt cx="0" cy="0"/>
        </a:xfrm>
      </p:grpSpPr>
      <p:sp>
        <p:nvSpPr>
          <p:cNvPr id="31" name="Oval 30">
            <a:extLst>
              <a:ext uri="{FF2B5EF4-FFF2-40B4-BE49-F238E27FC236}">
                <a16:creationId xmlns:a16="http://schemas.microsoft.com/office/drawing/2014/main" id="{A8241092-CAFB-A448-AF5B-C965CD4858E8}"/>
              </a:ext>
            </a:extLst>
          </p:cNvPr>
          <p:cNvSpPr>
            <a:spLocks/>
          </p:cNvSpPr>
          <p:nvPr/>
        </p:nvSpPr>
        <p:spPr bwMode="auto">
          <a:xfrm>
            <a:off x="3776663" y="5265919"/>
            <a:ext cx="360000" cy="3600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3DA1C7A3-9A0A-DFF8-283E-571268D9BD94}"/>
              </a:ext>
            </a:extLst>
          </p:cNvPr>
          <p:cNvSpPr>
            <a:spLocks noGrp="1"/>
          </p:cNvSpPr>
          <p:nvPr>
            <p:ph type="title"/>
          </p:nvPr>
        </p:nvSpPr>
        <p:spPr/>
        <p:txBody>
          <a:bodyPr/>
          <a:lstStyle/>
          <a:p>
            <a:r>
              <a:rPr lang="en-US" noProof="0" dirty="0"/>
              <a:t>A day in the life of a Factory worker</a:t>
            </a:r>
          </a:p>
        </p:txBody>
      </p:sp>
      <p:sp>
        <p:nvSpPr>
          <p:cNvPr id="286" name="Text Placeholder 285">
            <a:extLst>
              <a:ext uri="{FF2B5EF4-FFF2-40B4-BE49-F238E27FC236}">
                <a16:creationId xmlns:a16="http://schemas.microsoft.com/office/drawing/2014/main" id="{86405D57-8C11-C02E-1AD9-E353022679F8}"/>
              </a:ext>
            </a:extLst>
          </p:cNvPr>
          <p:cNvSpPr>
            <a:spLocks noGrp="1"/>
          </p:cNvSpPr>
          <p:nvPr>
            <p:ph type="body" sz="quarter" idx="37"/>
          </p:nvPr>
        </p:nvSpPr>
        <p:spPr/>
        <p:txBody>
          <a:bodyPr/>
          <a:lstStyle/>
          <a:p>
            <a:r>
              <a:rPr lang="en-US" noProof="0" dirty="0"/>
              <a:t>Start</a:t>
            </a:r>
          </a:p>
        </p:txBody>
      </p:sp>
      <p:sp>
        <p:nvSpPr>
          <p:cNvPr id="285" name="Text Placeholder 284">
            <a:extLst>
              <a:ext uri="{FF2B5EF4-FFF2-40B4-BE49-F238E27FC236}">
                <a16:creationId xmlns:a16="http://schemas.microsoft.com/office/drawing/2014/main" id="{EF79073F-660F-79D0-D3B1-EDA9DE4DC5A7}"/>
              </a:ext>
            </a:extLst>
          </p:cNvPr>
          <p:cNvSpPr>
            <a:spLocks noGrp="1"/>
          </p:cNvSpPr>
          <p:nvPr>
            <p:ph type="body" sz="quarter" idx="17"/>
          </p:nvPr>
        </p:nvSpPr>
        <p:spPr/>
        <p:txBody>
          <a:bodyPr/>
          <a:lstStyle/>
          <a:p>
            <a:r>
              <a:rPr lang="en-US" noProof="0" dirty="0"/>
              <a:t>Microsoft 365 Copilot Chat</a:t>
            </a:r>
          </a:p>
        </p:txBody>
      </p:sp>
      <p:sp>
        <p:nvSpPr>
          <p:cNvPr id="221" name="Text Placeholder 220">
            <a:extLst>
              <a:ext uri="{FF2B5EF4-FFF2-40B4-BE49-F238E27FC236}">
                <a16:creationId xmlns:a16="http://schemas.microsoft.com/office/drawing/2014/main" id="{D0ED16F6-7A25-6458-04F9-8065A4E4BF7A}"/>
              </a:ext>
            </a:extLst>
          </p:cNvPr>
          <p:cNvSpPr>
            <a:spLocks noGrp="1"/>
          </p:cNvSpPr>
          <p:nvPr>
            <p:ph type="body" sz="quarter" idx="11"/>
          </p:nvPr>
        </p:nvSpPr>
        <p:spPr/>
        <p:txBody>
          <a:bodyPr/>
          <a:lstStyle/>
          <a:p>
            <a:r>
              <a:rPr lang="en-US" noProof="0" dirty="0"/>
              <a:t>8:00 am – Locate procedure​</a:t>
            </a:r>
          </a:p>
        </p:txBody>
      </p:sp>
      <p:sp>
        <p:nvSpPr>
          <p:cNvPr id="125" name="Text Placeholder 124">
            <a:extLst>
              <a:ext uri="{FF2B5EF4-FFF2-40B4-BE49-F238E27FC236}">
                <a16:creationId xmlns:a16="http://schemas.microsoft.com/office/drawing/2014/main" id="{D1D335D5-B6A7-2615-ABB1-9769C64076BD}"/>
              </a:ext>
            </a:extLst>
          </p:cNvPr>
          <p:cNvSpPr>
            <a:spLocks noGrp="1"/>
          </p:cNvSpPr>
          <p:nvPr>
            <p:ph type="body" sz="quarter" idx="18"/>
          </p:nvPr>
        </p:nvSpPr>
        <p:spPr/>
        <p:txBody>
          <a:bodyPr/>
          <a:lstStyle/>
          <a:p>
            <a:r>
              <a:rPr lang="en-US" dirty="0"/>
              <a:t>The manual for a piece of equipment has gone missing. Ask Copilot to find the required maintenance procedure.</a:t>
            </a:r>
          </a:p>
        </p:txBody>
      </p:sp>
      <p:sp>
        <p:nvSpPr>
          <p:cNvPr id="126" name="Text Placeholder 125">
            <a:extLst>
              <a:ext uri="{FF2B5EF4-FFF2-40B4-BE49-F238E27FC236}">
                <a16:creationId xmlns:a16="http://schemas.microsoft.com/office/drawing/2014/main" id="{78258106-2ADE-4F64-0C10-B8B037A4C005}"/>
              </a:ext>
            </a:extLst>
          </p:cNvPr>
          <p:cNvSpPr>
            <a:spLocks noGrp="1"/>
          </p:cNvSpPr>
          <p:nvPr>
            <p:ph type="body" sz="quarter" idx="21"/>
          </p:nvPr>
        </p:nvSpPr>
        <p:spPr/>
        <p:txBody>
          <a:bodyPr/>
          <a:lstStyle/>
          <a:p>
            <a:r>
              <a:rPr lang="en-US" noProof="0" dirty="0"/>
              <a:t>Example Prompt: Can you find the maintenance manual for [X] piece of machinery?</a:t>
            </a:r>
          </a:p>
        </p:txBody>
      </p:sp>
      <p:sp>
        <p:nvSpPr>
          <p:cNvPr id="84" name="Step 2 Title">
            <a:extLst>
              <a:ext uri="{FF2B5EF4-FFF2-40B4-BE49-F238E27FC236}">
                <a16:creationId xmlns:a16="http://schemas.microsoft.com/office/drawing/2014/main" id="{8601D233-91E3-6F4F-2A6A-8BDD0BC478D1}"/>
              </a:ext>
              <a:ext uri="{C183D7F6-B498-43B3-948B-1728B52AA6E4}">
                <adec:decorative xmlns:adec="http://schemas.microsoft.com/office/drawing/2017/decorative" val="0"/>
              </a:ext>
            </a:extLst>
          </p:cNvPr>
          <p:cNvSpPr>
            <a:spLocks noGrp="1"/>
          </p:cNvSpPr>
          <p:nvPr>
            <p:ph type="body" sz="quarter" idx="22"/>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9:30 am – Writing assistance</a:t>
            </a:r>
          </a:p>
        </p:txBody>
      </p:sp>
      <p:sp>
        <p:nvSpPr>
          <p:cNvPr id="127" name="Text Placeholder 126">
            <a:extLst>
              <a:ext uri="{FF2B5EF4-FFF2-40B4-BE49-F238E27FC236}">
                <a16:creationId xmlns:a16="http://schemas.microsoft.com/office/drawing/2014/main" id="{6E43C2DC-22EF-D385-F190-BA11A0626952}"/>
              </a:ext>
            </a:extLst>
          </p:cNvPr>
          <p:cNvSpPr>
            <a:spLocks noGrp="1"/>
          </p:cNvSpPr>
          <p:nvPr>
            <p:ph type="body" sz="quarter" idx="23"/>
          </p:nvPr>
        </p:nvSpPr>
        <p:spPr/>
        <p:txBody>
          <a:bodyPr/>
          <a:lstStyle/>
          <a:p>
            <a:r>
              <a:rPr lang="en-US" noProof="0" dirty="0"/>
              <a:t>Dan must write up a minor safety incident. He uses Copilot to ensure clarity and completeness.</a:t>
            </a:r>
          </a:p>
        </p:txBody>
      </p:sp>
      <p:sp>
        <p:nvSpPr>
          <p:cNvPr id="128" name="Text Placeholder 127">
            <a:extLst>
              <a:ext uri="{FF2B5EF4-FFF2-40B4-BE49-F238E27FC236}">
                <a16:creationId xmlns:a16="http://schemas.microsoft.com/office/drawing/2014/main" id="{34320F02-6EAA-3FB8-4FF8-AD08C931A011}"/>
              </a:ext>
            </a:extLst>
          </p:cNvPr>
          <p:cNvSpPr>
            <a:spLocks noGrp="1"/>
          </p:cNvSpPr>
          <p:nvPr>
            <p:ph type="body" sz="quarter" idx="24"/>
          </p:nvPr>
        </p:nvSpPr>
        <p:spPr/>
        <p:txBody>
          <a:bodyPr/>
          <a:lstStyle/>
          <a:p>
            <a:r>
              <a:rPr lang="en-US" noProof="0" dirty="0"/>
              <a:t>Example Prompt: Write up a safety incident report based on [incident report.docx] and using the following bullet points.</a:t>
            </a:r>
          </a:p>
        </p:txBody>
      </p:sp>
      <p:sp>
        <p:nvSpPr>
          <p:cNvPr id="83" name="Step 3 Title">
            <a:extLst>
              <a:ext uri="{FF2B5EF4-FFF2-40B4-BE49-F238E27FC236}">
                <a16:creationId xmlns:a16="http://schemas.microsoft.com/office/drawing/2014/main" id="{5DCF82F2-3801-051B-8354-4B3532F00FE1}"/>
              </a:ext>
              <a:ext uri="{C183D7F6-B498-43B3-948B-1728B52AA6E4}">
                <adec:decorative xmlns:adec="http://schemas.microsoft.com/office/drawing/2017/decorative" val="0"/>
              </a:ext>
            </a:extLst>
          </p:cNvPr>
          <p:cNvSpPr>
            <a:spLocks noGrp="1"/>
          </p:cNvSpPr>
          <p:nvPr>
            <p:ph type="body" sz="quarter" idx="25"/>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10:00 am – Draft email</a:t>
            </a:r>
          </a:p>
        </p:txBody>
      </p:sp>
      <p:sp>
        <p:nvSpPr>
          <p:cNvPr id="129" name="Text Placeholder 128">
            <a:extLst>
              <a:ext uri="{FF2B5EF4-FFF2-40B4-BE49-F238E27FC236}">
                <a16:creationId xmlns:a16="http://schemas.microsoft.com/office/drawing/2014/main" id="{3EABAB73-6ACE-0800-503D-6AC5904DE823}"/>
              </a:ext>
            </a:extLst>
          </p:cNvPr>
          <p:cNvSpPr>
            <a:spLocks noGrp="1"/>
          </p:cNvSpPr>
          <p:nvPr>
            <p:ph type="body" sz="quarter" idx="26"/>
          </p:nvPr>
        </p:nvSpPr>
        <p:spPr/>
        <p:txBody>
          <a:bodyPr/>
          <a:lstStyle/>
          <a:p>
            <a:r>
              <a:rPr lang="en-US" noProof="0" dirty="0"/>
              <a:t>Dan wants to notify his supervisor about a </a:t>
            </a:r>
            <a:br>
              <a:rPr lang="en-US" noProof="0" dirty="0"/>
            </a:br>
            <a:r>
              <a:rPr lang="en-US" noProof="0" dirty="0"/>
              <a:t>production delay.</a:t>
            </a:r>
          </a:p>
        </p:txBody>
      </p:sp>
      <p:sp>
        <p:nvSpPr>
          <p:cNvPr id="130" name="Text Placeholder 129">
            <a:extLst>
              <a:ext uri="{FF2B5EF4-FFF2-40B4-BE49-F238E27FC236}">
                <a16:creationId xmlns:a16="http://schemas.microsoft.com/office/drawing/2014/main" id="{7DA4CBDA-CD73-B4F7-F678-B07BC4925F9A}"/>
              </a:ext>
            </a:extLst>
          </p:cNvPr>
          <p:cNvSpPr>
            <a:spLocks noGrp="1"/>
          </p:cNvSpPr>
          <p:nvPr>
            <p:ph type="body" sz="quarter" idx="27"/>
          </p:nvPr>
        </p:nvSpPr>
        <p:spPr/>
        <p:txBody>
          <a:bodyPr/>
          <a:lstStyle/>
          <a:p>
            <a:r>
              <a:rPr lang="en-US" noProof="0" dirty="0"/>
              <a:t>Example Prompt: Can you draft an email to the supervisor about a production delay?</a:t>
            </a:r>
          </a:p>
          <a:p>
            <a:r>
              <a:rPr kumimoji="0" lang="en-US" sz="900" b="0" i="0" u="sng" strike="noStrike" kern="1200" cap="none" spc="0" normalizeH="0" baseline="0" noProof="0" dirty="0">
                <a:ln>
                  <a:noFill/>
                </a:ln>
                <a:solidFill>
                  <a:srgbClr val="0078D4"/>
                </a:solidFill>
                <a:effectLst/>
                <a:uLnTx/>
                <a:uFillTx/>
                <a:latin typeface="Segoe UI"/>
                <a:ea typeface="+mn-ea"/>
                <a:cs typeface="Segoe UI" panose="020B0502040204020203" pitchFamily="34" charset="0"/>
                <a:hlinkClick r:id="rId3"/>
              </a:rPr>
              <a:t>Try in Prompt Gallery: Downtime explanation email</a:t>
            </a:r>
            <a:endParaRPr kumimoji="0" lang="en-US" sz="900" b="0" i="0" u="sng" strike="noStrike" kern="1200" cap="none" spc="0" normalizeH="0" baseline="0" noProof="0" dirty="0">
              <a:ln>
                <a:noFill/>
              </a:ln>
              <a:solidFill>
                <a:srgbClr val="0078D4"/>
              </a:solidFill>
              <a:effectLst/>
              <a:uLnTx/>
              <a:uFillTx/>
              <a:latin typeface="Segoe UI"/>
              <a:ea typeface="+mn-ea"/>
              <a:cs typeface="+mn-cs"/>
            </a:endParaRPr>
          </a:p>
          <a:p>
            <a:endParaRPr lang="en-US" noProof="0" dirty="0"/>
          </a:p>
        </p:txBody>
      </p:sp>
      <p:sp>
        <p:nvSpPr>
          <p:cNvPr id="88" name="Step 4 Title">
            <a:extLst>
              <a:ext uri="{FF2B5EF4-FFF2-40B4-BE49-F238E27FC236}">
                <a16:creationId xmlns:a16="http://schemas.microsoft.com/office/drawing/2014/main" id="{E11347A9-62C4-53A6-C993-7103E86C7B4F}"/>
              </a:ext>
              <a:ext uri="{C183D7F6-B498-43B3-948B-1728B52AA6E4}">
                <adec:decorative xmlns:adec="http://schemas.microsoft.com/office/drawing/2017/decorative" val="0"/>
              </a:ext>
            </a:extLst>
          </p:cNvPr>
          <p:cNvSpPr>
            <a:spLocks noGrp="1"/>
          </p:cNvSpPr>
          <p:nvPr>
            <p:ph type="body" sz="quarter" idx="34"/>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1:00 pm – Get schedule info</a:t>
            </a:r>
          </a:p>
        </p:txBody>
      </p:sp>
      <p:sp>
        <p:nvSpPr>
          <p:cNvPr id="158" name="Text Placeholder 157">
            <a:extLst>
              <a:ext uri="{FF2B5EF4-FFF2-40B4-BE49-F238E27FC236}">
                <a16:creationId xmlns:a16="http://schemas.microsoft.com/office/drawing/2014/main" id="{C601B955-66CD-52C3-3D71-58FC1482463A}"/>
              </a:ext>
            </a:extLst>
          </p:cNvPr>
          <p:cNvSpPr>
            <a:spLocks noGrp="1"/>
          </p:cNvSpPr>
          <p:nvPr>
            <p:ph type="body" sz="quarter" idx="35"/>
          </p:nvPr>
        </p:nvSpPr>
        <p:spPr/>
        <p:txBody>
          <a:bodyPr/>
          <a:lstStyle/>
          <a:p>
            <a:r>
              <a:rPr lang="en-US" noProof="0" dirty="0"/>
              <a:t>Dan needs help understanding the product schedule.</a:t>
            </a:r>
          </a:p>
        </p:txBody>
      </p:sp>
      <p:sp>
        <p:nvSpPr>
          <p:cNvPr id="159" name="Text Placeholder 158">
            <a:extLst>
              <a:ext uri="{FF2B5EF4-FFF2-40B4-BE49-F238E27FC236}">
                <a16:creationId xmlns:a16="http://schemas.microsoft.com/office/drawing/2014/main" id="{0717864D-1941-3604-2DBE-1B3FC0BDF587}"/>
              </a:ext>
            </a:extLst>
          </p:cNvPr>
          <p:cNvSpPr>
            <a:spLocks noGrp="1"/>
          </p:cNvSpPr>
          <p:nvPr>
            <p:ph type="body" sz="quarter" idx="36"/>
          </p:nvPr>
        </p:nvSpPr>
        <p:spPr/>
        <p:txBody>
          <a:bodyPr/>
          <a:lstStyle/>
          <a:p>
            <a:r>
              <a:rPr lang="en-US" noProof="0" dirty="0"/>
              <a:t>Example Prompt: Based on [weekly production schedule.docx] how many tons of production are scheduled for today?</a:t>
            </a:r>
          </a:p>
        </p:txBody>
      </p:sp>
      <p:sp>
        <p:nvSpPr>
          <p:cNvPr id="86" name="Step 5 Title">
            <a:extLst>
              <a:ext uri="{FF2B5EF4-FFF2-40B4-BE49-F238E27FC236}">
                <a16:creationId xmlns:a16="http://schemas.microsoft.com/office/drawing/2014/main" id="{63AF8462-B5D1-7965-9737-0CB83F149CB0}"/>
              </a:ext>
              <a:ext uri="{C183D7F6-B498-43B3-948B-1728B52AA6E4}">
                <adec:decorative xmlns:adec="http://schemas.microsoft.com/office/drawing/2017/decorative" val="0"/>
              </a:ext>
            </a:extLst>
          </p:cNvPr>
          <p:cNvSpPr>
            <a:spLocks noGrp="1"/>
          </p:cNvSpPr>
          <p:nvPr>
            <p:ph type="body" sz="quarter" idx="31"/>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2:00 pm – Check alarm</a:t>
            </a:r>
          </a:p>
        </p:txBody>
      </p:sp>
      <p:sp>
        <p:nvSpPr>
          <p:cNvPr id="156" name="Text Placeholder 155">
            <a:extLst>
              <a:ext uri="{FF2B5EF4-FFF2-40B4-BE49-F238E27FC236}">
                <a16:creationId xmlns:a16="http://schemas.microsoft.com/office/drawing/2014/main" id="{E55A335E-0675-72E3-C552-50341E10203F}"/>
              </a:ext>
            </a:extLst>
          </p:cNvPr>
          <p:cNvSpPr>
            <a:spLocks noGrp="1"/>
          </p:cNvSpPr>
          <p:nvPr>
            <p:ph type="body" sz="quarter" idx="32"/>
          </p:nvPr>
        </p:nvSpPr>
        <p:spPr/>
        <p:txBody>
          <a:bodyPr/>
          <a:lstStyle/>
          <a:p>
            <a:r>
              <a:rPr lang="en-US" noProof="0" dirty="0"/>
              <a:t>There is an alarm on a piece of equipment. Dan asks Copilot for the most common causes from the maintenance manual.</a:t>
            </a:r>
          </a:p>
        </p:txBody>
      </p:sp>
      <p:sp>
        <p:nvSpPr>
          <p:cNvPr id="157" name="Text Placeholder 156">
            <a:extLst>
              <a:ext uri="{FF2B5EF4-FFF2-40B4-BE49-F238E27FC236}">
                <a16:creationId xmlns:a16="http://schemas.microsoft.com/office/drawing/2014/main" id="{F9CA5458-7C48-9F2F-1AF2-0F4A72AC2138}"/>
              </a:ext>
            </a:extLst>
          </p:cNvPr>
          <p:cNvSpPr>
            <a:spLocks noGrp="1"/>
          </p:cNvSpPr>
          <p:nvPr>
            <p:ph type="body" sz="quarter" idx="33"/>
          </p:nvPr>
        </p:nvSpPr>
        <p:spPr/>
        <p:txBody>
          <a:bodyPr/>
          <a:lstStyle/>
          <a:p>
            <a:r>
              <a:rPr lang="en-US" noProof="0" dirty="0"/>
              <a:t>Example Prompt: Based on the information in [maintenance mamual.pdf] what are the most likely causes of [alert #]?</a:t>
            </a:r>
          </a:p>
        </p:txBody>
      </p:sp>
      <p:sp>
        <p:nvSpPr>
          <p:cNvPr id="85" name="Step 6 TItle">
            <a:extLst>
              <a:ext uri="{FF2B5EF4-FFF2-40B4-BE49-F238E27FC236}">
                <a16:creationId xmlns:a16="http://schemas.microsoft.com/office/drawing/2014/main" id="{B90DC2B3-310A-F52C-0A4E-DE930C6EFB3B}"/>
              </a:ext>
              <a:ext uri="{C183D7F6-B498-43B3-948B-1728B52AA6E4}">
                <adec:decorative xmlns:adec="http://schemas.microsoft.com/office/drawing/2017/decorative" val="0"/>
              </a:ext>
            </a:extLst>
          </p:cNvPr>
          <p:cNvSpPr>
            <a:spLocks noGrp="1"/>
          </p:cNvSpPr>
          <p:nvPr>
            <p:ph type="body" sz="quarter" idx="28"/>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4:00 pm – Draft shift summary</a:t>
            </a:r>
          </a:p>
        </p:txBody>
      </p:sp>
      <p:sp>
        <p:nvSpPr>
          <p:cNvPr id="154" name="Text Placeholder 153">
            <a:extLst>
              <a:ext uri="{FF2B5EF4-FFF2-40B4-BE49-F238E27FC236}">
                <a16:creationId xmlns:a16="http://schemas.microsoft.com/office/drawing/2014/main" id="{8575008C-41AE-5F68-5B93-E6F92795E5C7}"/>
              </a:ext>
            </a:extLst>
          </p:cNvPr>
          <p:cNvSpPr>
            <a:spLocks noGrp="1"/>
          </p:cNvSpPr>
          <p:nvPr>
            <p:ph type="body" sz="quarter" idx="29"/>
          </p:nvPr>
        </p:nvSpPr>
        <p:spPr/>
        <p:txBody>
          <a:bodyPr/>
          <a:lstStyle/>
          <a:p>
            <a:r>
              <a:rPr lang="en-US" noProof="0" dirty="0"/>
              <a:t>Dan needs to draft a shift summary. He provides a few brief details of what happened on the shift and ask Copilot to turn it into a shift report.</a:t>
            </a:r>
          </a:p>
          <a:p>
            <a:endParaRPr lang="en-US" noProof="0" dirty="0"/>
          </a:p>
        </p:txBody>
      </p:sp>
      <p:sp>
        <p:nvSpPr>
          <p:cNvPr id="432" name="Text Placeholder 431">
            <a:extLst>
              <a:ext uri="{FF2B5EF4-FFF2-40B4-BE49-F238E27FC236}">
                <a16:creationId xmlns:a16="http://schemas.microsoft.com/office/drawing/2014/main" id="{77184BC0-ADAD-A0AB-EEF2-033E1A09BC79}"/>
              </a:ext>
            </a:extLst>
          </p:cNvPr>
          <p:cNvSpPr>
            <a:spLocks noGrp="1"/>
          </p:cNvSpPr>
          <p:nvPr>
            <p:ph type="body" sz="quarter" idx="30"/>
          </p:nvPr>
        </p:nvSpPr>
        <p:spPr/>
        <p:txBody>
          <a:bodyPr/>
          <a:lstStyle/>
          <a:p>
            <a:r>
              <a:rPr lang="en-US" noProof="0" dirty="0"/>
              <a:t>Example Prompt: Turn this information into a shift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sng" strike="noStrike" kern="1200" cap="none" spc="0" normalizeH="0" baseline="0" noProof="0" dirty="0">
                <a:ln>
                  <a:noFill/>
                </a:ln>
                <a:solidFill>
                  <a:srgbClr val="8661C5"/>
                </a:solidFill>
                <a:effectLst/>
                <a:uLnTx/>
                <a:uFillTx/>
                <a:latin typeface="Segoe UI"/>
                <a:ea typeface="+mn-ea"/>
                <a:cs typeface="Segoe UI" panose="020B0502040204020203" pitchFamily="34" charset="0"/>
                <a:hlinkClick r:id="rId4"/>
              </a:rPr>
              <a:t>Try in Prompt Gallery: End of day report</a:t>
            </a:r>
            <a:endParaRPr lang="en-US" noProof="0" dirty="0"/>
          </a:p>
          <a:p>
            <a:endParaRPr lang="en-IN" dirty="0"/>
          </a:p>
        </p:txBody>
      </p:sp>
      <p:sp>
        <p:nvSpPr>
          <p:cNvPr id="461" name="Rectangle: Rounded Corners 6">
            <a:extLst>
              <a:ext uri="{FF2B5EF4-FFF2-40B4-BE49-F238E27FC236}">
                <a16:creationId xmlns:a16="http://schemas.microsoft.com/office/drawing/2014/main" id="{22451DC8-7B3E-7DC0-0136-E8688E2CFF54}"/>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F6700F7E-5813-BD1E-A8F6-CF0339ABAD03}"/>
              </a:ext>
              <a:ext uri="{C183D7F6-B498-43B3-948B-1728B52AA6E4}">
                <adec:decorative xmlns:adec="http://schemas.microsoft.com/office/drawing/2017/decorative" val="0"/>
              </a:ext>
            </a:extLst>
          </p:cNvPr>
          <p:cNvSpPr/>
          <p:nvPr/>
        </p:nvSpPr>
        <p:spPr bwMode="auto">
          <a:xfrm>
            <a:off x="1285388"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Save 15 minutes per day</a:t>
            </a:r>
          </a:p>
        </p:txBody>
      </p:sp>
      <p:pic>
        <p:nvPicPr>
          <p:cNvPr id="16" name="Graphic 15">
            <a:extLst>
              <a:ext uri="{FF2B5EF4-FFF2-40B4-BE49-F238E27FC236}">
                <a16:creationId xmlns:a16="http://schemas.microsoft.com/office/drawing/2014/main" id="{6903257F-3434-8333-7331-86C86DC51BA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28246" y="1170767"/>
            <a:ext cx="144000" cy="144000"/>
          </a:xfrm>
          <a:prstGeom prst="rect">
            <a:avLst/>
          </a:prstGeom>
        </p:spPr>
      </p:pic>
      <p:sp>
        <p:nvSpPr>
          <p:cNvPr id="32" name="Benefit 2">
            <a:extLst>
              <a:ext uri="{FF2B5EF4-FFF2-40B4-BE49-F238E27FC236}">
                <a16:creationId xmlns:a16="http://schemas.microsoft.com/office/drawing/2014/main" id="{30A50EA9-A522-0223-9AE4-392BB9447789}"/>
              </a:ext>
              <a:ext uri="{C183D7F6-B498-43B3-948B-1728B52AA6E4}">
                <adec:decorative xmlns:adec="http://schemas.microsoft.com/office/drawing/2017/decorative" val="0"/>
              </a:ext>
            </a:extLst>
          </p:cNvPr>
          <p:cNvSpPr/>
          <p:nvPr/>
        </p:nvSpPr>
        <p:spPr bwMode="auto">
          <a:xfrm>
            <a:off x="3038018" y="113476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Reduce downtime</a:t>
            </a:r>
          </a:p>
        </p:txBody>
      </p:sp>
      <p:pic>
        <p:nvPicPr>
          <p:cNvPr id="33" name="Graphic 32">
            <a:extLst>
              <a:ext uri="{FF2B5EF4-FFF2-40B4-BE49-F238E27FC236}">
                <a16:creationId xmlns:a16="http://schemas.microsoft.com/office/drawing/2014/main" id="{5EB229EB-2E35-D45A-A4A0-28ED90BE8959}"/>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80876" y="1170767"/>
            <a:ext cx="144000" cy="144000"/>
          </a:xfrm>
          <a:prstGeom prst="rect">
            <a:avLst/>
          </a:prstGeom>
        </p:spPr>
      </p:pic>
      <p:sp>
        <p:nvSpPr>
          <p:cNvPr id="18" name="Benefit 3">
            <a:extLst>
              <a:ext uri="{FF2B5EF4-FFF2-40B4-BE49-F238E27FC236}">
                <a16:creationId xmlns:a16="http://schemas.microsoft.com/office/drawing/2014/main" id="{88EA4FB0-A6BA-D9DD-768F-F4072ABE3EDE}"/>
              </a:ext>
              <a:ext uri="{C183D7F6-B498-43B3-948B-1728B52AA6E4}">
                <adec:decorative xmlns:adec="http://schemas.microsoft.com/office/drawing/2017/decorative" val="0"/>
              </a:ext>
            </a:extLst>
          </p:cNvPr>
          <p:cNvSpPr/>
          <p:nvPr/>
        </p:nvSpPr>
        <p:spPr bwMode="auto">
          <a:xfrm>
            <a:off x="4877633" y="1134767"/>
            <a:ext cx="197084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Improve quality</a:t>
            </a:r>
          </a:p>
        </p:txBody>
      </p:sp>
      <p:pic>
        <p:nvPicPr>
          <p:cNvPr id="27" name="Graphic 26">
            <a:extLst>
              <a:ext uri="{FF2B5EF4-FFF2-40B4-BE49-F238E27FC236}">
                <a16:creationId xmlns:a16="http://schemas.microsoft.com/office/drawing/2014/main" id="{7488BBAE-B9F3-0DD6-4BEE-E26095035982}"/>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920491" y="1170767"/>
            <a:ext cx="144000" cy="144000"/>
          </a:xfrm>
          <a:prstGeom prst="rect">
            <a:avLst/>
          </a:prstGeom>
        </p:spPr>
      </p:pic>
      <p:cxnSp>
        <p:nvCxnSpPr>
          <p:cNvPr id="9" name="Straight Connector 8">
            <a:extLst>
              <a:ext uri="{FF2B5EF4-FFF2-40B4-BE49-F238E27FC236}">
                <a16:creationId xmlns:a16="http://schemas.microsoft.com/office/drawing/2014/main" id="{CA97593E-9D04-6464-6EC0-7A42423A9FBB}"/>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D8EBD5F-6C36-E337-699B-ED9EF504DC6A}"/>
              </a:ext>
            </a:extLst>
          </p:cNvPr>
          <p:cNvSpPr txBox="1"/>
          <p:nvPr/>
        </p:nvSpPr>
        <p:spPr>
          <a:xfrm>
            <a:off x="10144674" y="1684338"/>
            <a:ext cx="1905067"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Dan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rPr>
              <a:t>is a Machine Operator</a:t>
            </a:r>
          </a:p>
        </p:txBody>
      </p:sp>
      <p:pic>
        <p:nvPicPr>
          <p:cNvPr id="8" name="Graphic 7">
            <a:extLst>
              <a:ext uri="{FF2B5EF4-FFF2-40B4-BE49-F238E27FC236}">
                <a16:creationId xmlns:a16="http://schemas.microsoft.com/office/drawing/2014/main" id="{EED2D37E-C424-1F94-0B07-A0DE664A12A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0800000">
            <a:off x="10959812" y="2815974"/>
            <a:ext cx="274790" cy="274790"/>
          </a:xfrm>
          <a:prstGeom prst="rect">
            <a:avLst/>
          </a:prstGeom>
        </p:spPr>
      </p:pic>
      <p:grpSp>
        <p:nvGrpSpPr>
          <p:cNvPr id="10" name="Group 9">
            <a:extLst>
              <a:ext uri="{FF2B5EF4-FFF2-40B4-BE49-F238E27FC236}">
                <a16:creationId xmlns:a16="http://schemas.microsoft.com/office/drawing/2014/main" id="{5BB6C11F-5782-05CC-31C2-C002C35998D6}"/>
              </a:ext>
            </a:extLst>
          </p:cNvPr>
          <p:cNvGrpSpPr/>
          <p:nvPr/>
        </p:nvGrpSpPr>
        <p:grpSpPr>
          <a:xfrm>
            <a:off x="584200" y="2850537"/>
            <a:ext cx="2351135" cy="360000"/>
            <a:chOff x="584200" y="2850537"/>
            <a:chExt cx="2351135" cy="360000"/>
          </a:xfrm>
        </p:grpSpPr>
        <p:pic>
          <p:nvPicPr>
            <p:cNvPr id="11" name="Picture 10" descr="Zip Co logo SVG free download, id: 101874 - Brandlogos.net">
              <a:hlinkClick r:id="rId13"/>
              <a:extLst>
                <a:ext uri="{FF2B5EF4-FFF2-40B4-BE49-F238E27FC236}">
                  <a16:creationId xmlns:a16="http://schemas.microsoft.com/office/drawing/2014/main" id="{B2CF1ACF-0DCF-7E69-5622-951E8CBB1CA8}"/>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43278" t="-53646" r="-43278" b="-53646"/>
            <a:stretch/>
          </p:blipFill>
          <p:spPr bwMode="auto">
            <a:xfrm>
              <a:off x="584200" y="2850537"/>
              <a:ext cx="360000" cy="360000"/>
            </a:xfrm>
            <a:prstGeom prst="ellipse">
              <a:avLst/>
            </a:prstGeom>
            <a:solidFill>
              <a:srgbClr val="FFFFFF"/>
            </a:solidFill>
          </p:spPr>
        </p:pic>
        <p:sp>
          <p:nvSpPr>
            <p:cNvPr id="12" name="TextBox 11">
              <a:extLst>
                <a:ext uri="{FF2B5EF4-FFF2-40B4-BE49-F238E27FC236}">
                  <a16:creationId xmlns:a16="http://schemas.microsoft.com/office/drawing/2014/main" id="{0B56BA2A-A1FC-3776-3EE5-BAE9929C4350}"/>
                </a:ext>
                <a:ext uri="{C183D7F6-B498-43B3-948B-1728B52AA6E4}">
                  <adec:decorative xmlns:adec="http://schemas.microsoft.com/office/drawing/2017/decorative" val="0"/>
                </a:ext>
              </a:extLst>
            </p:cNvPr>
            <p:cNvSpPr txBox="1"/>
            <p:nvPr/>
          </p:nvSpPr>
          <p:spPr>
            <a:xfrm>
              <a:off x="1043151"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grpSp>
      <p:grpSp>
        <p:nvGrpSpPr>
          <p:cNvPr id="3" name="Group 2">
            <a:extLst>
              <a:ext uri="{FF2B5EF4-FFF2-40B4-BE49-F238E27FC236}">
                <a16:creationId xmlns:a16="http://schemas.microsoft.com/office/drawing/2014/main" id="{D9022BEB-4976-85D2-AFE2-88E99CD33FE5}"/>
              </a:ext>
            </a:extLst>
          </p:cNvPr>
          <p:cNvGrpSpPr/>
          <p:nvPr/>
        </p:nvGrpSpPr>
        <p:grpSpPr>
          <a:xfrm>
            <a:off x="3776663" y="2850538"/>
            <a:ext cx="2351135" cy="360000"/>
            <a:chOff x="3776663" y="2850538"/>
            <a:chExt cx="2351135" cy="360000"/>
          </a:xfrm>
        </p:grpSpPr>
        <p:sp>
          <p:nvSpPr>
            <p:cNvPr id="24" name="TextBox 23">
              <a:extLst>
                <a:ext uri="{FF2B5EF4-FFF2-40B4-BE49-F238E27FC236}">
                  <a16:creationId xmlns:a16="http://schemas.microsoft.com/office/drawing/2014/main" id="{892892DD-FC0D-D4C3-C52F-E5E36004C0AA}"/>
                </a:ext>
                <a:ext uri="{C183D7F6-B498-43B3-948B-1728B52AA6E4}">
                  <adec:decorative xmlns:adec="http://schemas.microsoft.com/office/drawing/2017/decorative" val="0"/>
                </a:ext>
              </a:extLst>
            </p:cNvPr>
            <p:cNvSpPr txBox="1"/>
            <p:nvPr/>
          </p:nvSpPr>
          <p:spPr>
            <a:xfrm>
              <a:off x="4235614" y="2953595"/>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5" name="Picture 34" descr="Zip Co logo SVG free download, id: 101874 - Brandlogos.net">
              <a:hlinkClick r:id="rId13"/>
              <a:extLst>
                <a:ext uri="{FF2B5EF4-FFF2-40B4-BE49-F238E27FC236}">
                  <a16:creationId xmlns:a16="http://schemas.microsoft.com/office/drawing/2014/main" id="{AAD829C5-B5F9-03C7-F326-F27E9C5070A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43278" t="-53646" r="-43278" b="-53646"/>
            <a:stretch/>
          </p:blipFill>
          <p:spPr bwMode="auto">
            <a:xfrm>
              <a:off x="3776663" y="2850538"/>
              <a:ext cx="360000" cy="360000"/>
            </a:xfrm>
            <a:prstGeom prst="ellipse">
              <a:avLst/>
            </a:prstGeom>
            <a:solidFill>
              <a:srgbClr val="FFFFFF"/>
            </a:solidFill>
          </p:spPr>
        </p:pic>
      </p:grpSp>
      <p:grpSp>
        <p:nvGrpSpPr>
          <p:cNvPr id="5" name="Group 4">
            <a:extLst>
              <a:ext uri="{FF2B5EF4-FFF2-40B4-BE49-F238E27FC236}">
                <a16:creationId xmlns:a16="http://schemas.microsoft.com/office/drawing/2014/main" id="{BD87AC9F-B48D-C810-9B45-FFEF16535C5A}"/>
              </a:ext>
            </a:extLst>
          </p:cNvPr>
          <p:cNvGrpSpPr/>
          <p:nvPr/>
        </p:nvGrpSpPr>
        <p:grpSpPr>
          <a:xfrm>
            <a:off x="6969125" y="2850537"/>
            <a:ext cx="2351135" cy="360000"/>
            <a:chOff x="6969125" y="2850537"/>
            <a:chExt cx="2351135" cy="360000"/>
          </a:xfrm>
        </p:grpSpPr>
        <p:sp>
          <p:nvSpPr>
            <p:cNvPr id="17" name="TextBox 16">
              <a:extLst>
                <a:ext uri="{FF2B5EF4-FFF2-40B4-BE49-F238E27FC236}">
                  <a16:creationId xmlns:a16="http://schemas.microsoft.com/office/drawing/2014/main" id="{99E99ED8-EF1C-5D56-D1CE-E736704F91D6}"/>
                </a:ext>
                <a:ext uri="{C183D7F6-B498-43B3-948B-1728B52AA6E4}">
                  <adec:decorative xmlns:adec="http://schemas.microsoft.com/office/drawing/2017/decorative" val="0"/>
                </a:ext>
              </a:extLst>
            </p:cNvPr>
            <p:cNvSpPr txBox="1"/>
            <p:nvPr/>
          </p:nvSpPr>
          <p:spPr>
            <a:xfrm>
              <a:off x="7428076"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5" name="Picture 14" descr="Zip Co logo SVG free download, id: 101874 - Brandlogos.net">
              <a:hlinkClick r:id="rId13"/>
              <a:extLst>
                <a:ext uri="{FF2B5EF4-FFF2-40B4-BE49-F238E27FC236}">
                  <a16:creationId xmlns:a16="http://schemas.microsoft.com/office/drawing/2014/main" id="{3F341B45-1BF8-81A9-51EC-1DBA2E572B48}"/>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43278" t="-53646" r="-43278" b="-53646"/>
            <a:stretch/>
          </p:blipFill>
          <p:spPr bwMode="auto">
            <a:xfrm>
              <a:off x="6969125" y="2850537"/>
              <a:ext cx="360000" cy="360000"/>
            </a:xfrm>
            <a:prstGeom prst="ellipse">
              <a:avLst/>
            </a:prstGeom>
            <a:solidFill>
              <a:srgbClr val="FFFFFF"/>
            </a:solidFill>
          </p:spPr>
        </p:pic>
      </p:grpSp>
      <p:grpSp>
        <p:nvGrpSpPr>
          <p:cNvPr id="22" name="Group 21">
            <a:extLst>
              <a:ext uri="{FF2B5EF4-FFF2-40B4-BE49-F238E27FC236}">
                <a16:creationId xmlns:a16="http://schemas.microsoft.com/office/drawing/2014/main" id="{27E5D960-ABCB-6A4B-99F9-CFF0F58BCCF1}"/>
              </a:ext>
            </a:extLst>
          </p:cNvPr>
          <p:cNvGrpSpPr/>
          <p:nvPr/>
        </p:nvGrpSpPr>
        <p:grpSpPr>
          <a:xfrm>
            <a:off x="6969125" y="5266713"/>
            <a:ext cx="2351605" cy="360000"/>
            <a:chOff x="6969125" y="5266713"/>
            <a:chExt cx="2351605" cy="360000"/>
          </a:xfrm>
        </p:grpSpPr>
        <p:sp>
          <p:nvSpPr>
            <p:cNvPr id="28" name="TextBox 27">
              <a:extLst>
                <a:ext uri="{FF2B5EF4-FFF2-40B4-BE49-F238E27FC236}">
                  <a16:creationId xmlns:a16="http://schemas.microsoft.com/office/drawing/2014/main" id="{37A3F991-678E-346B-771E-B78D5C33AAE8}"/>
                </a:ext>
                <a:ext uri="{C183D7F6-B498-43B3-948B-1728B52AA6E4}">
                  <adec:decorative xmlns:adec="http://schemas.microsoft.com/office/drawing/2017/decorative" val="0"/>
                </a:ext>
              </a:extLst>
            </p:cNvPr>
            <p:cNvSpPr txBox="1"/>
            <p:nvPr/>
          </p:nvSpPr>
          <p:spPr>
            <a:xfrm>
              <a:off x="7428546"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000" b="0" i="0" u="none" strike="noStrike" kern="1200" cap="none" spc="0" normalizeH="0" baseline="30000" noProof="0">
                  <a:ln>
                    <a:noFill/>
                  </a:ln>
                  <a:solidFill>
                    <a:prstClr val="black"/>
                  </a:solidFill>
                  <a:effectLst/>
                  <a:uLnTx/>
                  <a:uFillTx/>
                  <a:latin typeface="Segoe UI Semibold"/>
                  <a:ea typeface="+mn-ea"/>
                  <a:cs typeface="+mn-cs"/>
                </a:rPr>
                <a:t>1</a:t>
              </a:r>
            </a:p>
          </p:txBody>
        </p:sp>
        <p:pic>
          <p:nvPicPr>
            <p:cNvPr id="37" name="Picture 36" descr="Zip Co logo SVG free download, id: 101874 - Brandlogos.net">
              <a:hlinkClick r:id="rId13"/>
              <a:extLst>
                <a:ext uri="{FF2B5EF4-FFF2-40B4-BE49-F238E27FC236}">
                  <a16:creationId xmlns:a16="http://schemas.microsoft.com/office/drawing/2014/main" id="{3AEC0DCA-3D6B-499E-E109-AE92FC2CC5F4}"/>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43278" t="-53646" r="-43278" b="-53646"/>
            <a:stretch/>
          </p:blipFill>
          <p:spPr bwMode="auto">
            <a:xfrm>
              <a:off x="6969125" y="5266713"/>
              <a:ext cx="360000" cy="360000"/>
            </a:xfrm>
            <a:prstGeom prst="ellipse">
              <a:avLst/>
            </a:prstGeom>
            <a:solidFill>
              <a:srgbClr val="FFFFFF"/>
            </a:solidFill>
          </p:spPr>
        </p:pic>
      </p:grpSp>
      <p:grpSp>
        <p:nvGrpSpPr>
          <p:cNvPr id="19" name="Group 18">
            <a:extLst>
              <a:ext uri="{FF2B5EF4-FFF2-40B4-BE49-F238E27FC236}">
                <a16:creationId xmlns:a16="http://schemas.microsoft.com/office/drawing/2014/main" id="{14A03E49-7690-F9E5-50B4-931823292B5D}"/>
              </a:ext>
            </a:extLst>
          </p:cNvPr>
          <p:cNvGrpSpPr/>
          <p:nvPr/>
        </p:nvGrpSpPr>
        <p:grpSpPr>
          <a:xfrm>
            <a:off x="3776663" y="5266713"/>
            <a:ext cx="2255978" cy="360000"/>
            <a:chOff x="3776663" y="5266713"/>
            <a:chExt cx="2255978" cy="360000"/>
          </a:xfrm>
        </p:grpSpPr>
        <p:sp>
          <p:nvSpPr>
            <p:cNvPr id="30" name="TextBox 29">
              <a:extLst>
                <a:ext uri="{FF2B5EF4-FFF2-40B4-BE49-F238E27FC236}">
                  <a16:creationId xmlns:a16="http://schemas.microsoft.com/office/drawing/2014/main" id="{938346FC-2113-FCA8-7011-75D29580D621}"/>
                </a:ext>
                <a:ext uri="{C183D7F6-B498-43B3-948B-1728B52AA6E4}">
                  <adec:decorative xmlns:adec="http://schemas.microsoft.com/office/drawing/2017/decorative" val="0"/>
                </a:ext>
              </a:extLst>
            </p:cNvPr>
            <p:cNvSpPr txBox="1"/>
            <p:nvPr/>
          </p:nvSpPr>
          <p:spPr>
            <a:xfrm>
              <a:off x="4235849" y="5368974"/>
              <a:ext cx="1796792"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6" name="Picture 35" descr="Zip Co logo SVG free download, id: 101874 - Brandlogos.net">
              <a:hlinkClick r:id="rId13"/>
              <a:extLst>
                <a:ext uri="{FF2B5EF4-FFF2-40B4-BE49-F238E27FC236}">
                  <a16:creationId xmlns:a16="http://schemas.microsoft.com/office/drawing/2014/main" id="{AA133AA5-E44A-DD9D-421B-54B2467BB965}"/>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43278" t="-53646" r="-43278" b="-53646"/>
            <a:stretch/>
          </p:blipFill>
          <p:spPr bwMode="auto">
            <a:xfrm>
              <a:off x="3776663" y="5266713"/>
              <a:ext cx="360000" cy="360000"/>
            </a:xfrm>
            <a:prstGeom prst="ellipse">
              <a:avLst/>
            </a:prstGeom>
            <a:solidFill>
              <a:srgbClr val="FFFFFF"/>
            </a:solidFill>
          </p:spPr>
        </p:pic>
      </p:grpSp>
      <p:grpSp>
        <p:nvGrpSpPr>
          <p:cNvPr id="13" name="Group 12">
            <a:extLst>
              <a:ext uri="{FF2B5EF4-FFF2-40B4-BE49-F238E27FC236}">
                <a16:creationId xmlns:a16="http://schemas.microsoft.com/office/drawing/2014/main" id="{1D6CEC72-3649-6558-C1C5-A169A37EC3C9}"/>
              </a:ext>
            </a:extLst>
          </p:cNvPr>
          <p:cNvGrpSpPr/>
          <p:nvPr/>
        </p:nvGrpSpPr>
        <p:grpSpPr>
          <a:xfrm>
            <a:off x="584200" y="5266713"/>
            <a:ext cx="2351135" cy="360000"/>
            <a:chOff x="584200" y="5266713"/>
            <a:chExt cx="2351135" cy="360000"/>
          </a:xfrm>
        </p:grpSpPr>
        <p:sp>
          <p:nvSpPr>
            <p:cNvPr id="21" name="TextBox 20">
              <a:extLst>
                <a:ext uri="{FF2B5EF4-FFF2-40B4-BE49-F238E27FC236}">
                  <a16:creationId xmlns:a16="http://schemas.microsoft.com/office/drawing/2014/main" id="{1B5AEC34-F62B-BE6F-5ADB-F6F62BFE068A}"/>
                </a:ext>
                <a:ext uri="{C183D7F6-B498-43B3-948B-1728B52AA6E4}">
                  <adec:decorative xmlns:adec="http://schemas.microsoft.com/office/drawing/2017/decorative" val="0"/>
                </a:ext>
              </a:extLst>
            </p:cNvPr>
            <p:cNvSpPr txBox="1"/>
            <p:nvPr/>
          </p:nvSpPr>
          <p:spPr>
            <a:xfrm>
              <a:off x="1043151"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20" name="Picture 19" descr="Zip Co logo SVG free download, id: 101874 - Brandlogos.net">
              <a:hlinkClick r:id="rId13"/>
              <a:extLst>
                <a:ext uri="{FF2B5EF4-FFF2-40B4-BE49-F238E27FC236}">
                  <a16:creationId xmlns:a16="http://schemas.microsoft.com/office/drawing/2014/main" id="{F7D5EB8A-8E2D-7063-161C-FFD4FB9DA683}"/>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43278" t="-53646" r="-43278" b="-53646"/>
            <a:stretch/>
          </p:blipFill>
          <p:spPr bwMode="auto">
            <a:xfrm>
              <a:off x="584200" y="5266713"/>
              <a:ext cx="360000" cy="360000"/>
            </a:xfrm>
            <a:prstGeom prst="ellipse">
              <a:avLst/>
            </a:prstGeom>
            <a:solidFill>
              <a:srgbClr val="FFFFFF"/>
            </a:solidFill>
          </p:spPr>
        </p:pic>
      </p:grpSp>
      <p:pic>
        <p:nvPicPr>
          <p:cNvPr id="4" name="Picture 3">
            <a:extLst>
              <a:ext uri="{FF2B5EF4-FFF2-40B4-BE49-F238E27FC236}">
                <a16:creationId xmlns:a16="http://schemas.microsoft.com/office/drawing/2014/main" id="{809A4F24-6E8A-D46E-D5EC-5F515A170542}"/>
              </a:ext>
            </a:extLst>
          </p:cNvPr>
          <p:cNvPicPr>
            <a:picLocks noChangeAspect="1"/>
          </p:cNvPicPr>
          <p:nvPr/>
        </p:nvPicPr>
        <p:blipFill rotWithShape="1">
          <a:blip r:embed="rId15">
            <a:extLst>
              <a:ext uri="{28A0092B-C50C-407E-A947-70E740481C1C}">
                <a14:useLocalDpi xmlns:a14="http://schemas.microsoft.com/office/drawing/2010/main"/>
              </a:ext>
            </a:extLst>
          </a:blip>
          <a:srcRect b="8279"/>
          <a:stretch/>
        </p:blipFill>
        <p:spPr>
          <a:xfrm>
            <a:off x="10348862" y="3237875"/>
            <a:ext cx="1843138" cy="3620125"/>
          </a:xfrm>
          <a:prstGeom prst="rect">
            <a:avLst/>
          </a:prstGeom>
        </p:spPr>
      </p:pic>
    </p:spTree>
    <p:extLst>
      <p:ext uri="{BB962C8B-B14F-4D97-AF65-F5344CB8AC3E}">
        <p14:creationId xmlns:p14="http://schemas.microsoft.com/office/powerpoint/2010/main" val="16478830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dirty="0"/>
              <a:t>”Effort” level for each scenario </a:t>
            </a:r>
            <a:br>
              <a:rPr lang="en-US" noProof="0" dirty="0"/>
            </a:br>
            <a:endParaRPr lang="en-US" sz="2000" noProof="0" dirty="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609590" y="1842801"/>
            <a:ext cx="10972820"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94253" y="221487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14" name="Rectangle 13">
            <a:extLst>
              <a:ext uri="{FF2B5EF4-FFF2-40B4-BE49-F238E27FC236}">
                <a16:creationId xmlns:a16="http://schemas.microsoft.com/office/drawing/2014/main" id="{E56782E7-AAE2-7A77-5B10-08DC175ECF5C}"/>
              </a:ext>
            </a:extLst>
          </p:cNvPr>
          <p:cNvSpPr/>
          <p:nvPr/>
        </p:nvSpPr>
        <p:spPr bwMode="auto">
          <a:xfrm>
            <a:off x="3594253"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3508" y="1524416"/>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a:spLocks/>
          </p:cNvSpPr>
          <p:nvPr/>
        </p:nvSpPr>
        <p:spPr bwMode="auto">
          <a:xfrm>
            <a:off x="3594253"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Security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Dynamics 365</a:t>
            </a:r>
          </a:p>
        </p:txBody>
      </p:sp>
      <p:sp>
        <p:nvSpPr>
          <p:cNvPr id="23" name="TextBox 22">
            <a:extLst>
              <a:ext uri="{FF2B5EF4-FFF2-40B4-BE49-F238E27FC236}">
                <a16:creationId xmlns:a16="http://schemas.microsoft.com/office/drawing/2014/main" id="{CF00C3D3-B1E4-C188-849F-54568FD4C06A}"/>
              </a:ext>
            </a:extLst>
          </p:cNvPr>
          <p:cNvSpPr txBox="1"/>
          <p:nvPr/>
        </p:nvSpPr>
        <p:spPr>
          <a:xfrm>
            <a:off x="3594253"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 (Licensed AI products)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4572723"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24035"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33" name="Rectangle 32">
            <a:extLst>
              <a:ext uri="{FF2B5EF4-FFF2-40B4-BE49-F238E27FC236}">
                <a16:creationId xmlns:a16="http://schemas.microsoft.com/office/drawing/2014/main" id="{75BC062F-832E-722B-BF7D-121DE5649341}"/>
              </a:ext>
            </a:extLst>
          </p:cNvPr>
          <p:cNvSpPr/>
          <p:nvPr/>
        </p:nvSpPr>
        <p:spPr bwMode="auto">
          <a:xfrm>
            <a:off x="6224035"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p:txBody>
      </p:sp>
      <p:sp>
        <p:nvSpPr>
          <p:cNvPr id="34" name="Rectangle 33">
            <a:extLst>
              <a:ext uri="{FF2B5EF4-FFF2-40B4-BE49-F238E27FC236}">
                <a16:creationId xmlns:a16="http://schemas.microsoft.com/office/drawing/2014/main" id="{2817A4C0-E0D0-FAD3-FAFB-657E4EBC47D9}"/>
              </a:ext>
            </a:extLst>
          </p:cNvPr>
          <p:cNvSpPr>
            <a:spLocks/>
          </p:cNvSpPr>
          <p:nvPr/>
        </p:nvSpPr>
        <p:spPr bwMode="auto">
          <a:xfrm>
            <a:off x="6224035"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Role-based AI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SharePoint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Agent Builder</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Copilot Studio</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6224035" y="3890368"/>
            <a:ext cx="2383661" cy="677108"/>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agents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(Low-code agents or purchased AI apps and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7202505"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4249" y="223086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1044249"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a:spLocks/>
          </p:cNvSpPr>
          <p:nvPr/>
        </p:nvSpPr>
        <p:spPr bwMode="auto">
          <a:xfrm>
            <a:off x="1044249"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 Chat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Web-grounded agents</a:t>
            </a:r>
          </a:p>
        </p:txBody>
      </p:sp>
      <p:sp>
        <p:nvSpPr>
          <p:cNvPr id="70" name="TextBox 69">
            <a:extLst>
              <a:ext uri="{FF2B5EF4-FFF2-40B4-BE49-F238E27FC236}">
                <a16:creationId xmlns:a16="http://schemas.microsoft.com/office/drawing/2014/main" id="{54D29E12-4AF2-0B91-6B55-DFC4772E4D58}"/>
              </a:ext>
            </a:extLst>
          </p:cNvPr>
          <p:cNvSpPr txBox="1"/>
          <p:nvPr/>
        </p:nvSpPr>
        <p:spPr>
          <a:xfrm>
            <a:off x="1044249"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 (Included in Microsoft 365)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a:spLocks/>
          </p:cNvSpPr>
          <p:nvPr/>
        </p:nvSpPr>
        <p:spPr>
          <a:xfrm>
            <a:off x="1903571" y="3043981"/>
            <a:ext cx="665017" cy="665017"/>
          </a:xfrm>
          <a:prstGeom prst="arc">
            <a:avLst>
              <a:gd name="adj1" fmla="val 16262667"/>
              <a:gd name="adj2" fmla="val 85198"/>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75" name="TextBox 74">
            <a:extLst>
              <a:ext uri="{FF2B5EF4-FFF2-40B4-BE49-F238E27FC236}">
                <a16:creationId xmlns:a16="http://schemas.microsoft.com/office/drawing/2014/main" id="{60CFB97A-3BEC-0AC5-3269-6992F910B89C}"/>
              </a:ext>
            </a:extLst>
          </p:cNvPr>
          <p:cNvSpPr txBox="1"/>
          <p:nvPr/>
        </p:nvSpPr>
        <p:spPr>
          <a:xfrm>
            <a:off x="2022719"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a:spLocks/>
          </p:cNvSpPr>
          <p:nvPr/>
        </p:nvSpPr>
        <p:spPr>
          <a:xfrm>
            <a:off x="4453575" y="3043981"/>
            <a:ext cx="665017" cy="665017"/>
          </a:xfrm>
          <a:prstGeom prst="arc">
            <a:avLst>
              <a:gd name="adj1" fmla="val 16181814"/>
              <a:gd name="adj2" fmla="val 5375074"/>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091E2289-6CF8-B55E-3E57-D240EDD39C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85146"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7" name="Rectangle 6">
            <a:extLst>
              <a:ext uri="{FF2B5EF4-FFF2-40B4-BE49-F238E27FC236}">
                <a16:creationId xmlns:a16="http://schemas.microsoft.com/office/drawing/2014/main" id="{E090F020-7EDB-9E00-2FBB-9B9F96B9FC88}"/>
              </a:ext>
            </a:extLst>
          </p:cNvPr>
          <p:cNvSpPr/>
          <p:nvPr/>
        </p:nvSpPr>
        <p:spPr bwMode="auto">
          <a:xfrm>
            <a:off x="8985146"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Build</a:t>
            </a:r>
          </a:p>
        </p:txBody>
      </p:sp>
      <p:sp>
        <p:nvSpPr>
          <p:cNvPr id="8" name="Rectangle 7">
            <a:extLst>
              <a:ext uri="{FF2B5EF4-FFF2-40B4-BE49-F238E27FC236}">
                <a16:creationId xmlns:a16="http://schemas.microsoft.com/office/drawing/2014/main" id="{B7D1CA22-331B-C0A6-9536-D8F04A9B22A5}"/>
              </a:ext>
            </a:extLst>
          </p:cNvPr>
          <p:cNvSpPr>
            <a:spLocks/>
          </p:cNvSpPr>
          <p:nvPr/>
        </p:nvSpPr>
        <p:spPr bwMode="auto">
          <a:xfrm>
            <a:off x="8985146"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Copilot Studio</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Azure AI Foundry</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A3C62E3F-75FE-AC1C-E5B1-FA90BD6F280B}"/>
              </a:ext>
            </a:extLst>
          </p:cNvPr>
          <p:cNvSpPr txBox="1"/>
          <p:nvPr/>
        </p:nvSpPr>
        <p:spPr>
          <a:xfrm>
            <a:off x="8985146" y="3975006"/>
            <a:ext cx="2383661"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Build AI-driven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(Pro-code agents and apps)</a:t>
            </a:r>
          </a:p>
        </p:txBody>
      </p:sp>
      <p:sp>
        <p:nvSpPr>
          <p:cNvPr id="17" name="TextBox 16">
            <a:extLst>
              <a:ext uri="{FF2B5EF4-FFF2-40B4-BE49-F238E27FC236}">
                <a16:creationId xmlns:a16="http://schemas.microsoft.com/office/drawing/2014/main" id="{FE65CF3D-8C99-B066-0D4E-2AF8C9A660B3}"/>
              </a:ext>
            </a:extLst>
          </p:cNvPr>
          <p:cNvSpPr txBox="1"/>
          <p:nvPr/>
        </p:nvSpPr>
        <p:spPr>
          <a:xfrm>
            <a:off x="9963616"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4</a:t>
            </a:r>
          </a:p>
        </p:txBody>
      </p:sp>
      <p:sp>
        <p:nvSpPr>
          <p:cNvPr id="18" name="Oval 17">
            <a:extLst>
              <a:ext uri="{FF2B5EF4-FFF2-40B4-BE49-F238E27FC236}">
                <a16:creationId xmlns:a16="http://schemas.microsoft.com/office/drawing/2014/main" id="{7EF401AD-3A2B-34FA-2F6E-1641D26BB92B}"/>
              </a:ext>
              <a:ext uri="{C183D7F6-B498-43B3-948B-1728B52AA6E4}">
                <adec:decorative xmlns:adec="http://schemas.microsoft.com/office/drawing/2017/decorative" val="1"/>
              </a:ext>
            </a:extLst>
          </p:cNvPr>
          <p:cNvSpPr>
            <a:spLocks/>
          </p:cNvSpPr>
          <p:nvPr/>
        </p:nvSpPr>
        <p:spPr>
          <a:xfrm>
            <a:off x="9844468" y="3043981"/>
            <a:ext cx="665017" cy="665017"/>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1028" name="Picture 4" descr="Azure AI Studio - Pricing | Microsoft Azure">
            <a:extLst>
              <a:ext uri="{FF2B5EF4-FFF2-40B4-BE49-F238E27FC236}">
                <a16:creationId xmlns:a16="http://schemas.microsoft.com/office/drawing/2014/main" id="{FFB7A2B8-43EE-0C2B-09A0-5E462B7C9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011" y="1396006"/>
            <a:ext cx="1575489" cy="827132"/>
          </a:xfrm>
          <a:prstGeom prst="rect">
            <a:avLst/>
          </a:prstGeom>
          <a:noFill/>
          <a:extLst>
            <a:ext uri="{909E8E84-426E-40DD-AFC4-6F175D3DCCD1}">
              <a14:hiddenFill xmlns:a14="http://schemas.microsoft.com/office/drawing/2010/main">
                <a:solidFill>
                  <a:srgbClr val="FFFFFF"/>
                </a:solidFill>
              </a14:hiddenFill>
            </a:ext>
          </a:extLst>
        </p:spPr>
      </p:pic>
      <p:sp>
        <p:nvSpPr>
          <p:cNvPr id="25" name="Arc 24">
            <a:extLst>
              <a:ext uri="{FF2B5EF4-FFF2-40B4-BE49-F238E27FC236}">
                <a16:creationId xmlns:a16="http://schemas.microsoft.com/office/drawing/2014/main" id="{D9FC6D99-EFD4-CBE4-606C-1A1135A704E0}"/>
              </a:ext>
              <a:ext uri="{C183D7F6-B498-43B3-948B-1728B52AA6E4}">
                <adec:decorative xmlns:adec="http://schemas.microsoft.com/office/drawing/2017/decorative" val="1"/>
              </a:ext>
            </a:extLst>
          </p:cNvPr>
          <p:cNvSpPr>
            <a:spLocks/>
          </p:cNvSpPr>
          <p:nvPr/>
        </p:nvSpPr>
        <p:spPr>
          <a:xfrm>
            <a:off x="7083357" y="3043981"/>
            <a:ext cx="665017" cy="665017"/>
          </a:xfrm>
          <a:prstGeom prst="arc">
            <a:avLst>
              <a:gd name="adj1" fmla="val 16276073"/>
              <a:gd name="adj2" fmla="val 10891520"/>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5" name="Picture 4" descr="Microsoft Copilot Studio Pricing 2025: Is it Worth It?">
            <a:extLst>
              <a:ext uri="{FF2B5EF4-FFF2-40B4-BE49-F238E27FC236}">
                <a16:creationId xmlns:a16="http://schemas.microsoft.com/office/drawing/2014/main" id="{91234ABE-566A-7AB8-1915-4348147A970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778" b="92778" l="1111" r="97778">
                        <a14:foregroundMark x1="175" y1="50726" x2="1667" y2="71111"/>
                        <a14:foregroundMark x1="1667" y1="71111" x2="5000" y2="81111"/>
                        <a14:foregroundMark x1="5000" y1="81111" x2="14006" y2="83684"/>
                        <a14:foregroundMark x1="71924" y1="85379" x2="71111" y2="82778"/>
                        <a14:foregroundMark x1="71111" y1="82778" x2="21667" y2="46111"/>
                        <a14:foregroundMark x1="21667" y1="46111" x2="16169" y2="44737"/>
                        <a14:foregroundMark x1="27778" y1="10556" x2="62778" y2="7222"/>
                        <a14:foregroundMark x1="62778" y1="7222" x2="72778" y2="7778"/>
                        <a14:foregroundMark x1="72778" y1="7778" x2="40000" y2="13333"/>
                        <a14:foregroundMark x1="40000" y1="13333" x2="30000" y2="11667"/>
                        <a14:foregroundMark x1="30000" y1="11667" x2="28889" y2="10556"/>
                        <a14:foregroundMark x1="81976" y1="15943" x2="83333" y2="16667"/>
                        <a14:foregroundMark x1="81398" y1="15635" x2="81561" y2="15722"/>
                        <a14:foregroundMark x1="83333" y1="16667" x2="93333" y2="18333"/>
                        <a14:foregroundMark x1="93333" y1="18333" x2="99444" y2="21111"/>
                        <a14:foregroundMark x1="99444" y1="21111" x2="98333" y2="56667"/>
                        <a14:foregroundMark x1="91887" y1="57778" x2="82222" y2="59444"/>
                        <a14:foregroundMark x1="82222" y1="59444" x2="74444" y2="58333"/>
                        <a14:foregroundMark x1="74444" y1="58333" x2="63333" y2="31667"/>
                        <a14:foregroundMark x1="63333" y1="31667" x2="64444" y2="16667"/>
                        <a14:foregroundMark x1="64444" y1="16667" x2="69444" y2="11667"/>
                        <a14:foregroundMark x1="69444" y1="11667" x2="74977" y2="11667"/>
                        <a14:foregroundMark x1="685" y1="50604" x2="1111" y2="72778"/>
                        <a14:foregroundMark x1="1111" y1="72778" x2="3889" y2="81667"/>
                        <a14:foregroundMark x1="3889" y1="81667" x2="10556" y2="75000"/>
                        <a14:foregroundMark x1="10556" y1="75000" x2="10556" y2="51667"/>
                        <a14:foregroundMark x1="10556" y1="51667" x2="9830" y2="48945"/>
                        <a14:foregroundMark x1="531" y1="50641" x2="0" y2="76111"/>
                        <a14:foregroundMark x1="0" y1="76111" x2="5000" y2="50000"/>
                        <a14:foregroundMark x1="5000" y1="50000" x2="4924" y2="49791"/>
                        <a14:foregroundMark x1="25725" y1="92837" x2="26239" y2="93017"/>
                        <a14:foregroundMark x1="2684" y1="42942" x2="1667" y2="43333"/>
                        <a14:foregroundMark x1="1667" y1="43333" x2="2437" y2="43372"/>
                        <a14:foregroundMark x1="2262" y1="43677" x2="1111" y2="44444"/>
                        <a14:foregroundMark x1="65556" y1="91111" x2="71903" y2="89646"/>
                        <a14:foregroundMark x1="71870" y1="89609" x2="66667" y2="90556"/>
                        <a14:foregroundMark x1="73148" y1="88889" x2="73014" y2="89090"/>
                        <a14:backgroundMark x1="75556" y1="11111" x2="81111" y2="15000"/>
                        <a14:backgroundMark x1="81111" y1="15000" x2="76667" y2="11667"/>
                        <a14:backgroundMark x1="81667" y1="15556" x2="82222" y2="15556"/>
                        <a14:backgroundMark x1="98333" y1="56667" x2="98333" y2="57778"/>
                        <a14:backgroundMark x1="64854" y1="92372" x2="63889" y2="92778"/>
                        <a14:backgroundMark x1="63889" y1="92778" x2="28333" y2="96111"/>
                        <a14:backgroundMark x1="25556" y1="94444" x2="25556" y2="91667"/>
                        <a14:backgroundMark x1="24444" y1="90000" x2="17778" y2="85000"/>
                        <a14:backgroundMark x1="17778" y1="85000" x2="14444" y2="84444"/>
                        <a14:backgroundMark x1="74444" y1="87778" x2="74444" y2="88889"/>
                        <a14:backgroundMark x1="73333" y1="89444" x2="72222" y2="90000"/>
                        <a14:backgroundMark x1="556" y1="43889" x2="1667" y2="42778"/>
                        <a14:backgroundMark x1="2778" y1="42778" x2="18889" y2="40000"/>
                      </a14:backgroundRemoval>
                    </a14:imgEffect>
                  </a14:imgLayer>
                </a14:imgProps>
              </a:ext>
              <a:ext uri="{28A0092B-C50C-407E-A947-70E740481C1C}">
                <a14:useLocalDpi xmlns:a14="http://schemas.microsoft.com/office/drawing/2010/main" val="0"/>
              </a:ext>
            </a:extLst>
          </a:blip>
          <a:srcRect/>
          <a:stretch>
            <a:fillRect/>
          </a:stretch>
        </p:blipFill>
        <p:spPr bwMode="auto">
          <a:xfrm>
            <a:off x="5789396" y="1522381"/>
            <a:ext cx="648221" cy="64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
        <p:nvSpPr>
          <p:cNvPr id="9" name="Title 4">
            <a:extLst>
              <a:ext uri="{FF2B5EF4-FFF2-40B4-BE49-F238E27FC236}">
                <a16:creationId xmlns:a16="http://schemas.microsoft.com/office/drawing/2014/main" id="{4E041121-5B87-9ACF-A14D-7B09E655733C}"/>
              </a:ext>
            </a:extLst>
          </p:cNvPr>
          <p:cNvSpPr>
            <a:spLocks noGrp="1"/>
          </p:cNvSpPr>
          <p:nvPr>
            <p:ph type="title"/>
          </p:nvPr>
        </p:nvSpPr>
        <p:spPr>
          <a:xfrm>
            <a:off x="588264" y="3243302"/>
            <a:ext cx="4733036" cy="1107996"/>
          </a:xfrm>
        </p:spPr>
        <p:txBody>
          <a:bodyPr/>
          <a:lstStyle/>
          <a:p>
            <a:r>
              <a:rPr lang="en-US" noProof="0" dirty="0"/>
              <a:t>AI use cases for</a:t>
            </a:r>
            <a:br>
              <a:rPr lang="en-US" noProof="0" dirty="0"/>
            </a:br>
            <a:r>
              <a:rPr lang="en-US" noProof="0" dirty="0">
                <a:gradFill>
                  <a:gsLst>
                    <a:gs pos="35000">
                      <a:srgbClr val="0078D4"/>
                    </a:gs>
                    <a:gs pos="0">
                      <a:srgbClr val="C03BC4"/>
                    </a:gs>
                  </a:gsLst>
                  <a:path path="circle">
                    <a:fillToRect l="100000" t="100000"/>
                  </a:path>
                </a:gradFill>
              </a:rPr>
              <a:t>Manufacturing</a:t>
            </a:r>
          </a:p>
        </p:txBody>
      </p:sp>
    </p:spTree>
    <p:extLst>
      <p:ext uri="{BB962C8B-B14F-4D97-AF65-F5344CB8AC3E}">
        <p14:creationId xmlns:p14="http://schemas.microsoft.com/office/powerpoint/2010/main" val="5452425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dirty="0"/>
              <a:t>AI </a:t>
            </a:r>
            <a:r>
              <a:rPr lang="en-US" noProof="0" dirty="0">
                <a:gradFill>
                  <a:gsLst>
                    <a:gs pos="44000">
                      <a:srgbClr val="0078D4"/>
                    </a:gs>
                    <a:gs pos="0">
                      <a:srgbClr val="C03BC4"/>
                    </a:gs>
                  </a:gsLst>
                  <a:path path="circle">
                    <a:fillToRect l="100000" t="100000"/>
                  </a:path>
                </a:gradFill>
              </a:rPr>
              <a:t>Manufacturing </a:t>
            </a:r>
            <a:r>
              <a:rPr lang="en-US" noProof="0" dirty="0"/>
              <a:t>use cases</a:t>
            </a: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672"/>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Manufacturing and how AI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AI can simplify the tasks that Manufacturing pros perform every day. Look at key use cases and how Copilot and agents can assist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01778" y="4234841"/>
            <a:ext cx="2598844"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Manufacturing pros are using AI in their day-to-day.</a:t>
            </a:r>
          </a:p>
        </p:txBody>
      </p:sp>
    </p:spTree>
    <p:extLst>
      <p:ext uri="{BB962C8B-B14F-4D97-AF65-F5344CB8AC3E}">
        <p14:creationId xmlns:p14="http://schemas.microsoft.com/office/powerpoint/2010/main" val="24135317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18F72-92AD-66DB-B5AE-44AC53A9E9B3}"/>
            </a:ext>
          </a:extLst>
        </p:cNvPr>
        <p:cNvGrpSpPr/>
        <p:nvPr/>
      </p:nvGrpSpPr>
      <p:grpSpPr>
        <a:xfrm>
          <a:off x="0" y="0"/>
          <a:ext cx="0" cy="0"/>
          <a:chOff x="0" y="0"/>
          <a:chExt cx="0" cy="0"/>
        </a:xfrm>
      </p:grpSpPr>
      <p:sp>
        <p:nvSpPr>
          <p:cNvPr id="37" name="Rectangle: Rounded Corners 81">
            <a:extLst>
              <a:ext uri="{FF2B5EF4-FFF2-40B4-BE49-F238E27FC236}">
                <a16:creationId xmlns:a16="http://schemas.microsoft.com/office/drawing/2014/main" id="{0EE49EF3-DCD0-D57B-42D6-30B231112191}"/>
              </a:ext>
              <a:ext uri="{C183D7F6-B498-43B3-948B-1728B52AA6E4}">
                <adec:decorative xmlns:adec="http://schemas.microsoft.com/office/drawing/2017/decorative" val="1"/>
              </a:ext>
            </a:extLst>
          </p:cNvPr>
          <p:cNvSpPr>
            <a:spLocks/>
          </p:cNvSpPr>
          <p:nvPr/>
        </p:nvSpPr>
        <p:spPr bwMode="auto">
          <a:xfrm>
            <a:off x="588263" y="4288608"/>
            <a:ext cx="11017250" cy="2074091"/>
          </a:xfrm>
          <a:prstGeom prst="roundRect">
            <a:avLst>
              <a:gd name="adj" fmla="val 5449"/>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39" name="Rounded Rectangle 53">
            <a:extLst>
              <a:ext uri="{FF2B5EF4-FFF2-40B4-BE49-F238E27FC236}">
                <a16:creationId xmlns:a16="http://schemas.microsoft.com/office/drawing/2014/main" id="{96FEC7B0-D504-281C-C041-4F5F00045433}"/>
              </a:ext>
            </a:extLst>
          </p:cNvPr>
          <p:cNvSpPr>
            <a:spLocks/>
          </p:cNvSpPr>
          <p:nvPr/>
        </p:nvSpPr>
        <p:spPr bwMode="auto">
          <a:xfrm>
            <a:off x="3170731" y="4361760"/>
            <a:ext cx="8361632" cy="1927787"/>
          </a:xfrm>
          <a:prstGeom prst="roundRect">
            <a:avLst>
              <a:gd name="adj" fmla="val 4659"/>
            </a:avLst>
          </a:prstGeom>
          <a:solidFill>
            <a:srgbClr val="FFFFFF">
              <a:alpha val="85098"/>
            </a:srgbClr>
          </a:solidFill>
          <a:ln w="6350" cap="flat" cmpd="sng" algn="ctr">
            <a:noFill/>
            <a:prstDash val="solid"/>
            <a:headEnd type="none" w="med" len="med"/>
            <a:tailEnd type="none" w="med" len="med"/>
          </a:ln>
          <a:effectLst>
            <a:outerShdw blurRad="152400" sx="102000" sy="102000" algn="ctr" rotWithShape="0">
              <a:prstClr val="black">
                <a:alpha val="8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54" name="Rounded Rectangle 53">
            <a:extLst>
              <a:ext uri="{FF2B5EF4-FFF2-40B4-BE49-F238E27FC236}">
                <a16:creationId xmlns:a16="http://schemas.microsoft.com/office/drawing/2014/main" id="{ED316423-AE1A-0D90-4EC2-338FE99343C4}"/>
              </a:ext>
            </a:extLst>
          </p:cNvPr>
          <p:cNvSpPr/>
          <p:nvPr/>
        </p:nvSpPr>
        <p:spPr bwMode="auto">
          <a:xfrm>
            <a:off x="588263" y="1225509"/>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79B09315-D081-085D-7DCE-A3B65F8A3DC3}"/>
              </a:ext>
            </a:extLst>
          </p:cNvPr>
          <p:cNvSpPr>
            <a:spLocks noGrp="1"/>
          </p:cNvSpPr>
          <p:nvPr>
            <p:ph type="title"/>
          </p:nvPr>
        </p:nvSpPr>
        <p:spPr>
          <a:xfrm>
            <a:off x="588263" y="457200"/>
            <a:ext cx="11018520" cy="553998"/>
          </a:xfrm>
        </p:spPr>
        <p:txBody>
          <a:bodyPr/>
          <a:lstStyle/>
          <a:p>
            <a:r>
              <a:rPr lang="en-US" noProof="0">
                <a:cs typeface="Segoe UI"/>
              </a:rPr>
              <a:t>AI use cases for </a:t>
            </a:r>
            <a:r>
              <a:rPr lang="en-US" noProof="0">
                <a:gradFill flip="none" rotWithShape="1">
                  <a:gsLst>
                    <a:gs pos="50000">
                      <a:srgbClr val="0078D4"/>
                    </a:gs>
                    <a:gs pos="0">
                      <a:srgbClr val="C03BC4"/>
                    </a:gs>
                  </a:gsLst>
                  <a:lin ang="13500000" scaled="1"/>
                  <a:tileRect/>
                </a:gradFill>
              </a:rPr>
              <a:t>Manufacturing</a:t>
            </a:r>
          </a:p>
        </p:txBody>
      </p:sp>
      <p:sp>
        <p:nvSpPr>
          <p:cNvPr id="5" name="TextBox 4">
            <a:extLst>
              <a:ext uri="{FF2B5EF4-FFF2-40B4-BE49-F238E27FC236}">
                <a16:creationId xmlns:a16="http://schemas.microsoft.com/office/drawing/2014/main" id="{518E6C7C-E434-5DE0-47F1-A710A082DD1D}"/>
              </a:ext>
            </a:extLst>
          </p:cNvPr>
          <p:cNvSpPr txBox="1">
            <a:spLocks/>
          </p:cNvSpPr>
          <p:nvPr/>
        </p:nvSpPr>
        <p:spPr>
          <a:xfrm>
            <a:off x="739970" y="1841573"/>
            <a:ext cx="1092317"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flip="none" rotWithShape="1">
                  <a:gsLst>
                    <a:gs pos="55000">
                      <a:srgbClr val="0078D4"/>
                    </a:gs>
                    <a:gs pos="0">
                      <a:srgbClr val="C03BC4"/>
                    </a:gs>
                  </a:gsLst>
                  <a:lin ang="13500000" scaled="1"/>
                  <a:tileRect/>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B349BB36-FC5C-EF0E-A69D-7FEF99458089}"/>
              </a:ext>
            </a:extLst>
          </p:cNvPr>
          <p:cNvSpPr txBox="1">
            <a:spLocks/>
          </p:cNvSpPr>
          <p:nvPr/>
        </p:nvSpPr>
        <p:spPr>
          <a:xfrm>
            <a:off x="2218000" y="1379962"/>
            <a:ext cx="3569133" cy="1077218"/>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00000"/>
              </a:lnSpc>
              <a:spcBef>
                <a:spcPct val="0"/>
              </a:spcBef>
              <a:spcAft>
                <a:spcPts val="30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a:rPr>
              <a:t>The Manufacturing industry requires a steady flow of raw materials while managing costs and minimizing production disruptions. Manufacturers look for opportunities to drive innovation and operational excellence while balancing operational costs amid rising prices and finding ways to improve efficiency, supply chain management, and streamline the design-to-make process.</a:t>
            </a:r>
          </a:p>
        </p:txBody>
      </p:sp>
      <p:sp>
        <p:nvSpPr>
          <p:cNvPr id="8" name="Freeform 27">
            <a:extLst>
              <a:ext uri="{FF2B5EF4-FFF2-40B4-BE49-F238E27FC236}">
                <a16:creationId xmlns:a16="http://schemas.microsoft.com/office/drawing/2014/main" id="{51D7C040-280E-9B99-005D-37783F710B29}"/>
              </a:ext>
              <a:ext uri="{C183D7F6-B498-43B3-948B-1728B52AA6E4}">
                <adec:decorative xmlns:adec="http://schemas.microsoft.com/office/drawing/2017/decorative" val="1"/>
              </a:ext>
            </a:extLst>
          </p:cNvPr>
          <p:cNvSpPr/>
          <p:nvPr/>
        </p:nvSpPr>
        <p:spPr bwMode="auto">
          <a:xfrm rot="5400000">
            <a:off x="1423800" y="1904855"/>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62833B2C-0217-2691-CE85-39F13D21CC26}"/>
              </a:ext>
            </a:extLst>
          </p:cNvPr>
          <p:cNvSpPr>
            <a:spLocks noChangeAspect="1"/>
          </p:cNvSpPr>
          <p:nvPr/>
        </p:nvSpPr>
        <p:spPr>
          <a:xfrm>
            <a:off x="739970" y="1430093"/>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41329A49-B9C3-4D6E-2B98-797096D0EB4F}"/>
              </a:ext>
            </a:extLst>
          </p:cNvPr>
          <p:cNvSpPr>
            <a:spLocks/>
          </p:cNvSpPr>
          <p:nvPr/>
        </p:nvSpPr>
        <p:spPr bwMode="auto">
          <a:xfrm>
            <a:off x="6036310" y="1225509"/>
            <a:ext cx="5584190" cy="2925642"/>
          </a:xfrm>
          <a:prstGeom prst="roundRect">
            <a:avLst>
              <a:gd name="adj" fmla="val 276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87">
            <a:extLst>
              <a:ext uri="{FF2B5EF4-FFF2-40B4-BE49-F238E27FC236}">
                <a16:creationId xmlns:a16="http://schemas.microsoft.com/office/drawing/2014/main" id="{F66E9FC6-99EC-C8CE-B7E3-40C20B97A7DC}"/>
              </a:ext>
            </a:extLst>
          </p:cNvPr>
          <p:cNvSpPr txBox="1"/>
          <p:nvPr/>
        </p:nvSpPr>
        <p:spPr>
          <a:xfrm>
            <a:off x="739970" y="4913228"/>
            <a:ext cx="2109910"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a:rPr>
              <a:t>AI can assist with...</a:t>
            </a:r>
            <a:endPar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704BEEC1-5DF4-7F1D-A531-4BF104C04398}"/>
              </a:ext>
              <a:ext uri="{C183D7F6-B498-43B3-948B-1728B52AA6E4}">
                <adec:decorative xmlns:adec="http://schemas.microsoft.com/office/drawing/2017/decorative" val="1"/>
              </a:ext>
            </a:extLst>
          </p:cNvPr>
          <p:cNvSpPr>
            <a:spLocks/>
          </p:cNvSpPr>
          <p:nvPr/>
        </p:nvSpPr>
        <p:spPr>
          <a:xfrm>
            <a:off x="739970" y="4475436"/>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08" name="Text Placeholder 4">
            <a:extLst>
              <a:ext uri="{FF2B5EF4-FFF2-40B4-BE49-F238E27FC236}">
                <a16:creationId xmlns:a16="http://schemas.microsoft.com/office/drawing/2014/main" id="{77A522C1-3918-B91B-5D0B-10BD2A279D91}"/>
              </a:ext>
            </a:extLst>
          </p:cNvPr>
          <p:cNvSpPr txBox="1">
            <a:spLocks/>
          </p:cNvSpPr>
          <p:nvPr/>
        </p:nvSpPr>
        <p:spPr>
          <a:xfrm>
            <a:off x="739970" y="5294476"/>
            <a:ext cx="2163830" cy="846386"/>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00000"/>
              </a:lnSpc>
              <a:spcBef>
                <a:spcPct val="0"/>
              </a:spcBef>
              <a:spcAft>
                <a:spcPts val="30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AI assists Manufacturing organizations with numerous use cases that impact critical processes like supply chain, factory operations, and product design.</a:t>
            </a:r>
          </a:p>
        </p:txBody>
      </p:sp>
      <p:sp>
        <p:nvSpPr>
          <p:cNvPr id="12" name="Rounded Rectangle 55">
            <a:extLst>
              <a:ext uri="{FF2B5EF4-FFF2-40B4-BE49-F238E27FC236}">
                <a16:creationId xmlns:a16="http://schemas.microsoft.com/office/drawing/2014/main" id="{4B243A3C-3E45-B578-127C-31949EAD73CD}"/>
              </a:ext>
            </a:extLst>
          </p:cNvPr>
          <p:cNvSpPr/>
          <p:nvPr/>
        </p:nvSpPr>
        <p:spPr bwMode="auto">
          <a:xfrm>
            <a:off x="588263" y="2765325"/>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10">
            <a:extLst>
              <a:ext uri="{FF2B5EF4-FFF2-40B4-BE49-F238E27FC236}">
                <a16:creationId xmlns:a16="http://schemas.microsoft.com/office/drawing/2014/main" id="{B249A5DC-F99C-178F-37B1-78236EAF3392}"/>
              </a:ext>
            </a:extLst>
          </p:cNvPr>
          <p:cNvSpPr txBox="1">
            <a:spLocks/>
          </p:cNvSpPr>
          <p:nvPr/>
        </p:nvSpPr>
        <p:spPr>
          <a:xfrm>
            <a:off x="3230847" y="3698577"/>
            <a:ext cx="565565"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ea typeface="+mn-ea"/>
                <a:cs typeface="Segoe UI Semilight" panose="020B0402040204020203" pitchFamily="34" charset="0"/>
              </a:rPr>
              <a:t>Product Designer</a:t>
            </a:r>
          </a:p>
        </p:txBody>
      </p:sp>
      <p:sp>
        <p:nvSpPr>
          <p:cNvPr id="22" name="Text Placeholder 10">
            <a:extLst>
              <a:ext uri="{FF2B5EF4-FFF2-40B4-BE49-F238E27FC236}">
                <a16:creationId xmlns:a16="http://schemas.microsoft.com/office/drawing/2014/main" id="{A0BBE20D-BDD7-541B-3F41-EACB43D4D951}"/>
              </a:ext>
            </a:extLst>
          </p:cNvPr>
          <p:cNvSpPr txBox="1">
            <a:spLocks/>
          </p:cNvSpPr>
          <p:nvPr/>
        </p:nvSpPr>
        <p:spPr>
          <a:xfrm>
            <a:off x="2170324" y="3698577"/>
            <a:ext cx="781152"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ea typeface="+mn-ea"/>
                <a:cs typeface="Segoe UI Semilight" panose="020B0402040204020203" pitchFamily="34" charset="0"/>
              </a:rPr>
              <a:t>Supply Chain Manager</a:t>
            </a:r>
          </a:p>
        </p:txBody>
      </p:sp>
      <p:sp>
        <p:nvSpPr>
          <p:cNvPr id="23" name="Text Placeholder 10">
            <a:extLst>
              <a:ext uri="{FF2B5EF4-FFF2-40B4-BE49-F238E27FC236}">
                <a16:creationId xmlns:a16="http://schemas.microsoft.com/office/drawing/2014/main" id="{B7F3B540-0F46-90C1-05A0-E5A6E4C0EE9F}"/>
              </a:ext>
            </a:extLst>
          </p:cNvPr>
          <p:cNvSpPr txBox="1">
            <a:spLocks/>
          </p:cNvSpPr>
          <p:nvPr/>
        </p:nvSpPr>
        <p:spPr>
          <a:xfrm>
            <a:off x="4088997" y="3698577"/>
            <a:ext cx="754725"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ea typeface="+mn-ea"/>
                <a:cs typeface="Segoe UI Semilight" panose="020B0402040204020203" pitchFamily="34" charset="0"/>
              </a:rPr>
              <a:t>Process Engineer</a:t>
            </a:r>
          </a:p>
        </p:txBody>
      </p:sp>
      <p:sp>
        <p:nvSpPr>
          <p:cNvPr id="24" name="Text Placeholder 10">
            <a:extLst>
              <a:ext uri="{FF2B5EF4-FFF2-40B4-BE49-F238E27FC236}">
                <a16:creationId xmlns:a16="http://schemas.microsoft.com/office/drawing/2014/main" id="{2A45FBDA-5AD6-A2E8-0AEC-5410C06CA88B}"/>
              </a:ext>
            </a:extLst>
          </p:cNvPr>
          <p:cNvSpPr txBox="1">
            <a:spLocks/>
          </p:cNvSpPr>
          <p:nvPr/>
        </p:nvSpPr>
        <p:spPr>
          <a:xfrm>
            <a:off x="5086991" y="3698577"/>
            <a:ext cx="664199"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ea typeface="+mn-ea"/>
                <a:cs typeface="Segoe UI Semilight" panose="020B0402040204020203" pitchFamily="34" charset="0"/>
              </a:rPr>
              <a:t>Production Manager</a:t>
            </a:r>
          </a:p>
        </p:txBody>
      </p:sp>
      <p:pic>
        <p:nvPicPr>
          <p:cNvPr id="25" name="Picture 24">
            <a:extLst>
              <a:ext uri="{FF2B5EF4-FFF2-40B4-BE49-F238E27FC236}">
                <a16:creationId xmlns:a16="http://schemas.microsoft.com/office/drawing/2014/main" id="{CD68D468-2B2F-91D4-A3C8-425B1043C5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18000" y="2910420"/>
            <a:ext cx="685800" cy="685800"/>
          </a:xfrm>
          <a:prstGeom prst="roundRect">
            <a:avLst>
              <a:gd name="adj" fmla="val 10070"/>
            </a:avLst>
          </a:prstGeom>
          <a:ln w="6350">
            <a:solidFill>
              <a:schemeClr val="bg1">
                <a:lumMod val="95000"/>
              </a:schemeClr>
            </a:solidFill>
          </a:ln>
          <a:effectLst>
            <a:outerShdw blurRad="127000" dist="127000" dir="2700000" algn="tl" rotWithShape="0">
              <a:prstClr val="black">
                <a:alpha val="9000"/>
              </a:prstClr>
            </a:outerShdw>
          </a:effectLst>
        </p:spPr>
      </p:pic>
      <p:pic>
        <p:nvPicPr>
          <p:cNvPr id="27" name="Picture 26">
            <a:extLst>
              <a:ext uri="{FF2B5EF4-FFF2-40B4-BE49-F238E27FC236}">
                <a16:creationId xmlns:a16="http://schemas.microsoft.com/office/drawing/2014/main" id="{B057AED6-9B9D-3495-2762-5734A0DA8C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70730" y="2910420"/>
            <a:ext cx="685800" cy="685800"/>
          </a:xfrm>
          <a:prstGeom prst="roundRect">
            <a:avLst>
              <a:gd name="adj" fmla="val 10070"/>
            </a:avLst>
          </a:prstGeom>
          <a:ln w="6350">
            <a:solidFill>
              <a:schemeClr val="bg1">
                <a:lumMod val="95000"/>
              </a:schemeClr>
            </a:solidFill>
          </a:ln>
          <a:effectLst>
            <a:outerShdw blurRad="127000" dist="127000" dir="2700000" algn="tl" rotWithShape="0">
              <a:prstClr val="black">
                <a:alpha val="9000"/>
              </a:prstClr>
            </a:outerShdw>
          </a:effectLst>
        </p:spPr>
      </p:pic>
      <p:pic>
        <p:nvPicPr>
          <p:cNvPr id="28" name="Picture 27">
            <a:extLst>
              <a:ext uri="{FF2B5EF4-FFF2-40B4-BE49-F238E27FC236}">
                <a16:creationId xmlns:a16="http://schemas.microsoft.com/office/drawing/2014/main" id="{72E75EC1-79D2-40F2-B9C5-55528F37E26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76190" y="2910420"/>
            <a:ext cx="685800" cy="685800"/>
          </a:xfrm>
          <a:prstGeom prst="roundRect">
            <a:avLst>
              <a:gd name="adj" fmla="val 10070"/>
            </a:avLst>
          </a:prstGeom>
          <a:ln w="6350">
            <a:solidFill>
              <a:schemeClr val="bg1">
                <a:lumMod val="95000"/>
              </a:schemeClr>
            </a:solidFill>
          </a:ln>
          <a:effectLst>
            <a:outerShdw blurRad="127000" dist="127000" dir="2700000" algn="tl" rotWithShape="0">
              <a:prstClr val="black">
                <a:alpha val="9000"/>
              </a:prstClr>
            </a:outerShdw>
          </a:effectLst>
        </p:spPr>
      </p:pic>
      <p:pic>
        <p:nvPicPr>
          <p:cNvPr id="29" name="Picture 28">
            <a:extLst>
              <a:ext uri="{FF2B5EF4-FFF2-40B4-BE49-F238E27FC236}">
                <a16:creationId xmlns:a16="http://schemas.microsoft.com/office/drawing/2014/main" id="{FFA2ACD9-64BA-7C19-C711-92CCA4A7CAE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123460" y="2910420"/>
            <a:ext cx="685800" cy="685800"/>
          </a:xfrm>
          <a:prstGeom prst="roundRect">
            <a:avLst>
              <a:gd name="adj" fmla="val 10070"/>
            </a:avLst>
          </a:prstGeom>
          <a:ln w="6350">
            <a:solidFill>
              <a:schemeClr val="bg1">
                <a:lumMod val="95000"/>
              </a:schemeClr>
            </a:solidFill>
          </a:ln>
          <a:effectLst>
            <a:outerShdw blurRad="127000" dist="127000" dir="2700000" algn="tl" rotWithShape="0">
              <a:prstClr val="black">
                <a:alpha val="9000"/>
              </a:prstClr>
            </a:outerShdw>
          </a:effectLst>
        </p:spPr>
      </p:pic>
      <p:graphicFrame>
        <p:nvGraphicFramePr>
          <p:cNvPr id="16" name="Table 15">
            <a:extLst>
              <a:ext uri="{FF2B5EF4-FFF2-40B4-BE49-F238E27FC236}">
                <a16:creationId xmlns:a16="http://schemas.microsoft.com/office/drawing/2014/main" id="{439449CF-C40F-FA6F-EB37-5E2DFB5AE2F8}"/>
              </a:ext>
            </a:extLst>
          </p:cNvPr>
          <p:cNvGraphicFramePr>
            <a:graphicFrameLocks noGrp="1"/>
          </p:cNvGraphicFramePr>
          <p:nvPr>
            <p:extLst>
              <p:ext uri="{D42A27DB-BD31-4B8C-83A1-F6EECF244321}">
                <p14:modId xmlns:p14="http://schemas.microsoft.com/office/powerpoint/2010/main" val="3823079982"/>
              </p:ext>
            </p:extLst>
          </p:nvPr>
        </p:nvGraphicFramePr>
        <p:xfrm>
          <a:off x="6036310" y="1225509"/>
          <a:ext cx="5584190" cy="2925640"/>
        </p:xfrm>
        <a:graphic>
          <a:graphicData uri="http://schemas.openxmlformats.org/drawingml/2006/table">
            <a:tbl>
              <a:tblPr firstRow="1" bandRow="1">
                <a:tableStyleId>{5C22544A-7EE6-4342-B048-85BDC9FD1C3A}</a:tableStyleId>
              </a:tblPr>
              <a:tblGrid>
                <a:gridCol w="974090">
                  <a:extLst>
                    <a:ext uri="{9D8B030D-6E8A-4147-A177-3AD203B41FA5}">
                      <a16:colId xmlns:a16="http://schemas.microsoft.com/office/drawing/2014/main" val="1464606022"/>
                    </a:ext>
                  </a:extLst>
                </a:gridCol>
                <a:gridCol w="4610100">
                  <a:extLst>
                    <a:ext uri="{9D8B030D-6E8A-4147-A177-3AD203B41FA5}">
                      <a16:colId xmlns:a16="http://schemas.microsoft.com/office/drawing/2014/main" val="2911697903"/>
                    </a:ext>
                  </a:extLst>
                </a:gridCol>
              </a:tblGrid>
              <a:tr h="332875">
                <a:tc gridSpan="2">
                  <a:txBody>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mj-lt"/>
                          <a:ea typeface="+mn-ea"/>
                          <a:cs typeface="Segoe UI Semibold" panose="020B0702040204020203" pitchFamily="34" charset="0"/>
                        </a:rPr>
                        <a:t>Opportunity to impact Manufacturing KPIs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endParaRPr lang="en-IN"/>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518553">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j-lt"/>
                          <a:ea typeface="+mn-ea"/>
                          <a:cs typeface="Segoe UI Semibold" panose="020B0702040204020203" pitchFamily="34" charset="0"/>
                        </a:rPr>
                        <a:t>Product time to market</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00" cap="none" spc="0" normalizeH="0" baseline="0" noProof="0" dirty="0">
                          <a:ln>
                            <a:noFill/>
                          </a:ln>
                          <a:solidFill>
                            <a:schemeClr val="tx1"/>
                          </a:solidFill>
                          <a:effectLst/>
                          <a:uLnTx/>
                          <a:uFillTx/>
                          <a:latin typeface="+mn-lt"/>
                          <a:ea typeface="Aptos" panose="020B0004020202020204" pitchFamily="34" charset="0"/>
                          <a:cs typeface="Times New Roman"/>
                        </a:rPr>
                        <a:t>Capture customer needs and market trends and then support coordination of product development activities.</a:t>
                      </a:r>
                      <a:endParaRPr kumimoji="0" lang="en-US" sz="9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518553">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j-lt"/>
                          <a:ea typeface="+mn-ea"/>
                          <a:cs typeface="Segoe UI Semibold"/>
                        </a:rPr>
                        <a:t>Materials costs</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Use AI to generate evaluation criteria for new materials and suppliers. Review contracts to make the most effective deals and use AI analysis to evaluate supplier performance. Quickly identify quality issues by accessing and analyzing quality logs. </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384838"/>
                  </a:ext>
                </a:extLst>
              </a:tr>
              <a:tr h="518553">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mj-lt"/>
                          <a:ea typeface="+mn-ea"/>
                          <a:cs typeface="Segoe UI Semibold" panose="020B0702040204020203" pitchFamily="34" charset="0"/>
                        </a:rPr>
                        <a:t>Production downtime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00" cap="none" spc="0" normalizeH="0" baseline="0" noProof="0" dirty="0">
                          <a:ln>
                            <a:noFill/>
                          </a:ln>
                          <a:solidFill>
                            <a:schemeClr val="tx1"/>
                          </a:solidFill>
                          <a:effectLst/>
                          <a:uLnTx/>
                          <a:uFillTx/>
                          <a:latin typeface="+mn-lt"/>
                          <a:ea typeface="Aptos" panose="020B0004020202020204" pitchFamily="34" charset="0"/>
                          <a:cs typeface="Times New Roman"/>
                        </a:rPr>
                        <a:t>Analyze real-time data to predict and prevent equipment failures, manage inventory levels and identify training that can help staff keep machines operating. </a:t>
                      </a:r>
                      <a:endParaRPr kumimoji="0" lang="en-US" sz="9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10844117"/>
                  </a:ext>
                </a:extLst>
              </a:tr>
              <a:tr h="518553">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j-lt"/>
                          <a:ea typeface="+mn-ea"/>
                          <a:cs typeface="Segoe UI Semibold" panose="020B0702040204020203" pitchFamily="34" charset="0"/>
                        </a:rPr>
                        <a:t>Employee turnover​</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Retain critical plant and headquarters staff by improving the work/life balance of all workers by simplifying overhead tasks. Improve skilling to provide more growth opportunities and increase internal hiring.​</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18171760"/>
                  </a:ext>
                </a:extLst>
              </a:tr>
              <a:tr h="518553">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j-lt"/>
                          <a:ea typeface="+mn-ea"/>
                          <a:cs typeface="Segoe UI Semibold"/>
                        </a:rPr>
                        <a:t>Customer satisfaction</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Improve customer service performance with tailored LLMs for higher first-time call resolution. Improve customer communications whether through improved writing or improved call scripts.​</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698603741"/>
                  </a:ext>
                </a:extLst>
              </a:tr>
            </a:tbl>
          </a:graphicData>
        </a:graphic>
      </p:graphicFrame>
      <p:sp>
        <p:nvSpPr>
          <p:cNvPr id="30" name="Freeform 27">
            <a:extLst>
              <a:ext uri="{FF2B5EF4-FFF2-40B4-BE49-F238E27FC236}">
                <a16:creationId xmlns:a16="http://schemas.microsoft.com/office/drawing/2014/main" id="{04F2D73D-2DFC-5963-ABA1-8503D0340329}"/>
              </a:ext>
              <a:ext uri="{C183D7F6-B498-43B3-948B-1728B52AA6E4}">
                <adec:decorative xmlns:adec="http://schemas.microsoft.com/office/drawing/2017/decorative" val="1"/>
              </a:ext>
            </a:extLst>
          </p:cNvPr>
          <p:cNvSpPr/>
          <p:nvPr/>
        </p:nvSpPr>
        <p:spPr bwMode="auto">
          <a:xfrm rot="5400000">
            <a:off x="1423800" y="3444671"/>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33" name="Straight Connector 32">
            <a:extLst>
              <a:ext uri="{FF2B5EF4-FFF2-40B4-BE49-F238E27FC236}">
                <a16:creationId xmlns:a16="http://schemas.microsoft.com/office/drawing/2014/main" id="{567EA548-6B8C-F89D-B8E6-3B7EE2990636}"/>
              </a:ext>
            </a:extLst>
          </p:cNvPr>
          <p:cNvCxnSpPr/>
          <p:nvPr/>
        </p:nvCxnSpPr>
        <p:spPr>
          <a:xfrm>
            <a:off x="3037265" y="3698577"/>
            <a:ext cx="0" cy="307777"/>
          </a:xfrm>
          <a:prstGeom prst="line">
            <a:avLst/>
          </a:prstGeom>
          <a:ln w="635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D1C2A94-C6EB-8EDF-6780-213C3A53DB35}"/>
              </a:ext>
            </a:extLst>
          </p:cNvPr>
          <p:cNvCxnSpPr/>
          <p:nvPr/>
        </p:nvCxnSpPr>
        <p:spPr>
          <a:xfrm>
            <a:off x="3989995" y="3698577"/>
            <a:ext cx="0" cy="307777"/>
          </a:xfrm>
          <a:prstGeom prst="line">
            <a:avLst/>
          </a:prstGeom>
          <a:ln w="635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1BD160E-4E27-07C2-0E4A-46739887F403}"/>
              </a:ext>
            </a:extLst>
          </p:cNvPr>
          <p:cNvCxnSpPr/>
          <p:nvPr/>
        </p:nvCxnSpPr>
        <p:spPr>
          <a:xfrm>
            <a:off x="4942725" y="3698577"/>
            <a:ext cx="0" cy="307777"/>
          </a:xfrm>
          <a:prstGeom prst="line">
            <a:avLst/>
          </a:prstGeom>
          <a:ln w="6350">
            <a:solidFill>
              <a:schemeClr val="bg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4B680CA-8F85-CB83-9C36-A6B400883C2C}"/>
              </a:ext>
            </a:extLst>
          </p:cNvPr>
          <p:cNvSpPr txBox="1">
            <a:spLocks/>
          </p:cNvSpPr>
          <p:nvPr/>
        </p:nvSpPr>
        <p:spPr>
          <a:xfrm>
            <a:off x="739970" y="3464093"/>
            <a:ext cx="1213415"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rPr>
              <a:t>Manufacturing roles using AI</a:t>
            </a:r>
          </a:p>
        </p:txBody>
      </p:sp>
      <p:sp>
        <p:nvSpPr>
          <p:cNvPr id="48" name="Graphic 74" descr="Icon of a person with a checkmark">
            <a:extLst>
              <a:ext uri="{FF2B5EF4-FFF2-40B4-BE49-F238E27FC236}">
                <a16:creationId xmlns:a16="http://schemas.microsoft.com/office/drawing/2014/main" id="{736FD383-54B9-C70A-A19D-0D2D388ED684}"/>
              </a:ext>
            </a:extLst>
          </p:cNvPr>
          <p:cNvSpPr/>
          <p:nvPr/>
        </p:nvSpPr>
        <p:spPr>
          <a:xfrm>
            <a:off x="739970" y="3021793"/>
            <a:ext cx="305140" cy="3051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1" name="Rectangle: Top Corners Rounded 50">
            <a:extLst>
              <a:ext uri="{FF2B5EF4-FFF2-40B4-BE49-F238E27FC236}">
                <a16:creationId xmlns:a16="http://schemas.microsoft.com/office/drawing/2014/main" id="{EDF83C45-098E-B1C9-53C3-32DD6F59D47B}"/>
              </a:ext>
            </a:extLst>
          </p:cNvPr>
          <p:cNvSpPr/>
          <p:nvPr/>
        </p:nvSpPr>
        <p:spPr bwMode="auto">
          <a:xfrm flipH="1">
            <a:off x="3170731" y="4361760"/>
            <a:ext cx="8361632" cy="301752"/>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ctr"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aphicFrame>
        <p:nvGraphicFramePr>
          <p:cNvPr id="3" name="Table 2">
            <a:extLst>
              <a:ext uri="{FF2B5EF4-FFF2-40B4-BE49-F238E27FC236}">
                <a16:creationId xmlns:a16="http://schemas.microsoft.com/office/drawing/2014/main" id="{12C3B6E9-D582-EFE1-A1F0-9D9FDF59940D}"/>
              </a:ext>
            </a:extLst>
          </p:cNvPr>
          <p:cNvGraphicFramePr>
            <a:graphicFrameLocks noGrp="1"/>
          </p:cNvGraphicFramePr>
          <p:nvPr>
            <p:extLst>
              <p:ext uri="{D42A27DB-BD31-4B8C-83A1-F6EECF244321}">
                <p14:modId xmlns:p14="http://schemas.microsoft.com/office/powerpoint/2010/main" val="3143561614"/>
              </p:ext>
            </p:extLst>
          </p:nvPr>
        </p:nvGraphicFramePr>
        <p:xfrm>
          <a:off x="3170731" y="4361760"/>
          <a:ext cx="8361632" cy="1927787"/>
        </p:xfrm>
        <a:graphic>
          <a:graphicData uri="http://schemas.openxmlformats.org/drawingml/2006/table">
            <a:tbl>
              <a:tblPr firstRow="1" bandRow="1">
                <a:tableStyleId>{5C22544A-7EE6-4342-B048-85BDC9FD1C3A}</a:tableStyleId>
              </a:tblPr>
              <a:tblGrid>
                <a:gridCol w="1256878">
                  <a:extLst>
                    <a:ext uri="{9D8B030D-6E8A-4147-A177-3AD203B41FA5}">
                      <a16:colId xmlns:a16="http://schemas.microsoft.com/office/drawing/2014/main" val="1464606022"/>
                    </a:ext>
                  </a:extLst>
                </a:gridCol>
                <a:gridCol w="1256878">
                  <a:extLst>
                    <a:ext uri="{9D8B030D-6E8A-4147-A177-3AD203B41FA5}">
                      <a16:colId xmlns:a16="http://schemas.microsoft.com/office/drawing/2014/main" val="2911697903"/>
                    </a:ext>
                  </a:extLst>
                </a:gridCol>
                <a:gridCol w="1949292">
                  <a:extLst>
                    <a:ext uri="{9D8B030D-6E8A-4147-A177-3AD203B41FA5}">
                      <a16:colId xmlns:a16="http://schemas.microsoft.com/office/drawing/2014/main" val="246450982"/>
                    </a:ext>
                  </a:extLst>
                </a:gridCol>
                <a:gridCol w="1949292">
                  <a:extLst>
                    <a:ext uri="{9D8B030D-6E8A-4147-A177-3AD203B41FA5}">
                      <a16:colId xmlns:a16="http://schemas.microsoft.com/office/drawing/2014/main" val="386935525"/>
                    </a:ext>
                  </a:extLst>
                </a:gridCol>
                <a:gridCol w="1949292">
                  <a:extLst>
                    <a:ext uri="{9D8B030D-6E8A-4147-A177-3AD203B41FA5}">
                      <a16:colId xmlns:a16="http://schemas.microsoft.com/office/drawing/2014/main" val="4269272687"/>
                    </a:ext>
                  </a:extLst>
                </a:gridCol>
              </a:tblGrid>
              <a:tr h="297430">
                <a:tc>
                  <a:txBody>
                    <a:bodyPr/>
                    <a:lstStyle/>
                    <a:p>
                      <a:pPr marL="0" algn="l" defTabSz="932742" rtl="0" eaLnBrk="1" latinLnBrk="0" hangingPunct="1"/>
                      <a:r>
                        <a:rPr lang="en-US" sz="1100" b="0" kern="1200" noProof="0" dirty="0">
                          <a:solidFill>
                            <a:schemeClr val="bg1"/>
                          </a:solidFill>
                          <a:latin typeface="+mj-lt"/>
                          <a:ea typeface="+mn-ea"/>
                          <a:cs typeface="+mn-cs"/>
                        </a:rPr>
                        <a:t>Process</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1100" b="0" noProof="0" dirty="0">
                          <a:solidFill>
                            <a:schemeClr val="bg1"/>
                          </a:solidFill>
                          <a:latin typeface="+mj-lt"/>
                        </a:rPr>
                        <a:t>Start</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1100" b="0" noProof="0">
                          <a:solidFill>
                            <a:schemeClr val="bg1"/>
                          </a:solidFill>
                          <a:latin typeface="+mj-lt"/>
                        </a:rPr>
                        <a:t>Buy</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1100" b="0" noProof="0">
                          <a:solidFill>
                            <a:schemeClr val="bg1"/>
                          </a:solidFill>
                          <a:latin typeface="+mj-lt"/>
                        </a:rPr>
                        <a:t>Extend</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1100" b="0" noProof="0">
                          <a:solidFill>
                            <a:schemeClr val="bg1"/>
                          </a:solidFill>
                          <a:latin typeface="+mj-lt"/>
                        </a:rPr>
                        <a:t>Build</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429621">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Segoe UI Semibold" panose="020B0502040204020203" pitchFamily="34" charset="0"/>
                        </a:rPr>
                        <a:t>Supply chain management</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71450" indent="-171450">
                        <a:spcAft>
                          <a:spcPts val="200"/>
                        </a:spcAft>
                        <a:buFont typeface="Arial" panose="020B0604020202020204" pitchFamily="34" charset="0"/>
                        <a:buChar char="•"/>
                      </a:pPr>
                      <a:r>
                        <a:rPr lang="en-US" sz="800" b="0" noProof="0" dirty="0">
                          <a:solidFill>
                            <a:srgbClr val="8661C5"/>
                          </a:solidFill>
                          <a:latin typeface="+mn-lt"/>
                          <a:hlinkClick r:id="rId7" action="ppaction://hlinksldjump"/>
                        </a:rPr>
                        <a:t>Identify new suppliers</a:t>
                      </a:r>
                      <a:endParaRPr lang="en-US" sz="800" b="0" noProof="0" dirty="0">
                        <a:solidFill>
                          <a:srgbClr val="8661C5"/>
                        </a:solidFill>
                        <a:latin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8" action="ppaction://hlinksldjump">
                            <a:extLst>
                              <a:ext uri="{A12FA001-AC4F-418D-AE19-62706E023703}">
                                <ahyp:hlinkClr xmlns:ahyp="http://schemas.microsoft.com/office/drawing/2018/hyperlinkcolor" val="tx"/>
                              </a:ext>
                            </a:extLst>
                          </a:hlinkClick>
                        </a:rPr>
                        <a:t>Supplier RFP</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9" action="ppaction://hlinksldjump">
                            <a:extLst>
                              <a:ext uri="{A12FA001-AC4F-418D-AE19-62706E023703}">
                                <ahyp:hlinkClr xmlns:ahyp="http://schemas.microsoft.com/office/drawing/2018/hyperlinkcolor" val="tx"/>
                              </a:ext>
                            </a:extLst>
                          </a:hlinkClick>
                        </a:rPr>
                        <a:t>Supplier quality optimization</a:t>
                      </a:r>
                      <a:endParaRPr lang="en-US" sz="800" b="0" noProof="0" dirty="0">
                        <a:solidFill>
                          <a:srgbClr val="8661C5"/>
                        </a:solidFill>
                        <a:latin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8661C5"/>
                          </a:solidFill>
                          <a:effectLst/>
                          <a:uLnTx/>
                          <a:uFillTx/>
                          <a:latin typeface="+mn-lt"/>
                          <a:ea typeface="+mn-ea"/>
                          <a:cs typeface="Segoe UI" panose="020B0502040204020203" pitchFamily="34" charset="0"/>
                          <a:hlinkClick r:id="rId10" action="ppaction://hlinksldjump">
                            <a:extLst>
                              <a:ext uri="{A12FA001-AC4F-418D-AE19-62706E023703}">
                                <ahyp:hlinkClr xmlns:ahyp="http://schemas.microsoft.com/office/drawing/2018/hyperlinkcolor" val="tx"/>
                              </a:ext>
                            </a:extLst>
                          </a:hlinkClick>
                        </a:rPr>
                        <a:t>Production planning</a:t>
                      </a:r>
                      <a:endParaRPr lang="en-US" sz="800" b="0" noProof="0">
                        <a:solidFill>
                          <a:srgbClr val="8661C5"/>
                        </a:solidFill>
                        <a:latin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8661C5"/>
                          </a:solidFill>
                          <a:effectLst/>
                          <a:uLnTx/>
                          <a:uFillTx/>
                          <a:latin typeface="+mn-lt"/>
                          <a:ea typeface="+mn-ea"/>
                          <a:cs typeface="Segoe UI" panose="020B0502040204020203" pitchFamily="34" charset="0"/>
                          <a:hlinkClick r:id="rId11" action="ppaction://hlinksldjump">
                            <a:extLst>
                              <a:ext uri="{A12FA001-AC4F-418D-AE19-62706E023703}">
                                <ahyp:hlinkClr xmlns:ahyp="http://schemas.microsoft.com/office/drawing/2018/hyperlinkcolor" val="tx"/>
                              </a:ext>
                            </a:extLst>
                          </a:hlinkClick>
                        </a:rPr>
                        <a:t>Contract lifecycle management</a:t>
                      </a:r>
                      <a:endParaRPr kumimoji="0" lang="en-US" sz="800" b="0" i="0" u="none" strike="noStrike" kern="1200" cap="none" spc="0" normalizeH="0" baseline="0" noProof="0">
                        <a:ln>
                          <a:noFill/>
                        </a:ln>
                        <a:solidFill>
                          <a:srgbClr val="8661C5"/>
                        </a:solidFill>
                        <a:effectLst/>
                        <a:uLnTx/>
                        <a:uFillTx/>
                        <a:latin typeface="+mn-lt"/>
                        <a:ea typeface="+mn-ea"/>
                        <a:cs typeface="Segoe UI" panose="020B0502040204020203" pitchFamily="34" charset="0"/>
                      </a:endParaRPr>
                    </a:p>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8661C5"/>
                          </a:solidFill>
                          <a:effectLst/>
                          <a:uLnTx/>
                          <a:uFillTx/>
                          <a:latin typeface="+mn-lt"/>
                          <a:ea typeface="+mn-ea"/>
                          <a:cs typeface="Segoe UI" panose="020B0502040204020203" pitchFamily="34" charset="0"/>
                          <a:hlinkClick r:id="rId12" action="ppaction://hlinksldjump">
                            <a:extLst>
                              <a:ext uri="{A12FA001-AC4F-418D-AE19-62706E023703}">
                                <ahyp:hlinkClr xmlns:ahyp="http://schemas.microsoft.com/office/drawing/2018/hyperlinkcolor" val="tx"/>
                              </a:ext>
                            </a:extLst>
                          </a:hlinkClick>
                        </a:rPr>
                        <a:t>Reduce freight leakage</a:t>
                      </a:r>
                      <a:endParaRPr kumimoji="0" lang="en-US" sz="800" b="0" i="0" u="none" strike="noStrike" kern="1200" cap="none" spc="0" normalizeH="0" baseline="0" noProof="0">
                        <a:ln>
                          <a:noFill/>
                        </a:ln>
                        <a:solidFill>
                          <a:srgbClr val="8661C5"/>
                        </a:solidFill>
                        <a:effectLst/>
                        <a:uLnTx/>
                        <a:uFillTx/>
                        <a:latin typeface="+mn-lt"/>
                        <a:ea typeface="+mn-ea"/>
                        <a:cs typeface="Segoe UI" panose="020B0502040204020203"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600368">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Segoe UI Semibold" panose="020B0502040204020203" pitchFamily="34" charset="0"/>
                        </a:rPr>
                        <a:t>Factory and service operations</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8661C5"/>
                          </a:solidFill>
                          <a:effectLst/>
                          <a:uLnTx/>
                          <a:uFillTx/>
                          <a:latin typeface="+mn-lt"/>
                          <a:ea typeface="+mn-ea"/>
                          <a:cs typeface="Segoe UI" panose="020B0502040204020203" pitchFamily="34" charset="0"/>
                          <a:hlinkClick r:id="rId13" action="ppaction://hlinksldjump">
                            <a:extLst>
                              <a:ext uri="{A12FA001-AC4F-418D-AE19-62706E023703}">
                                <ahyp:hlinkClr xmlns:ahyp="http://schemas.microsoft.com/office/drawing/2018/hyperlinkcolor" val="tx"/>
                              </a:ext>
                            </a:extLst>
                          </a:hlinkClick>
                        </a:rPr>
                        <a:t>Simplify tasks for plant employees</a:t>
                      </a:r>
                      <a:endParaRPr lang="en-US" sz="800" b="0" noProof="0">
                        <a:solidFill>
                          <a:srgbClr val="8661C5"/>
                        </a:solidFill>
                        <a:latin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14" action="ppaction://hlinksldjump">
                            <a:extLst>
                              <a:ext uri="{A12FA001-AC4F-418D-AE19-62706E023703}">
                                <ahyp:hlinkClr xmlns:ahyp="http://schemas.microsoft.com/office/drawing/2018/hyperlinkcolor" val="tx"/>
                              </a:ext>
                            </a:extLst>
                          </a:hlinkClick>
                        </a:rPr>
                        <a:t>Recall Management</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71450" indent="-171450">
                        <a:spcAft>
                          <a:spcPts val="200"/>
                        </a:spcAft>
                        <a:buFont typeface="Arial" panose="020B0604020202020204" pitchFamily="34" charset="0"/>
                        <a:buChar char="•"/>
                      </a:pPr>
                      <a:endParaRPr lang="en-US" sz="800" b="0" noProof="0" dirty="0">
                        <a:solidFill>
                          <a:srgbClr val="8661C5"/>
                        </a:solidFill>
                        <a:latin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15" action="ppaction://hlinksldjump">
                            <a:extLst>
                              <a:ext uri="{A12FA001-AC4F-418D-AE19-62706E023703}">
                                <ahyp:hlinkClr xmlns:ahyp="http://schemas.microsoft.com/office/drawing/2018/hyperlinkcolor" val="tx"/>
                              </a:ext>
                            </a:extLst>
                          </a:hlinkClick>
                        </a:rPr>
                        <a:t>Assist field service advisors</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16" action="ppaction://hlinksldjump">
                            <a:extLst>
                              <a:ext uri="{A12FA001-AC4F-418D-AE19-62706E023703}">
                                <ahyp:hlinkClr xmlns:ahyp="http://schemas.microsoft.com/office/drawing/2018/hyperlinkcolor" val="tx"/>
                              </a:ext>
                            </a:extLst>
                          </a:hlinkClick>
                        </a:rPr>
                        <a:t>Improve factory safety</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17" action="ppaction://hlinksldjump">
                            <a:extLst>
                              <a:ext uri="{A12FA001-AC4F-418D-AE19-62706E023703}">
                                <ahyp:hlinkClr xmlns:ahyp="http://schemas.microsoft.com/office/drawing/2018/hyperlinkcolor" val="tx"/>
                              </a:ext>
                            </a:extLst>
                          </a:hlinkClick>
                        </a:rPr>
                        <a:t>Perform factory maintenance</a:t>
                      </a:r>
                      <a:endParaRPr lang="en-US" sz="800" b="0" noProof="0" dirty="0">
                        <a:solidFill>
                          <a:srgbClr val="8661C5"/>
                        </a:solidFill>
                        <a:latin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18" action="ppaction://hlinksldjump">
                            <a:extLst>
                              <a:ext uri="{A12FA001-AC4F-418D-AE19-62706E023703}">
                                <ahyp:hlinkClr xmlns:ahyp="http://schemas.microsoft.com/office/drawing/2018/hyperlinkcolor" val="tx"/>
                              </a:ext>
                            </a:extLst>
                          </a:hlinkClick>
                        </a:rPr>
                        <a:t>Factory operations agent</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19" action="ppaction://hlinksldjump">
                            <a:extLst>
                              <a:ext uri="{A12FA001-AC4F-418D-AE19-62706E023703}">
                                <ahyp:hlinkClr xmlns:ahyp="http://schemas.microsoft.com/office/drawing/2018/hyperlinkcolor" val="tx"/>
                              </a:ext>
                            </a:extLst>
                          </a:hlinkClick>
                        </a:rPr>
                        <a:t>Optimizing asset management</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20" action="ppaction://hlinksldjump">
                            <a:extLst>
                              <a:ext uri="{A12FA001-AC4F-418D-AE19-62706E023703}">
                                <ahyp:hlinkClr xmlns:ahyp="http://schemas.microsoft.com/office/drawing/2018/hyperlinkcolor" val="tx"/>
                              </a:ext>
                            </a:extLst>
                          </a:hlinkClick>
                        </a:rPr>
                        <a:t>Perform factory maintenance</a:t>
                      </a:r>
                      <a:endParaRPr lang="en-US" sz="800" b="0" noProof="0" dirty="0">
                        <a:solidFill>
                          <a:srgbClr val="8661C5"/>
                        </a:solidFill>
                        <a:latin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384838"/>
                  </a:ext>
                </a:extLst>
              </a:tr>
              <a:tr h="600368">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Segoe UI Semibold" panose="020B0502040204020203" pitchFamily="34" charset="0"/>
                        </a:rPr>
                        <a:t>Product development </a:t>
                      </a:r>
                      <a:br>
                        <a:rPr kumimoji="0" lang="en-US" sz="1000" b="0" i="0" u="none" strike="noStrike" kern="1200" cap="none" spc="0" normalizeH="0" baseline="0" noProof="0" dirty="0">
                          <a:ln>
                            <a:noFill/>
                          </a:ln>
                          <a:solidFill>
                            <a:schemeClr val="tx1"/>
                          </a:solidFill>
                          <a:effectLst/>
                          <a:uLnTx/>
                          <a:uFillTx/>
                          <a:latin typeface="+mn-lt"/>
                          <a:ea typeface="+mn-ea"/>
                          <a:cs typeface="Segoe UI Semibold" panose="020B0502040204020203" pitchFamily="34" charset="0"/>
                        </a:rPr>
                      </a:br>
                      <a:r>
                        <a:rPr kumimoji="0" lang="en-US" sz="1000" b="0" i="0" u="none" strike="noStrike" kern="1200" cap="none" spc="0" normalizeH="0" baseline="0" noProof="0" dirty="0">
                          <a:ln>
                            <a:noFill/>
                          </a:ln>
                          <a:solidFill>
                            <a:schemeClr val="tx1"/>
                          </a:solidFill>
                          <a:effectLst/>
                          <a:uLnTx/>
                          <a:uFillTx/>
                          <a:latin typeface="+mn-lt"/>
                          <a:ea typeface="+mn-ea"/>
                          <a:cs typeface="Segoe UI Semibold" panose="020B0502040204020203" pitchFamily="34" charset="0"/>
                        </a:rPr>
                        <a:t>and support</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171450" indent="-171450">
                        <a:spcAft>
                          <a:spcPts val="200"/>
                        </a:spcAft>
                        <a:buFont typeface="Arial" panose="020B0604020202020204" pitchFamily="34" charset="0"/>
                        <a:buChar char="•"/>
                      </a:pPr>
                      <a:r>
                        <a:rPr lang="en-US" sz="800" b="0" noProof="0" dirty="0">
                          <a:latin typeface="+mn-lt"/>
                          <a:hlinkClick r:id="rId21" action="ppaction://hlinksldjump"/>
                        </a:rPr>
                        <a:t>Generate new product ideas</a:t>
                      </a:r>
                      <a:endParaRPr lang="en-US" sz="800" b="0" noProof="0" dirty="0">
                        <a:latin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22" action="ppaction://hlinksldjump">
                            <a:extLst>
                              <a:ext uri="{A12FA001-AC4F-418D-AE19-62706E023703}">
                                <ahyp:hlinkClr xmlns:ahyp="http://schemas.microsoft.com/office/drawing/2018/hyperlinkcolor" val="tx"/>
                              </a:ext>
                            </a:extLst>
                          </a:hlinkClick>
                        </a:rPr>
                        <a:t>New product ideation and research</a:t>
                      </a:r>
                      <a:endParaRPr lang="en-US" sz="800" b="0" noProof="0" dirty="0">
                        <a:solidFill>
                          <a:srgbClr val="8661C5"/>
                        </a:solidFill>
                        <a:latin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171450" indent="-171450">
                        <a:spcAft>
                          <a:spcPts val="200"/>
                        </a:spcAft>
                        <a:buFont typeface="Arial" panose="020B0604020202020204" pitchFamily="34" charset="0"/>
                        <a:buChar char="•"/>
                      </a:pPr>
                      <a:r>
                        <a:rPr lang="en-US" sz="800" b="0" noProof="0" dirty="0">
                          <a:latin typeface="+mn-lt"/>
                          <a:hlinkClick r:id="rId23" action="ppaction://hlinksldjump"/>
                        </a:rPr>
                        <a:t>Product modeling agent</a:t>
                      </a:r>
                      <a:endParaRPr lang="en-US" sz="800" b="0" noProof="0" dirty="0">
                        <a:latin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24" action="ppaction://hlinksldjump"/>
                        </a:rPr>
                        <a:t>Customer-led product design</a:t>
                      </a:r>
                      <a:endParaRPr lang="en-US" sz="800" b="0" noProof="0" dirty="0">
                        <a:solidFill>
                          <a:srgbClr val="8661C5"/>
                        </a:solidFill>
                        <a:latin typeface="+mn-lt"/>
                      </a:endParaRPr>
                    </a:p>
                    <a:p>
                      <a:pPr marL="171450" marR="0" lvl="0" indent="-171450" algn="l" defTabSz="932742"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25" action="ppaction://hlinksldjump"/>
                        </a:rPr>
                        <a:t>Product predictive capabilities</a:t>
                      </a:r>
                      <a:endParaRPr lang="en-US" sz="800" b="0" noProof="0" dirty="0">
                        <a:solidFill>
                          <a:srgbClr val="8661C5"/>
                        </a:solidFill>
                        <a:latin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4010844117"/>
                  </a:ext>
                </a:extLst>
              </a:tr>
            </a:tbl>
          </a:graphicData>
        </a:graphic>
      </p:graphicFrame>
    </p:spTree>
    <p:extLst>
      <p:ext uri="{BB962C8B-B14F-4D97-AF65-F5344CB8AC3E}">
        <p14:creationId xmlns:p14="http://schemas.microsoft.com/office/powerpoint/2010/main" val="23871526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B0259-89B9-9EA2-E41C-FE36CD7C64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E4CB48-5C74-C17F-9924-3C85F8B74245}"/>
              </a:ext>
            </a:extLst>
          </p:cNvPr>
          <p:cNvSpPr>
            <a:spLocks noGrp="1"/>
          </p:cNvSpPr>
          <p:nvPr>
            <p:ph type="title"/>
          </p:nvPr>
        </p:nvSpPr>
        <p:spPr>
          <a:xfrm>
            <a:off x="588263" y="457200"/>
            <a:ext cx="11018520" cy="430887"/>
          </a:xfrm>
        </p:spPr>
        <p:txBody>
          <a:bodyPr/>
          <a:lstStyle/>
          <a:p>
            <a:r>
              <a:rPr lang="en-US" sz="2800" noProof="0" dirty="0"/>
              <a:t>Optimize supply chain and logistics management</a:t>
            </a:r>
          </a:p>
        </p:txBody>
      </p:sp>
      <p:sp>
        <p:nvSpPr>
          <p:cNvPr id="3" name="Rounded Rectangle 53">
            <a:extLst>
              <a:ext uri="{FF2B5EF4-FFF2-40B4-BE49-F238E27FC236}">
                <a16:creationId xmlns:a16="http://schemas.microsoft.com/office/drawing/2014/main" id="{ECF33715-89D5-382B-709C-A782897E57D8}"/>
              </a:ext>
            </a:extLst>
          </p:cNvPr>
          <p:cNvSpPr>
            <a:spLocks/>
          </p:cNvSpPr>
          <p:nvPr/>
        </p:nvSpPr>
        <p:spPr bwMode="auto">
          <a:xfrm>
            <a:off x="588263" y="1508572"/>
            <a:ext cx="10950215" cy="1223010"/>
          </a:xfrm>
          <a:prstGeom prst="roundRect">
            <a:avLst>
              <a:gd name="adj" fmla="val 610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582780">
              <a:spcBef>
                <a:spcPct val="0"/>
              </a:spcBef>
              <a:spcAft>
                <a:spcPts val="300"/>
              </a:spcAft>
            </a:pPr>
            <a:r>
              <a:rPr lang="en-US" sz="1200" dirty="0">
                <a:solidFill>
                  <a:srgbClr val="000000"/>
                </a:solidFill>
                <a:latin typeface="Segoe UI"/>
                <a:cs typeface="Segoe UI Semilight"/>
              </a:rPr>
              <a:t>AI can significantly enhance supply chain management for manufacturers by improving visibility and efficiency. It enables real-time monitoring and predictive analytics, allowing manufacturers to anticipate and mitigate potential disruptions. AI also optimizes inventory management and demand forecasting, ensuring that resources are allocated effectively. Additionally, AI-powered automation can streamline processes, reducing operational costs and increasing overall productivity.</a:t>
            </a:r>
          </a:p>
        </p:txBody>
      </p:sp>
      <p:sp>
        <p:nvSpPr>
          <p:cNvPr id="7" name="Rectangle: Top Corners Rounded 6">
            <a:extLst>
              <a:ext uri="{FF2B5EF4-FFF2-40B4-BE49-F238E27FC236}">
                <a16:creationId xmlns:a16="http://schemas.microsoft.com/office/drawing/2014/main" id="{2C94A1B8-A204-F894-A772-FC6230B415D0}"/>
              </a:ext>
            </a:extLst>
          </p:cNvPr>
          <p:cNvSpPr/>
          <p:nvPr/>
        </p:nvSpPr>
        <p:spPr bwMode="auto">
          <a:xfrm flipH="1">
            <a:off x="5185591" y="2686640"/>
            <a:ext cx="6338638"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rPr>
              <a:t>Use Cases</a:t>
            </a:r>
          </a:p>
        </p:txBody>
      </p:sp>
      <p:graphicFrame>
        <p:nvGraphicFramePr>
          <p:cNvPr id="10" name="Table 9">
            <a:extLst>
              <a:ext uri="{FF2B5EF4-FFF2-40B4-BE49-F238E27FC236}">
                <a16:creationId xmlns:a16="http://schemas.microsoft.com/office/drawing/2014/main" id="{33C4FE75-DC66-B256-EFBE-06C32E27B8AF}"/>
              </a:ext>
            </a:extLst>
          </p:cNvPr>
          <p:cNvGraphicFramePr>
            <a:graphicFrameLocks noGrp="1"/>
          </p:cNvGraphicFramePr>
          <p:nvPr>
            <p:extLst>
              <p:ext uri="{D42A27DB-BD31-4B8C-83A1-F6EECF244321}">
                <p14:modId xmlns:p14="http://schemas.microsoft.com/office/powerpoint/2010/main" val="1703048221"/>
              </p:ext>
            </p:extLst>
          </p:nvPr>
        </p:nvGraphicFramePr>
        <p:xfrm>
          <a:off x="5185591" y="2994615"/>
          <a:ext cx="6338635" cy="2383682"/>
        </p:xfrm>
        <a:graphic>
          <a:graphicData uri="http://schemas.openxmlformats.org/drawingml/2006/table">
            <a:tbl>
              <a:tblPr firstRow="1" bandRow="1">
                <a:tableStyleId>{5C22544A-7EE6-4342-B048-85BDC9FD1C3A}</a:tableStyleId>
              </a:tblPr>
              <a:tblGrid>
                <a:gridCol w="1331082">
                  <a:extLst>
                    <a:ext uri="{9D8B030D-6E8A-4147-A177-3AD203B41FA5}">
                      <a16:colId xmlns:a16="http://schemas.microsoft.com/office/drawing/2014/main" val="541573232"/>
                    </a:ext>
                  </a:extLst>
                </a:gridCol>
                <a:gridCol w="1678510">
                  <a:extLst>
                    <a:ext uri="{9D8B030D-6E8A-4147-A177-3AD203B41FA5}">
                      <a16:colId xmlns:a16="http://schemas.microsoft.com/office/drawing/2014/main" val="213537445"/>
                    </a:ext>
                  </a:extLst>
                </a:gridCol>
                <a:gridCol w="1688435">
                  <a:extLst>
                    <a:ext uri="{9D8B030D-6E8A-4147-A177-3AD203B41FA5}">
                      <a16:colId xmlns:a16="http://schemas.microsoft.com/office/drawing/2014/main" val="4253899296"/>
                    </a:ext>
                  </a:extLst>
                </a:gridCol>
                <a:gridCol w="1640608">
                  <a:extLst>
                    <a:ext uri="{9D8B030D-6E8A-4147-A177-3AD203B41FA5}">
                      <a16:colId xmlns:a16="http://schemas.microsoft.com/office/drawing/2014/main" val="3573951510"/>
                    </a:ext>
                  </a:extLst>
                </a:gridCol>
              </a:tblGrid>
              <a:tr h="148205">
                <a:tc>
                  <a:txBody>
                    <a:bodyPr/>
                    <a:lstStyle/>
                    <a:p>
                      <a:pPr marL="0" algn="l" defTabSz="932742" rtl="0" eaLnBrk="1" latinLnBrk="0" hangingPunct="1">
                        <a:lnSpc>
                          <a:spcPct val="100000"/>
                        </a:lnSpc>
                      </a:pPr>
                      <a:r>
                        <a:rPr lang="en-US" sz="1000" b="0" kern="1200" spc="0" noProof="0" dirty="0">
                          <a:solidFill>
                            <a:schemeClr val="accent3"/>
                          </a:solidFill>
                          <a:latin typeface="+mj-lt"/>
                          <a:ea typeface="+mn-ea"/>
                          <a:cs typeface="+mn-cs"/>
                        </a:rPr>
                        <a:t>Start</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742" rtl="0" eaLnBrk="1" latinLnBrk="0" hangingPunct="1">
                        <a:lnSpc>
                          <a:spcPct val="100000"/>
                        </a:lnSpc>
                      </a:pPr>
                      <a:r>
                        <a:rPr lang="en-US" sz="1000" b="0" kern="1200" spc="0" noProof="0">
                          <a:solidFill>
                            <a:schemeClr val="accent3"/>
                          </a:solidFill>
                          <a:latin typeface="+mj-lt"/>
                          <a:ea typeface="+mn-ea"/>
                          <a:cs typeface="+mn-cs"/>
                        </a:rPr>
                        <a:t>Buy</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kern="1200" spc="0" noProof="0">
                          <a:solidFill>
                            <a:schemeClr val="accent3"/>
                          </a:solidFill>
                          <a:latin typeface="+mj-lt"/>
                          <a:ea typeface="+mn-ea"/>
                          <a:cs typeface="+mn-cs"/>
                        </a:rPr>
                        <a:t>Extend</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kern="1200" spc="0" noProof="0">
                          <a:solidFill>
                            <a:schemeClr val="accent3"/>
                          </a:solidFill>
                          <a:latin typeface="+mj-lt"/>
                          <a:ea typeface="+mn-ea"/>
                          <a:cs typeface="+mn-cs"/>
                        </a:rPr>
                        <a:t>Build</a:t>
                      </a:r>
                    </a:p>
                  </a:txBody>
                  <a:tcPr marL="45720" marR="45720">
                    <a:lnL w="6350" cap="flat" cmpd="sng" algn="ctr">
                      <a:solidFill>
                        <a:schemeClr val="bg1">
                          <a:lumMod val="85000"/>
                        </a:schemeClr>
                      </a:solidFill>
                      <a:prstDash val="solid"/>
                      <a:round/>
                      <a:headEnd type="none" w="med" len="med"/>
                      <a:tailEnd type="none" w="med" len="med"/>
                    </a:lnL>
                    <a:lnR w="12700" cmpd="sng">
                      <a:noFill/>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387161"/>
                  </a:ext>
                </a:extLst>
              </a:tr>
              <a:tr h="681742">
                <a:tc>
                  <a:txBody>
                    <a:bodyPr/>
                    <a:lstStyle/>
                    <a:p>
                      <a:pPr>
                        <a:lnSpc>
                          <a:spcPct val="100000"/>
                        </a:lnSpc>
                      </a:pPr>
                      <a:r>
                        <a:rPr lang="en-US" sz="1000" spc="0" noProof="0">
                          <a:solidFill>
                            <a:schemeClr val="tx1"/>
                          </a:solidFill>
                        </a:rPr>
                        <a:t>Use Copilot Chat to search for information, generate ideas, and summarize documents and analyze data.</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spc="0" noProof="0">
                          <a:solidFill>
                            <a:schemeClr val="tx1"/>
                          </a:solidFill>
                        </a:rPr>
                        <a:t>Use Microsoft 365 Copilot in the flow of work as a meeting assistant, to draft documents and emails, perform complex data analysis and provide guidance on completing tasks.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spc="0" noProof="0">
                          <a:solidFill>
                            <a:schemeClr val="tx1"/>
                          </a:solidFill>
                        </a:rPr>
                        <a:t>Create agents that can serve as knowledge experts, both internally and with customers, and perform automated tasks. Interact with line of business applications through standard connectors and APIs.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spc="0" noProof="0">
                          <a:solidFill>
                            <a:schemeClr val="tx1"/>
                          </a:solidFill>
                        </a:rPr>
                        <a:t>Create agents and apps that use AI and purpose-built LLMs to support automated process flows using custom integrations with line of business applications and databases.</a:t>
                      </a:r>
                    </a:p>
                  </a:txBody>
                  <a:tcPr marL="45720" marR="45720">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934551"/>
                  </a:ext>
                </a:extLst>
              </a:tr>
              <a:tr h="676802">
                <a:tc>
                  <a:txBody>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b="0" noProof="0" dirty="0">
                          <a:solidFill>
                            <a:srgbClr val="8661C5"/>
                          </a:solidFill>
                          <a:latin typeface="+mn-lt"/>
                          <a:hlinkClick r:id="rId2" action="ppaction://hlinksldjump"/>
                        </a:rPr>
                        <a:t>Identify new suppliers</a:t>
                      </a:r>
                      <a:endParaRPr lang="en-US" sz="1000" b="0" noProof="0" dirty="0">
                        <a:solidFill>
                          <a:srgbClr val="8661C5"/>
                        </a:solidFill>
                        <a:latin typeface="+mn-lt"/>
                      </a:endParaRP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78D4"/>
                        </a:solidFill>
                        <a:effectLst/>
                        <a:uLnTx/>
                        <a:uFillTx/>
                        <a:latin typeface="+mn-lt"/>
                        <a:ea typeface="+mn-ea"/>
                        <a:cs typeface="Segoe UI" panose="020B0502040204020203" pitchFamily="34" charset="0"/>
                      </a:endParaRP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C03BC4"/>
                          </a:solidFill>
                          <a:effectLst/>
                          <a:uLnTx/>
                          <a:uFillTx/>
                          <a:latin typeface="+mn-lt"/>
                          <a:ea typeface="+mn-ea"/>
                          <a:cs typeface="Segoe UI"/>
                          <a:hlinkClick r:id="rId3" action="ppaction://hlinksldjump"/>
                        </a:rPr>
                        <a:t>Supplier RFP</a:t>
                      </a:r>
                      <a:endParaRPr kumimoji="0" lang="en-US" sz="1000" b="0" i="0" u="none" strike="noStrike" kern="1200" cap="none" spc="0" normalizeH="0" baseline="0" noProof="0" dirty="0">
                        <a:ln>
                          <a:noFill/>
                        </a:ln>
                        <a:solidFill>
                          <a:srgbClr val="C03BC4"/>
                        </a:solidFill>
                        <a:effectLst/>
                        <a:uLnTx/>
                        <a:uFillTx/>
                        <a:latin typeface="+mn-lt"/>
                        <a:ea typeface="+mn-ea"/>
                        <a:cs typeface="Segoe UI"/>
                      </a:endParaRP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C03BC4"/>
                          </a:solidFill>
                          <a:effectLst/>
                          <a:uLnTx/>
                          <a:uFillTx/>
                          <a:latin typeface="+mn-lt"/>
                          <a:ea typeface="+mn-ea"/>
                          <a:cs typeface="Segoe UI"/>
                          <a:hlinkClick r:id="rId4" action="ppaction://hlinksldjump"/>
                        </a:rPr>
                        <a:t>Supplier quality optimization</a:t>
                      </a:r>
                      <a:endParaRPr kumimoji="0" lang="en-US" sz="1000" b="0" i="0" u="none" strike="noStrike" kern="1200" cap="none" spc="0" normalizeH="0" baseline="0" noProof="0" dirty="0">
                        <a:ln>
                          <a:noFill/>
                        </a:ln>
                        <a:solidFill>
                          <a:srgbClr val="C03BC4"/>
                        </a:solidFill>
                        <a:effectLst/>
                        <a:uLnTx/>
                        <a:uFillTx/>
                        <a:latin typeface="+mn-lt"/>
                        <a:ea typeface="+mn-ea"/>
                        <a:cs typeface="Segoe UI"/>
                      </a:endParaRP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C03BC4"/>
                          </a:solidFill>
                          <a:effectLst/>
                          <a:uLnTx/>
                          <a:uFillTx/>
                          <a:latin typeface="+mn-lt"/>
                          <a:ea typeface="+mn-ea"/>
                          <a:cs typeface="Segoe UI"/>
                          <a:hlinkClick r:id="rId5" action="ppaction://hlinksldjump"/>
                        </a:rPr>
                        <a:t>Production planning</a:t>
                      </a:r>
                      <a:endParaRPr kumimoji="0" lang="en-US" sz="1000" b="0" i="0" u="none" strike="noStrike" kern="1200" cap="none" spc="0" normalizeH="0" baseline="0" noProof="0" dirty="0">
                        <a:ln>
                          <a:noFill/>
                        </a:ln>
                        <a:solidFill>
                          <a:srgbClr val="C03BC4"/>
                        </a:solidFill>
                        <a:effectLst/>
                        <a:uLnTx/>
                        <a:uFillTx/>
                        <a:latin typeface="+mn-lt"/>
                        <a:ea typeface="+mn-ea"/>
                        <a:cs typeface="Segoe UI"/>
                      </a:endParaRP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C03BC4"/>
                          </a:solidFill>
                          <a:effectLst/>
                          <a:uLnTx/>
                          <a:uFillTx/>
                          <a:latin typeface="+mn-lt"/>
                          <a:ea typeface="+mn-ea"/>
                          <a:cs typeface="Segoe UI"/>
                          <a:hlinkClick r:id="rId6" action="ppaction://hlinksldjump"/>
                        </a:rPr>
                        <a:t>Contract lifecycle management</a:t>
                      </a:r>
                      <a:endParaRPr kumimoji="0" lang="en-US" sz="1000" b="0" i="0" u="none" strike="noStrike" kern="1200" cap="none" spc="0" normalizeH="0" baseline="0" noProof="0" dirty="0">
                        <a:ln>
                          <a:noFill/>
                        </a:ln>
                        <a:solidFill>
                          <a:srgbClr val="C03BC4"/>
                        </a:solidFill>
                        <a:effectLst/>
                        <a:uLnTx/>
                        <a:uFillTx/>
                        <a:latin typeface="+mn-lt"/>
                        <a:ea typeface="+mn-ea"/>
                        <a:cs typeface="Segoe UI"/>
                      </a:endParaRPr>
                    </a:p>
                    <a:p>
                      <a:pPr marL="114300" marR="0" lvl="0" indent="-114300" algn="l" defTabSz="932742"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C03BC4"/>
                          </a:solidFill>
                          <a:effectLst/>
                          <a:uLnTx/>
                          <a:uFillTx/>
                          <a:latin typeface="+mn-lt"/>
                          <a:ea typeface="+mn-ea"/>
                          <a:cs typeface="Segoe UI"/>
                          <a:hlinkClick r:id="rId7" action="ppaction://hlinksldjump"/>
                        </a:rPr>
                        <a:t>Reduce freight leakage</a:t>
                      </a:r>
                      <a:endParaRPr kumimoji="0" lang="en-US" sz="1000" b="0" i="0" u="none" strike="noStrike" kern="1200" cap="none" spc="0" normalizeH="0" baseline="0" noProof="0" dirty="0">
                        <a:ln>
                          <a:noFill/>
                        </a:ln>
                        <a:solidFill>
                          <a:srgbClr val="C03BC4"/>
                        </a:solidFill>
                        <a:effectLst/>
                        <a:uLnTx/>
                        <a:uFillTx/>
                        <a:latin typeface="+mn-lt"/>
                        <a:ea typeface="+mn-ea"/>
                        <a:cs typeface="Segoe UI"/>
                      </a:endParaRPr>
                    </a:p>
                  </a:txBody>
                  <a:tcPr marL="45720" marR="45720">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1546431"/>
                  </a:ext>
                </a:extLst>
              </a:tr>
            </a:tbl>
          </a:graphicData>
        </a:graphic>
      </p:graphicFrame>
      <p:sp>
        <p:nvSpPr>
          <p:cNvPr id="11" name="Rectangle: Top Corners Rounded 10">
            <a:extLst>
              <a:ext uri="{FF2B5EF4-FFF2-40B4-BE49-F238E27FC236}">
                <a16:creationId xmlns:a16="http://schemas.microsoft.com/office/drawing/2014/main" id="{740E33E5-76F0-9788-D6DD-17202DA08980}"/>
              </a:ext>
            </a:extLst>
          </p:cNvPr>
          <p:cNvSpPr/>
          <p:nvPr/>
        </p:nvSpPr>
        <p:spPr bwMode="auto">
          <a:xfrm flipH="1">
            <a:off x="588263" y="2673131"/>
            <a:ext cx="4195182"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Customer stories</a:t>
            </a:r>
          </a:p>
        </p:txBody>
      </p:sp>
      <p:sp>
        <p:nvSpPr>
          <p:cNvPr id="17" name="Rectangle: Top Corners Rounded 16">
            <a:extLst>
              <a:ext uri="{FF2B5EF4-FFF2-40B4-BE49-F238E27FC236}">
                <a16:creationId xmlns:a16="http://schemas.microsoft.com/office/drawing/2014/main" id="{7E8EDF2F-350B-1877-0656-15A288CA3ECA}"/>
              </a:ext>
            </a:extLst>
          </p:cNvPr>
          <p:cNvSpPr/>
          <p:nvPr/>
        </p:nvSpPr>
        <p:spPr bwMode="auto">
          <a:xfrm flipH="1">
            <a:off x="588263" y="1209733"/>
            <a:ext cx="10950215"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Description</a:t>
            </a:r>
          </a:p>
        </p:txBody>
      </p:sp>
      <p:sp>
        <p:nvSpPr>
          <p:cNvPr id="18" name="Rectangle: Top Corners Rounded 17">
            <a:extLst>
              <a:ext uri="{FF2B5EF4-FFF2-40B4-BE49-F238E27FC236}">
                <a16:creationId xmlns:a16="http://schemas.microsoft.com/office/drawing/2014/main" id="{0EDAF7D4-2BD5-0A21-2FFC-EACE3FF57794}"/>
              </a:ext>
            </a:extLst>
          </p:cNvPr>
          <p:cNvSpPr/>
          <p:nvPr/>
        </p:nvSpPr>
        <p:spPr bwMode="auto">
          <a:xfrm flipH="1">
            <a:off x="588261" y="4814428"/>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KPIs impacted</a:t>
            </a:r>
          </a:p>
        </p:txBody>
      </p:sp>
      <p:sp>
        <p:nvSpPr>
          <p:cNvPr id="19" name="TextBox 18">
            <a:extLst>
              <a:ext uri="{FF2B5EF4-FFF2-40B4-BE49-F238E27FC236}">
                <a16:creationId xmlns:a16="http://schemas.microsoft.com/office/drawing/2014/main" id="{EB39E392-C713-D35C-196E-FD8CE7911275}"/>
              </a:ext>
            </a:extLst>
          </p:cNvPr>
          <p:cNvSpPr txBox="1"/>
          <p:nvPr/>
        </p:nvSpPr>
        <p:spPr>
          <a:xfrm>
            <a:off x="503230" y="5120712"/>
            <a:ext cx="1941795" cy="1169551"/>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Materials costs</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Inventory turns</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On-time delivery</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Order/Invoice document accuracy</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Supplier lead time</a:t>
            </a:r>
          </a:p>
        </p:txBody>
      </p:sp>
      <p:sp>
        <p:nvSpPr>
          <p:cNvPr id="20" name="TextBox 19">
            <a:extLst>
              <a:ext uri="{FF2B5EF4-FFF2-40B4-BE49-F238E27FC236}">
                <a16:creationId xmlns:a16="http://schemas.microsoft.com/office/drawing/2014/main" id="{108A9DDA-ACB1-3A80-8371-43DBC6BE411A}"/>
              </a:ext>
            </a:extLst>
          </p:cNvPr>
          <p:cNvSpPr txBox="1"/>
          <p:nvPr/>
        </p:nvSpPr>
        <p:spPr>
          <a:xfrm>
            <a:off x="2837229" y="5120712"/>
            <a:ext cx="1856763" cy="1208023"/>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Supply Chain Manager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Procurement Lead</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Logistics planner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Production planner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Legal</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Warehouse worker</a:t>
            </a:r>
          </a:p>
        </p:txBody>
      </p:sp>
      <p:sp>
        <p:nvSpPr>
          <p:cNvPr id="21" name="Rectangle: Top Corners Rounded 20">
            <a:extLst>
              <a:ext uri="{FF2B5EF4-FFF2-40B4-BE49-F238E27FC236}">
                <a16:creationId xmlns:a16="http://schemas.microsoft.com/office/drawing/2014/main" id="{69745A1A-C4F6-9090-B0A7-41CC39F71AD9}"/>
              </a:ext>
            </a:extLst>
          </p:cNvPr>
          <p:cNvSpPr/>
          <p:nvPr/>
        </p:nvSpPr>
        <p:spPr bwMode="auto">
          <a:xfrm flipH="1">
            <a:off x="2926682" y="4808450"/>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Roles impacted</a:t>
            </a:r>
          </a:p>
        </p:txBody>
      </p:sp>
      <p:sp>
        <p:nvSpPr>
          <p:cNvPr id="22" name="TextBox 21">
            <a:extLst>
              <a:ext uri="{FF2B5EF4-FFF2-40B4-BE49-F238E27FC236}">
                <a16:creationId xmlns:a16="http://schemas.microsoft.com/office/drawing/2014/main" id="{648A38ED-0A34-186A-C358-EEE152C0A934}"/>
              </a:ext>
            </a:extLst>
          </p:cNvPr>
          <p:cNvSpPr txBox="1"/>
          <p:nvPr/>
        </p:nvSpPr>
        <p:spPr>
          <a:xfrm>
            <a:off x="612870" y="3867129"/>
            <a:ext cx="1832154" cy="369332"/>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mn-cs"/>
                <a:hlinkClick r:id="rId8"/>
              </a:rPr>
              <a:t>Dow is transforming </a:t>
            </a:r>
            <a:br>
              <a:rPr kumimoji="0" lang="en-US" sz="1200" b="0" i="0" u="none" strike="noStrike" kern="1200" cap="none" spc="0" normalizeH="0" baseline="0" noProof="0" dirty="0">
                <a:ln>
                  <a:noFill/>
                </a:ln>
                <a:solidFill>
                  <a:srgbClr val="000000"/>
                </a:solidFill>
                <a:effectLst/>
                <a:uLnTx/>
                <a:uFillTx/>
                <a:latin typeface="Segoe UI"/>
                <a:ea typeface="+mn-ea"/>
                <a:cs typeface="+mn-cs"/>
                <a:hlinkClick r:id="rId8"/>
              </a:rPr>
            </a:br>
            <a:r>
              <a:rPr kumimoji="0" lang="en-US" sz="1200" b="0" i="0" u="none" strike="noStrike" kern="1200" cap="none" spc="0" normalizeH="0" baseline="0" noProof="0" dirty="0">
                <a:ln>
                  <a:noFill/>
                </a:ln>
                <a:solidFill>
                  <a:srgbClr val="000000"/>
                </a:solidFill>
                <a:effectLst/>
                <a:uLnTx/>
                <a:uFillTx/>
                <a:latin typeface="Segoe UI"/>
                <a:ea typeface="+mn-ea"/>
                <a:cs typeface="+mn-cs"/>
                <a:hlinkClick r:id="rId8"/>
              </a:rPr>
              <a:t>freight invoicing</a:t>
            </a:r>
            <a:endParaRPr kumimoji="0" lang="en-US" sz="1200" b="0" i="0" u="none" strike="noStrike" kern="1200" cap="none" spc="0" normalizeH="0" baseline="0" noProof="0" dirty="0">
              <a:ln>
                <a:noFill/>
              </a:ln>
              <a:solidFill>
                <a:srgbClr val="8661C5"/>
              </a:solidFill>
              <a:effectLst/>
              <a:uLnTx/>
              <a:uFillTx/>
              <a:latin typeface="Segoe UI"/>
              <a:ea typeface="+mn-ea"/>
              <a:cs typeface="+mn-cs"/>
            </a:endParaRPr>
          </a:p>
        </p:txBody>
      </p:sp>
      <p:pic>
        <p:nvPicPr>
          <p:cNvPr id="25" name="Picture 4" descr="Volvo Logo PNG Transparent &amp; SVG Vector - Freebie Supply">
            <a:extLst>
              <a:ext uri="{FF2B5EF4-FFF2-40B4-BE49-F238E27FC236}">
                <a16:creationId xmlns:a16="http://schemas.microsoft.com/office/drawing/2014/main" id="{66F3303C-7CAA-B4C2-525B-16ED40B314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6541" y="3313072"/>
            <a:ext cx="517044" cy="5052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Dow Logo PNG Image - PurePNG | Free transparent CC0 PNG Image Library">
            <a:extLst>
              <a:ext uri="{FF2B5EF4-FFF2-40B4-BE49-F238E27FC236}">
                <a16:creationId xmlns:a16="http://schemas.microsoft.com/office/drawing/2014/main" id="{5D9DCAF8-6CAE-AC13-C234-C1AB35DA8D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0640" y="3354362"/>
            <a:ext cx="1172004" cy="42134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7161CCB-C9CE-DE79-BD4B-03F199FD6C81}"/>
              </a:ext>
            </a:extLst>
          </p:cNvPr>
          <p:cNvSpPr txBox="1"/>
          <p:nvPr/>
        </p:nvSpPr>
        <p:spPr>
          <a:xfrm>
            <a:off x="2936623" y="3925523"/>
            <a:ext cx="1856763" cy="369332"/>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661C5"/>
                </a:solidFill>
                <a:effectLst/>
                <a:uLnTx/>
                <a:uFillTx/>
                <a:latin typeface="Segoe UI"/>
                <a:ea typeface="+mn-ea"/>
                <a:cs typeface="+mn-cs"/>
                <a:hlinkClick r:id="rId11">
                  <a:extLst>
                    <a:ext uri="{A12FA001-AC4F-418D-AE19-62706E023703}">
                      <ahyp:hlinkClr xmlns:ahyp="http://schemas.microsoft.com/office/drawing/2018/hyperlinkcolor" val="tx"/>
                    </a:ext>
                  </a:extLst>
                </a:hlinkClick>
              </a:rPr>
              <a:t>Volvo automates invoicing </a:t>
            </a:r>
            <a:br>
              <a:rPr kumimoji="0" lang="en-US" sz="1200" b="0" i="0" u="none" strike="noStrike" kern="1200" cap="none" spc="0" normalizeH="0" baseline="0" noProof="0" dirty="0">
                <a:ln>
                  <a:noFill/>
                </a:ln>
                <a:solidFill>
                  <a:srgbClr val="8661C5"/>
                </a:solidFill>
                <a:effectLst/>
                <a:uLnTx/>
                <a:uFillTx/>
                <a:latin typeface="Segoe UI"/>
                <a:ea typeface="+mn-ea"/>
                <a:cs typeface="+mn-cs"/>
                <a:hlinkClick r:id="rId11">
                  <a:extLst>
                    <a:ext uri="{A12FA001-AC4F-418D-AE19-62706E023703}">
                      <ahyp:hlinkClr xmlns:ahyp="http://schemas.microsoft.com/office/drawing/2018/hyperlinkcolor" val="tx"/>
                    </a:ext>
                  </a:extLst>
                </a:hlinkClick>
              </a:rPr>
            </a:br>
            <a:r>
              <a:rPr kumimoji="0" lang="en-US" sz="1200" b="0" i="0" u="none" strike="noStrike" kern="1200" cap="none" spc="0" normalizeH="0" baseline="0" noProof="0" dirty="0">
                <a:ln>
                  <a:noFill/>
                </a:ln>
                <a:solidFill>
                  <a:srgbClr val="8661C5"/>
                </a:solidFill>
                <a:effectLst/>
                <a:uLnTx/>
                <a:uFillTx/>
                <a:latin typeface="Segoe UI"/>
                <a:ea typeface="+mn-ea"/>
                <a:cs typeface="+mn-cs"/>
                <a:hlinkClick r:id="rId11">
                  <a:extLst>
                    <a:ext uri="{A12FA001-AC4F-418D-AE19-62706E023703}">
                      <ahyp:hlinkClr xmlns:ahyp="http://schemas.microsoft.com/office/drawing/2018/hyperlinkcolor" val="tx"/>
                    </a:ext>
                  </a:extLst>
                </a:hlinkClick>
              </a:rPr>
              <a:t>and claims processing</a:t>
            </a:r>
            <a:endParaRPr kumimoji="0" lang="en-US" sz="1200" b="0" i="0" u="none" strike="noStrike" kern="1200" cap="none" spc="0" normalizeH="0" baseline="0" noProof="0" dirty="0">
              <a:ln>
                <a:noFill/>
              </a:ln>
              <a:solidFill>
                <a:srgbClr val="8661C5"/>
              </a:solidFill>
              <a:effectLst/>
              <a:uLnTx/>
              <a:uFillTx/>
              <a:latin typeface="Segoe UI"/>
              <a:ea typeface="+mn-ea"/>
              <a:cs typeface="+mn-cs"/>
            </a:endParaRPr>
          </a:p>
        </p:txBody>
      </p:sp>
    </p:spTree>
    <p:extLst>
      <p:ext uri="{BB962C8B-B14F-4D97-AF65-F5344CB8AC3E}">
        <p14:creationId xmlns:p14="http://schemas.microsoft.com/office/powerpoint/2010/main" val="19974097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5CA31-CD1B-8C17-45EB-C9ECA4B20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653DBD-997D-69A6-9228-0541664D64C1}"/>
              </a:ext>
            </a:extLst>
          </p:cNvPr>
          <p:cNvSpPr>
            <a:spLocks noGrp="1"/>
          </p:cNvSpPr>
          <p:nvPr>
            <p:ph type="title"/>
          </p:nvPr>
        </p:nvSpPr>
        <p:spPr>
          <a:xfrm>
            <a:off x="588261" y="396470"/>
            <a:ext cx="10950215" cy="430887"/>
          </a:xfrm>
        </p:spPr>
        <p:txBody>
          <a:bodyPr/>
          <a:lstStyle/>
          <a:p>
            <a:r>
              <a:rPr lang="en-US" sz="2800" dirty="0"/>
              <a:t>Transform factory operations with real-time data access and AI agents</a:t>
            </a:r>
            <a:endParaRPr lang="en-US" sz="2800" noProof="0" dirty="0"/>
          </a:p>
        </p:txBody>
      </p:sp>
      <p:sp>
        <p:nvSpPr>
          <p:cNvPr id="1303" name="TextBox 1302">
            <a:extLst>
              <a:ext uri="{FF2B5EF4-FFF2-40B4-BE49-F238E27FC236}">
                <a16:creationId xmlns:a16="http://schemas.microsoft.com/office/drawing/2014/main" id="{6AB7691A-D94B-20D5-C51B-9A052B162E59}"/>
              </a:ext>
            </a:extLst>
          </p:cNvPr>
          <p:cNvSpPr txBox="1"/>
          <p:nvPr/>
        </p:nvSpPr>
        <p:spPr>
          <a:xfrm>
            <a:off x="654232" y="4027367"/>
            <a:ext cx="1856763" cy="615553"/>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661C5"/>
                </a:solidFill>
                <a:effectLst/>
                <a:uLnTx/>
                <a:uFillTx/>
                <a:latin typeface="Segoe UI"/>
                <a:ea typeface="+mn-ea"/>
                <a:cs typeface="+mn-cs"/>
                <a:hlinkClick r:id="rId2">
                  <a:extLst>
                    <a:ext uri="{A12FA001-AC4F-418D-AE19-62706E023703}">
                      <ahyp:hlinkClr xmlns:ahyp="http://schemas.microsoft.com/office/drawing/2018/hyperlinkcolor" val="tx"/>
                    </a:ext>
                  </a:extLst>
                </a:hlinkClick>
              </a:rPr>
              <a:t>Siemens connects frontline workers and engineers for real-time problem-solving using Azure AI</a:t>
            </a:r>
            <a:endParaRPr kumimoji="0" lang="en-US" sz="1000" b="0" i="0" u="none" strike="noStrike" kern="1200" cap="none" spc="0" normalizeH="0" baseline="0" noProof="0" dirty="0">
              <a:ln>
                <a:noFill/>
              </a:ln>
              <a:solidFill>
                <a:srgbClr val="8661C5"/>
              </a:solidFill>
              <a:effectLst/>
              <a:uLnTx/>
              <a:uFillTx/>
              <a:latin typeface="Segoe UI"/>
              <a:ea typeface="+mn-ea"/>
              <a:cs typeface="+mn-cs"/>
            </a:endParaRPr>
          </a:p>
        </p:txBody>
      </p:sp>
      <p:sp>
        <p:nvSpPr>
          <p:cNvPr id="1304" name="TextBox 1303">
            <a:extLst>
              <a:ext uri="{FF2B5EF4-FFF2-40B4-BE49-F238E27FC236}">
                <a16:creationId xmlns:a16="http://schemas.microsoft.com/office/drawing/2014/main" id="{1555F60D-2BAD-1CF6-01DD-8402BEDAAFF2}"/>
              </a:ext>
            </a:extLst>
          </p:cNvPr>
          <p:cNvSpPr txBox="1"/>
          <p:nvPr/>
        </p:nvSpPr>
        <p:spPr>
          <a:xfrm>
            <a:off x="695595" y="3365628"/>
            <a:ext cx="1774038" cy="307777"/>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661C5"/>
                </a:solidFill>
                <a:effectLst/>
                <a:uLnTx/>
                <a:uFillTx/>
                <a:latin typeface="Segoe UI"/>
                <a:ea typeface="+mn-ea"/>
                <a:cs typeface="+mn-cs"/>
                <a:hlinkClick r:id="rId3">
                  <a:extLst>
                    <a:ext uri="{A12FA001-AC4F-418D-AE19-62706E023703}">
                      <ahyp:hlinkClr xmlns:ahyp="http://schemas.microsoft.com/office/drawing/2018/hyperlinkcolor" val="tx"/>
                    </a:ext>
                  </a:extLst>
                </a:hlinkClick>
              </a:rPr>
              <a:t>Siemens elevates field service </a:t>
            </a:r>
            <a:br>
              <a:rPr kumimoji="0" lang="en-US" sz="1000" b="0" i="0" u="none" strike="noStrike" kern="1200" cap="none" spc="0" normalizeH="0" baseline="0" noProof="0" dirty="0">
                <a:ln>
                  <a:noFill/>
                </a:ln>
                <a:solidFill>
                  <a:srgbClr val="8661C5"/>
                </a:solidFill>
                <a:effectLst/>
                <a:uLnTx/>
                <a:uFillTx/>
                <a:latin typeface="Segoe UI"/>
                <a:ea typeface="+mn-ea"/>
                <a:cs typeface="+mn-cs"/>
                <a:hlinkClick r:id="rId3">
                  <a:extLst>
                    <a:ext uri="{A12FA001-AC4F-418D-AE19-62706E023703}">
                      <ahyp:hlinkClr xmlns:ahyp="http://schemas.microsoft.com/office/drawing/2018/hyperlinkcolor" val="tx"/>
                    </a:ext>
                  </a:extLst>
                </a:hlinkClick>
              </a:rPr>
            </a:br>
            <a:r>
              <a:rPr kumimoji="0" lang="en-US" sz="1000" b="0" i="0" u="none" strike="noStrike" kern="1200" cap="none" spc="0" normalizeH="0" baseline="0" noProof="0" dirty="0">
                <a:ln>
                  <a:noFill/>
                </a:ln>
                <a:solidFill>
                  <a:srgbClr val="8661C5"/>
                </a:solidFill>
                <a:effectLst/>
                <a:uLnTx/>
                <a:uFillTx/>
                <a:latin typeface="Segoe UI"/>
                <a:ea typeface="+mn-ea"/>
                <a:cs typeface="+mn-cs"/>
                <a:hlinkClick r:id="rId3">
                  <a:extLst>
                    <a:ext uri="{A12FA001-AC4F-418D-AE19-62706E023703}">
                      <ahyp:hlinkClr xmlns:ahyp="http://schemas.microsoft.com/office/drawing/2018/hyperlinkcolor" val="tx"/>
                    </a:ext>
                  </a:extLst>
                </a:hlinkClick>
              </a:rPr>
              <a:t>operations with AI</a:t>
            </a:r>
            <a:endParaRPr kumimoji="0" lang="en-US" sz="1000" b="0" i="0" u="none" strike="noStrike" kern="1200" cap="none" spc="0" normalizeH="0" baseline="0" noProof="0" dirty="0">
              <a:ln>
                <a:noFill/>
              </a:ln>
              <a:solidFill>
                <a:srgbClr val="8661C5"/>
              </a:solidFill>
              <a:effectLst/>
              <a:uLnTx/>
              <a:uFillTx/>
              <a:latin typeface="Segoe UI"/>
              <a:ea typeface="+mn-ea"/>
              <a:cs typeface="+mn-cs"/>
            </a:endParaRPr>
          </a:p>
        </p:txBody>
      </p:sp>
      <p:sp>
        <p:nvSpPr>
          <p:cNvPr id="1305" name="TextBox 1304">
            <a:extLst>
              <a:ext uri="{FF2B5EF4-FFF2-40B4-BE49-F238E27FC236}">
                <a16:creationId xmlns:a16="http://schemas.microsoft.com/office/drawing/2014/main" id="{0D6EA96C-AEFC-E5F5-0407-5E38B5959D4D}"/>
              </a:ext>
            </a:extLst>
          </p:cNvPr>
          <p:cNvSpPr txBox="1"/>
          <p:nvPr/>
        </p:nvSpPr>
        <p:spPr>
          <a:xfrm>
            <a:off x="2837229" y="3552395"/>
            <a:ext cx="1856763" cy="461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661C5"/>
                </a:solidFill>
                <a:effectLst/>
                <a:uLnTx/>
                <a:uFillTx/>
                <a:latin typeface="Segoe UI"/>
                <a:ea typeface="+mn-ea"/>
                <a:cs typeface="+mn-cs"/>
                <a:hlinkClick r:id="rId4">
                  <a:extLst>
                    <a:ext uri="{A12FA001-AC4F-418D-AE19-62706E023703}">
                      <ahyp:hlinkClr xmlns:ahyp="http://schemas.microsoft.com/office/drawing/2018/hyperlinkcolor" val="tx"/>
                    </a:ext>
                  </a:extLst>
                </a:hlinkClick>
              </a:rPr>
              <a:t>Dow uses vision AI at the edge to boost employee safety and security with Azure</a:t>
            </a:r>
            <a:endParaRPr kumimoji="0" lang="en-US" sz="1000" b="0" i="0" u="none" strike="noStrike" kern="1200" cap="none" spc="0" normalizeH="0" baseline="0" noProof="0" dirty="0">
              <a:ln>
                <a:noFill/>
              </a:ln>
              <a:solidFill>
                <a:srgbClr val="8661C5"/>
              </a:solidFill>
              <a:effectLst/>
              <a:uLnTx/>
              <a:uFillTx/>
              <a:latin typeface="Segoe UI"/>
              <a:ea typeface="+mn-ea"/>
              <a:cs typeface="+mn-cs"/>
            </a:endParaRPr>
          </a:p>
        </p:txBody>
      </p:sp>
      <p:sp>
        <p:nvSpPr>
          <p:cNvPr id="1306" name="Rounded Rectangle 53">
            <a:extLst>
              <a:ext uri="{FF2B5EF4-FFF2-40B4-BE49-F238E27FC236}">
                <a16:creationId xmlns:a16="http://schemas.microsoft.com/office/drawing/2014/main" id="{C867BCF9-0DB6-8C08-B247-E1E41DA12155}"/>
              </a:ext>
            </a:extLst>
          </p:cNvPr>
          <p:cNvSpPr>
            <a:spLocks/>
          </p:cNvSpPr>
          <p:nvPr/>
        </p:nvSpPr>
        <p:spPr bwMode="auto">
          <a:xfrm>
            <a:off x="574011" y="1477492"/>
            <a:ext cx="10950215" cy="1223010"/>
          </a:xfrm>
          <a:prstGeom prst="roundRect">
            <a:avLst>
              <a:gd name="adj" fmla="val 610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582780" rtl="0" eaLnBrk="1" fontAlgn="auto" latinLnBrk="0" hangingPunct="1">
              <a:lnSpc>
                <a:spcPct val="100000"/>
              </a:lnSpc>
              <a:spcBef>
                <a:spcPct val="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Semilight"/>
              </a:rPr>
              <a:t>Manufacturers dedicate substantial time to optimizing their processes to ensure efficiency and streamline operations. AI-enabled employees can leverage real-time access to information to help ensure uptime and prevent defects that slow production. Use AI to automate communications and scheduling through data analysis. AI can assist factory and field workers with information and reporting to speed tasks and keep the focus on production. AI can be used to shorten manufacturing cycles, while ensuring higher-quality outputs and faster, more efficient delivery. AI integration helps manufacturers build more agile and responsive operations, driving innovation and competitiveness.</a:t>
            </a:r>
          </a:p>
        </p:txBody>
      </p:sp>
      <p:sp>
        <p:nvSpPr>
          <p:cNvPr id="1307" name="Rectangle: Top Corners Rounded 1306">
            <a:extLst>
              <a:ext uri="{FF2B5EF4-FFF2-40B4-BE49-F238E27FC236}">
                <a16:creationId xmlns:a16="http://schemas.microsoft.com/office/drawing/2014/main" id="{218786A8-744D-9F6D-E290-FD8387D9667F}"/>
              </a:ext>
            </a:extLst>
          </p:cNvPr>
          <p:cNvSpPr/>
          <p:nvPr/>
        </p:nvSpPr>
        <p:spPr bwMode="auto">
          <a:xfrm flipH="1">
            <a:off x="5185591" y="2686640"/>
            <a:ext cx="6338638"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rPr>
              <a:t>Use Cases</a:t>
            </a:r>
          </a:p>
        </p:txBody>
      </p:sp>
      <p:graphicFrame>
        <p:nvGraphicFramePr>
          <p:cNvPr id="1308" name="Table 1307">
            <a:extLst>
              <a:ext uri="{FF2B5EF4-FFF2-40B4-BE49-F238E27FC236}">
                <a16:creationId xmlns:a16="http://schemas.microsoft.com/office/drawing/2014/main" id="{85B60D16-F570-B5BD-CD82-88C61909FF85}"/>
              </a:ext>
            </a:extLst>
          </p:cNvPr>
          <p:cNvGraphicFramePr>
            <a:graphicFrameLocks noGrp="1"/>
          </p:cNvGraphicFramePr>
          <p:nvPr>
            <p:extLst>
              <p:ext uri="{D42A27DB-BD31-4B8C-83A1-F6EECF244321}">
                <p14:modId xmlns:p14="http://schemas.microsoft.com/office/powerpoint/2010/main" val="2938875242"/>
              </p:ext>
            </p:extLst>
          </p:nvPr>
        </p:nvGraphicFramePr>
        <p:xfrm>
          <a:off x="5185591" y="2994615"/>
          <a:ext cx="6338635" cy="2827020"/>
        </p:xfrm>
        <a:graphic>
          <a:graphicData uri="http://schemas.openxmlformats.org/drawingml/2006/table">
            <a:tbl>
              <a:tblPr firstRow="1" bandRow="1">
                <a:tableStyleId>{5C22544A-7EE6-4342-B048-85BDC9FD1C3A}</a:tableStyleId>
              </a:tblPr>
              <a:tblGrid>
                <a:gridCol w="1331082">
                  <a:extLst>
                    <a:ext uri="{9D8B030D-6E8A-4147-A177-3AD203B41FA5}">
                      <a16:colId xmlns:a16="http://schemas.microsoft.com/office/drawing/2014/main" val="541573232"/>
                    </a:ext>
                  </a:extLst>
                </a:gridCol>
                <a:gridCol w="1678510">
                  <a:extLst>
                    <a:ext uri="{9D8B030D-6E8A-4147-A177-3AD203B41FA5}">
                      <a16:colId xmlns:a16="http://schemas.microsoft.com/office/drawing/2014/main" val="213537445"/>
                    </a:ext>
                  </a:extLst>
                </a:gridCol>
                <a:gridCol w="1688435">
                  <a:extLst>
                    <a:ext uri="{9D8B030D-6E8A-4147-A177-3AD203B41FA5}">
                      <a16:colId xmlns:a16="http://schemas.microsoft.com/office/drawing/2014/main" val="4253899296"/>
                    </a:ext>
                  </a:extLst>
                </a:gridCol>
                <a:gridCol w="1640608">
                  <a:extLst>
                    <a:ext uri="{9D8B030D-6E8A-4147-A177-3AD203B41FA5}">
                      <a16:colId xmlns:a16="http://schemas.microsoft.com/office/drawing/2014/main" val="3573951510"/>
                    </a:ext>
                  </a:extLst>
                </a:gridCol>
              </a:tblGrid>
              <a:tr h="148205">
                <a:tc>
                  <a:txBody>
                    <a:bodyPr/>
                    <a:lstStyle/>
                    <a:p>
                      <a:pPr>
                        <a:lnSpc>
                          <a:spcPct val="100000"/>
                        </a:lnSpc>
                      </a:pPr>
                      <a:r>
                        <a:rPr lang="en-US" sz="1000" b="0" spc="0" noProof="0" dirty="0">
                          <a:solidFill>
                            <a:schemeClr val="accent3"/>
                          </a:solidFill>
                          <a:latin typeface="+mj-lt"/>
                        </a:rPr>
                        <a:t>Start</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Buy</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Extend</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Build</a:t>
                      </a:r>
                    </a:p>
                  </a:txBody>
                  <a:tcPr marL="45720" marR="45720">
                    <a:lnL w="6350" cap="flat" cmpd="sng" algn="ctr">
                      <a:solidFill>
                        <a:schemeClr val="bg1">
                          <a:lumMod val="85000"/>
                        </a:schemeClr>
                      </a:solidFill>
                      <a:prstDash val="solid"/>
                      <a:round/>
                      <a:headEnd type="none" w="med" len="med"/>
                      <a:tailEnd type="none" w="med" len="med"/>
                    </a:lnL>
                    <a:lnR w="12700" cmpd="sng">
                      <a:noFill/>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387161"/>
                  </a:ext>
                </a:extLst>
              </a:tr>
              <a:tr h="681742">
                <a:tc>
                  <a:txBody>
                    <a:bodyPr/>
                    <a:lstStyle/>
                    <a:p>
                      <a:pPr>
                        <a:lnSpc>
                          <a:spcPct val="100000"/>
                        </a:lnSpc>
                      </a:pPr>
                      <a:r>
                        <a:rPr lang="en-US" sz="1000" b="0" spc="0" noProof="0" dirty="0">
                          <a:solidFill>
                            <a:schemeClr val="tx1"/>
                          </a:solidFill>
                        </a:rPr>
                        <a:t>Use Copilot Chat to search for information, generate ideas, and summarize documents and analyze data.</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b="0" spc="0" noProof="0">
                          <a:solidFill>
                            <a:schemeClr val="tx1"/>
                          </a:solidFill>
                        </a:rPr>
                        <a:t>Use Microsoft 365 Copilot in the flow of work as a meeting assistant, to draft documents and emails, perform complex data analysis and provide guidance on completing tasks.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b="0" spc="0" noProof="0">
                          <a:solidFill>
                            <a:schemeClr val="tx1"/>
                          </a:solidFill>
                        </a:rPr>
                        <a:t>Create agents that can serve as knowledge experts, both internally and with customers, and perform automated tasks. Interact with line of business applications through standard connectors and APIs.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tx1"/>
                          </a:solidFill>
                        </a:rPr>
                        <a:t>Create agents and apps that use AI and purpose-built LLMs to support automated process flows using custom integrations with line of business applications and databases.</a:t>
                      </a:r>
                    </a:p>
                  </a:txBody>
                  <a:tcPr marL="45720" marR="45720">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934551"/>
                  </a:ext>
                </a:extLst>
              </a:tr>
              <a:tr h="676802">
                <a:tc>
                  <a:txBody>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8661C5"/>
                          </a:solidFill>
                          <a:effectLst/>
                          <a:uLnTx/>
                          <a:uFillTx/>
                          <a:latin typeface="+mn-lt"/>
                          <a:ea typeface="+mn-ea"/>
                          <a:cs typeface="Segoe UI"/>
                          <a:hlinkClick r:id="rId5" action="ppaction://hlinksldjump">
                            <a:extLst>
                              <a:ext uri="{A12FA001-AC4F-418D-AE19-62706E023703}">
                                <ahyp:hlinkClr xmlns:ahyp="http://schemas.microsoft.com/office/drawing/2018/hyperlinkcolor" val="tx"/>
                              </a:ext>
                            </a:extLst>
                          </a:hlinkClick>
                        </a:rPr>
                        <a:t>Simplify tasks for plant employees</a:t>
                      </a:r>
                      <a:endParaRPr lang="en-US" sz="1000" b="0" spc="0" noProof="0" dirty="0">
                        <a:solidFill>
                          <a:srgbClr val="8661C5"/>
                        </a:solidFill>
                        <a:latin typeface="+mn-lt"/>
                        <a:cs typeface="Segoe UI"/>
                      </a:endParaRP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8661C5"/>
                          </a:solidFill>
                          <a:effectLst/>
                          <a:uLnTx/>
                          <a:uFillTx/>
                          <a:latin typeface="+mn-lt"/>
                          <a:ea typeface="+mn-ea"/>
                          <a:cs typeface="Segoe UI"/>
                          <a:hlinkClick r:id="rId6" action="ppaction://hlinksldjump">
                            <a:extLst>
                              <a:ext uri="{A12FA001-AC4F-418D-AE19-62706E023703}">
                                <ahyp:hlinkClr xmlns:ahyp="http://schemas.microsoft.com/office/drawing/2018/hyperlinkcolor" val="tx"/>
                              </a:ext>
                            </a:extLst>
                          </a:hlinkClick>
                        </a:rPr>
                        <a:t>Recall Management</a:t>
                      </a:r>
                      <a:endParaRPr kumimoji="0" lang="en-US" sz="1000" b="0" i="0" u="none" strike="noStrike" kern="1200" cap="none" spc="0" normalizeH="0" baseline="0" noProof="0" dirty="0">
                        <a:ln>
                          <a:noFill/>
                        </a:ln>
                        <a:solidFill>
                          <a:srgbClr val="8661C5"/>
                        </a:solidFill>
                        <a:effectLst/>
                        <a:uLnTx/>
                        <a:uFillTx/>
                        <a:latin typeface="+mn-lt"/>
                        <a:ea typeface="+mn-ea"/>
                        <a:cs typeface="Segoe UI"/>
                      </a:endParaRPr>
                    </a:p>
                    <a:p>
                      <a:pPr marL="171450" indent="-171450">
                        <a:lnSpc>
                          <a:spcPct val="100000"/>
                        </a:lnSpc>
                        <a:spcAft>
                          <a:spcPts val="300"/>
                        </a:spcAft>
                        <a:buFont typeface="Arial" panose="020B0604020202020204" pitchFamily="34" charset="0"/>
                        <a:buChar char="•"/>
                      </a:pPr>
                      <a:endParaRPr lang="en-US" sz="1000" b="0" spc="0" noProof="0" dirty="0">
                        <a:solidFill>
                          <a:srgbClr val="8661C5"/>
                        </a:solidFill>
                        <a:latin typeface="+mn-lt"/>
                      </a:endParaRP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kumimoji="0" lang="en-US" sz="1000" b="0" i="0" u="none" strike="noStrike" kern="1200" cap="none" spc="0" normalizeH="0" baseline="0" noProof="0">
                          <a:ln>
                            <a:noFill/>
                          </a:ln>
                          <a:solidFill>
                            <a:srgbClr val="8661C5"/>
                          </a:solidFill>
                          <a:effectLst/>
                          <a:uLnTx/>
                          <a:uFillTx/>
                          <a:latin typeface="+mn-lt"/>
                          <a:ea typeface="+mn-ea"/>
                          <a:cs typeface="Segoe UI"/>
                          <a:hlinkClick r:id="rId7" action="ppaction://hlinksldjump">
                            <a:extLst>
                              <a:ext uri="{A12FA001-AC4F-418D-AE19-62706E023703}">
                                <ahyp:hlinkClr xmlns:ahyp="http://schemas.microsoft.com/office/drawing/2018/hyperlinkcolor" val="tx"/>
                              </a:ext>
                            </a:extLst>
                          </a:hlinkClick>
                        </a:rPr>
                        <a:t>Assist field service advisors</a:t>
                      </a:r>
                      <a:endParaRPr kumimoji="0" lang="en-US" sz="1000" b="0" i="0" u="none" strike="noStrike" kern="1200" cap="none" spc="0" normalizeH="0" baseline="0" noProof="0">
                        <a:ln>
                          <a:noFill/>
                        </a:ln>
                        <a:solidFill>
                          <a:srgbClr val="8661C5"/>
                        </a:solidFill>
                        <a:effectLst/>
                        <a:uLnTx/>
                        <a:uFillTx/>
                        <a:latin typeface="+mn-lt"/>
                        <a:ea typeface="+mn-ea"/>
                        <a:cs typeface="Segoe UI"/>
                      </a:endParaRPr>
                    </a:p>
                    <a:p>
                      <a:pPr marL="114300" marR="0" lvl="0" indent="-114300" algn="l" defTabSz="932742"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kumimoji="0" lang="en-US" sz="1000" b="0" i="0" u="none" strike="noStrike" kern="1200" cap="none" spc="0" normalizeH="0" baseline="0" noProof="0">
                          <a:ln>
                            <a:noFill/>
                          </a:ln>
                          <a:solidFill>
                            <a:srgbClr val="8661C5"/>
                          </a:solidFill>
                          <a:effectLst/>
                          <a:uLnTx/>
                          <a:uFillTx/>
                          <a:latin typeface="+mn-lt"/>
                          <a:ea typeface="+mn-ea"/>
                          <a:cs typeface="Segoe UI"/>
                          <a:hlinkClick r:id="rId8" action="ppaction://hlinksldjump">
                            <a:extLst>
                              <a:ext uri="{A12FA001-AC4F-418D-AE19-62706E023703}">
                                <ahyp:hlinkClr xmlns:ahyp="http://schemas.microsoft.com/office/drawing/2018/hyperlinkcolor" val="tx"/>
                              </a:ext>
                            </a:extLst>
                          </a:hlinkClick>
                        </a:rPr>
                        <a:t>Improve factory safety</a:t>
                      </a:r>
                      <a:endParaRPr kumimoji="0" lang="en-US" sz="1000" b="0" i="0" u="none" strike="noStrike" kern="1200" cap="none" spc="0" normalizeH="0" baseline="0" noProof="0">
                        <a:ln>
                          <a:noFill/>
                        </a:ln>
                        <a:solidFill>
                          <a:srgbClr val="8661C5"/>
                        </a:solidFill>
                        <a:effectLst/>
                        <a:uLnTx/>
                        <a:uFillTx/>
                        <a:latin typeface="+mn-lt"/>
                        <a:ea typeface="+mn-ea"/>
                        <a:cs typeface="Segoe UI"/>
                      </a:endParaRPr>
                    </a:p>
                    <a:p>
                      <a:pPr marL="114300" marR="0" lvl="0" indent="-114300" algn="l" defTabSz="932742"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kumimoji="0" lang="en-US" sz="1000" b="0" i="0" u="none" strike="noStrike" kern="1200" cap="none" spc="0" normalizeH="0" baseline="0" noProof="0">
                          <a:ln>
                            <a:noFill/>
                          </a:ln>
                          <a:solidFill>
                            <a:srgbClr val="8661C5"/>
                          </a:solidFill>
                          <a:effectLst/>
                          <a:uLnTx/>
                          <a:uFillTx/>
                          <a:latin typeface="+mn-lt"/>
                          <a:ea typeface="+mn-ea"/>
                          <a:cs typeface="Segoe UI"/>
                          <a:hlinkClick r:id="rId9" action="ppaction://hlinksldjump">
                            <a:extLst>
                              <a:ext uri="{A12FA001-AC4F-418D-AE19-62706E023703}">
                                <ahyp:hlinkClr xmlns:ahyp="http://schemas.microsoft.com/office/drawing/2018/hyperlinkcolor" val="tx"/>
                              </a:ext>
                            </a:extLst>
                          </a:hlinkClick>
                        </a:rPr>
                        <a:t>Perform factory maintenance</a:t>
                      </a:r>
                      <a:endParaRPr lang="en-US" sz="1000" b="0" spc="0" noProof="0">
                        <a:solidFill>
                          <a:srgbClr val="8661C5"/>
                        </a:solidFill>
                        <a:latin typeface="+mn-lt"/>
                        <a:cs typeface="Segoe UI"/>
                      </a:endParaRPr>
                    </a:p>
                    <a:p>
                      <a:pPr marL="171450" indent="-171450">
                        <a:lnSpc>
                          <a:spcPct val="100000"/>
                        </a:lnSpc>
                        <a:spcAft>
                          <a:spcPts val="300"/>
                        </a:spcAft>
                        <a:buClr>
                          <a:schemeClr val="tx1"/>
                        </a:buClr>
                        <a:buFont typeface="Arial" panose="020B0604020202020204" pitchFamily="34" charset="0"/>
                        <a:buChar char="•"/>
                      </a:pPr>
                      <a:endParaRPr lang="en-US" sz="1000" b="0" spc="0" noProof="0">
                        <a:solidFill>
                          <a:srgbClr val="8661C5"/>
                        </a:solidFill>
                        <a:latin typeface="+mn-lt"/>
                      </a:endParaRP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8661C5"/>
                          </a:solidFill>
                          <a:effectLst/>
                          <a:uLnTx/>
                          <a:uFillTx/>
                          <a:latin typeface="+mn-lt"/>
                          <a:ea typeface="+mn-ea"/>
                          <a:cs typeface="Segoe UI"/>
                          <a:hlinkClick r:id="rId10" action="ppaction://hlinksldjump">
                            <a:extLst>
                              <a:ext uri="{A12FA001-AC4F-418D-AE19-62706E023703}">
                                <ahyp:hlinkClr xmlns:ahyp="http://schemas.microsoft.com/office/drawing/2018/hyperlinkcolor" val="tx"/>
                              </a:ext>
                            </a:extLst>
                          </a:hlinkClick>
                        </a:rPr>
                        <a:t>Factory operations agent</a:t>
                      </a:r>
                      <a:endParaRPr kumimoji="0" lang="en-US" sz="1000" b="0" i="0" u="none" strike="noStrike" kern="1200" cap="none" spc="0" normalizeH="0" baseline="0" noProof="0" dirty="0">
                        <a:ln>
                          <a:noFill/>
                        </a:ln>
                        <a:solidFill>
                          <a:srgbClr val="8661C5"/>
                        </a:solidFill>
                        <a:effectLst/>
                        <a:uLnTx/>
                        <a:uFillTx/>
                        <a:latin typeface="+mn-lt"/>
                        <a:ea typeface="+mn-ea"/>
                        <a:cs typeface="Segoe UI"/>
                      </a:endParaRPr>
                    </a:p>
                    <a:p>
                      <a:pPr marL="114300" marR="0" lvl="0" indent="-114300" algn="l" defTabSz="932742"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8661C5"/>
                          </a:solidFill>
                          <a:effectLst/>
                          <a:uLnTx/>
                          <a:uFillTx/>
                          <a:latin typeface="+mn-lt"/>
                          <a:ea typeface="+mn-ea"/>
                          <a:cs typeface="Segoe UI"/>
                          <a:hlinkClick r:id="rId11" action="ppaction://hlinksldjump">
                            <a:extLst>
                              <a:ext uri="{A12FA001-AC4F-418D-AE19-62706E023703}">
                                <ahyp:hlinkClr xmlns:ahyp="http://schemas.microsoft.com/office/drawing/2018/hyperlinkcolor" val="tx"/>
                              </a:ext>
                            </a:extLst>
                          </a:hlinkClick>
                        </a:rPr>
                        <a:t>Optimizing asset management</a:t>
                      </a:r>
                      <a:endParaRPr kumimoji="0" lang="en-US" sz="1000" b="0" i="0" u="none" strike="noStrike" kern="1200" cap="none" spc="0" normalizeH="0" baseline="0" noProof="0" dirty="0">
                        <a:ln>
                          <a:noFill/>
                        </a:ln>
                        <a:solidFill>
                          <a:srgbClr val="8661C5"/>
                        </a:solidFill>
                        <a:effectLst/>
                        <a:uLnTx/>
                        <a:uFillTx/>
                        <a:latin typeface="+mn-lt"/>
                        <a:ea typeface="+mn-ea"/>
                        <a:cs typeface="Segoe UI"/>
                      </a:endParaRPr>
                    </a:p>
                    <a:p>
                      <a:pPr marL="114300" marR="0" lvl="0" indent="-114300" algn="l" defTabSz="932742"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8661C5"/>
                          </a:solidFill>
                          <a:effectLst/>
                          <a:uLnTx/>
                          <a:uFillTx/>
                          <a:latin typeface="+mn-lt"/>
                          <a:ea typeface="+mn-ea"/>
                          <a:cs typeface="Segoe UI"/>
                          <a:hlinkClick r:id="rId12" action="ppaction://hlinksldjump">
                            <a:extLst>
                              <a:ext uri="{A12FA001-AC4F-418D-AE19-62706E023703}">
                                <ahyp:hlinkClr xmlns:ahyp="http://schemas.microsoft.com/office/drawing/2018/hyperlinkcolor" val="tx"/>
                              </a:ext>
                            </a:extLst>
                          </a:hlinkClick>
                        </a:rPr>
                        <a:t>Perform factory maintenance</a:t>
                      </a:r>
                      <a:endParaRPr lang="en-US" sz="1000" b="0" spc="0" noProof="0" dirty="0">
                        <a:solidFill>
                          <a:srgbClr val="8661C5"/>
                        </a:solidFill>
                        <a:latin typeface="+mn-lt"/>
                        <a:cs typeface="Segoe UI"/>
                      </a:endParaRPr>
                    </a:p>
                  </a:txBody>
                  <a:tcPr marL="45720" marR="45720">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1546431"/>
                  </a:ext>
                </a:extLst>
              </a:tr>
            </a:tbl>
          </a:graphicData>
        </a:graphic>
      </p:graphicFrame>
      <p:pic>
        <p:nvPicPr>
          <p:cNvPr id="1309" name="Picture 2" descr="Siemens – Logo, brand and logotype">
            <a:extLst>
              <a:ext uri="{FF2B5EF4-FFF2-40B4-BE49-F238E27FC236}">
                <a16:creationId xmlns:a16="http://schemas.microsoft.com/office/drawing/2014/main" id="{BAC41DAD-CA2E-43A9-A10B-25849AA9E04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7942" y="3042557"/>
            <a:ext cx="1326618" cy="236132"/>
          </a:xfrm>
          <a:prstGeom prst="rect">
            <a:avLst/>
          </a:prstGeom>
          <a:noFill/>
          <a:extLst>
            <a:ext uri="{909E8E84-426E-40DD-AFC4-6F175D3DCCD1}">
              <a14:hiddenFill xmlns:a14="http://schemas.microsoft.com/office/drawing/2010/main">
                <a:solidFill>
                  <a:srgbClr val="FFFFFF"/>
                </a:solidFill>
              </a14:hiddenFill>
            </a:ext>
          </a:extLst>
        </p:spPr>
      </p:pic>
      <p:pic>
        <p:nvPicPr>
          <p:cNvPr id="1310" name="Picture 2" descr="Dow Logo PNG Image - PurePNG | Free transparent CC0 PNG Image Library">
            <a:extLst>
              <a:ext uri="{FF2B5EF4-FFF2-40B4-BE49-F238E27FC236}">
                <a16:creationId xmlns:a16="http://schemas.microsoft.com/office/drawing/2014/main" id="{3BF8D84E-A73E-F34F-3723-8CCB6343C56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9061" y="2955366"/>
            <a:ext cx="1172004" cy="421342"/>
          </a:xfrm>
          <a:prstGeom prst="rect">
            <a:avLst/>
          </a:prstGeom>
          <a:noFill/>
          <a:extLst>
            <a:ext uri="{909E8E84-426E-40DD-AFC4-6F175D3DCCD1}">
              <a14:hiddenFill xmlns:a14="http://schemas.microsoft.com/office/drawing/2010/main">
                <a:solidFill>
                  <a:srgbClr val="FFFFFF"/>
                </a:solidFill>
              </a14:hiddenFill>
            </a:ext>
          </a:extLst>
        </p:spPr>
      </p:pic>
      <p:sp>
        <p:nvSpPr>
          <p:cNvPr id="1311" name="Rectangle: Top Corners Rounded 1310">
            <a:extLst>
              <a:ext uri="{FF2B5EF4-FFF2-40B4-BE49-F238E27FC236}">
                <a16:creationId xmlns:a16="http://schemas.microsoft.com/office/drawing/2014/main" id="{96CB923F-8C64-A0F8-3ED8-2B4DD4166EEC}"/>
              </a:ext>
            </a:extLst>
          </p:cNvPr>
          <p:cNvSpPr/>
          <p:nvPr/>
        </p:nvSpPr>
        <p:spPr bwMode="auto">
          <a:xfrm flipH="1">
            <a:off x="588263" y="2673131"/>
            <a:ext cx="4195182"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Customer stories</a:t>
            </a:r>
          </a:p>
        </p:txBody>
      </p:sp>
      <p:sp>
        <p:nvSpPr>
          <p:cNvPr id="1312" name="Rectangle: Top Corners Rounded 1311">
            <a:extLst>
              <a:ext uri="{FF2B5EF4-FFF2-40B4-BE49-F238E27FC236}">
                <a16:creationId xmlns:a16="http://schemas.microsoft.com/office/drawing/2014/main" id="{C6497DD8-1E0F-4959-76CC-F36B8F762C05}"/>
              </a:ext>
            </a:extLst>
          </p:cNvPr>
          <p:cNvSpPr/>
          <p:nvPr/>
        </p:nvSpPr>
        <p:spPr bwMode="auto">
          <a:xfrm flipH="1">
            <a:off x="588263" y="1209733"/>
            <a:ext cx="10950215"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Description</a:t>
            </a:r>
          </a:p>
        </p:txBody>
      </p:sp>
      <p:sp>
        <p:nvSpPr>
          <p:cNvPr id="1313" name="Rectangle: Top Corners Rounded 1312">
            <a:extLst>
              <a:ext uri="{FF2B5EF4-FFF2-40B4-BE49-F238E27FC236}">
                <a16:creationId xmlns:a16="http://schemas.microsoft.com/office/drawing/2014/main" id="{824F1ADE-6595-D7CC-9A18-1BB998196D8C}"/>
              </a:ext>
            </a:extLst>
          </p:cNvPr>
          <p:cNvSpPr/>
          <p:nvPr/>
        </p:nvSpPr>
        <p:spPr bwMode="auto">
          <a:xfrm flipH="1">
            <a:off x="588261" y="4814428"/>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KPIs impacted</a:t>
            </a:r>
          </a:p>
        </p:txBody>
      </p:sp>
      <p:sp>
        <p:nvSpPr>
          <p:cNvPr id="1314" name="TextBox 1313">
            <a:extLst>
              <a:ext uri="{FF2B5EF4-FFF2-40B4-BE49-F238E27FC236}">
                <a16:creationId xmlns:a16="http://schemas.microsoft.com/office/drawing/2014/main" id="{2BB85736-2E23-B481-09D2-3C98BC41E0E2}"/>
              </a:ext>
            </a:extLst>
          </p:cNvPr>
          <p:cNvSpPr txBox="1"/>
          <p:nvPr/>
        </p:nvSpPr>
        <p:spPr>
          <a:xfrm>
            <a:off x="503230" y="5120712"/>
            <a:ext cx="1941795" cy="1515800"/>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Production downtime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Scrap rate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Overall Equipment Effectiveness (OEE)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Capacity utilization</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Recordable safety incident rate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Mean time to repair</a:t>
            </a:r>
          </a:p>
        </p:txBody>
      </p:sp>
      <p:sp>
        <p:nvSpPr>
          <p:cNvPr id="1315" name="TextBox 1314">
            <a:extLst>
              <a:ext uri="{FF2B5EF4-FFF2-40B4-BE49-F238E27FC236}">
                <a16:creationId xmlns:a16="http://schemas.microsoft.com/office/drawing/2014/main" id="{CCFB6BFF-072F-2163-DBD1-F84C60A5F20E}"/>
              </a:ext>
            </a:extLst>
          </p:cNvPr>
          <p:cNvSpPr txBox="1"/>
          <p:nvPr/>
        </p:nvSpPr>
        <p:spPr>
          <a:xfrm>
            <a:off x="2837229" y="5120712"/>
            <a:ext cx="1856763" cy="1208023"/>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Production Manager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Process Engineer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Field Service Advisor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Factory worker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Plant Manager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Safety officer</a:t>
            </a:r>
          </a:p>
        </p:txBody>
      </p:sp>
      <p:sp>
        <p:nvSpPr>
          <p:cNvPr id="1316" name="Rectangle: Top Corners Rounded 1315">
            <a:extLst>
              <a:ext uri="{FF2B5EF4-FFF2-40B4-BE49-F238E27FC236}">
                <a16:creationId xmlns:a16="http://schemas.microsoft.com/office/drawing/2014/main" id="{B57B455B-CC9B-B05C-A91B-7EA261A0065B}"/>
              </a:ext>
            </a:extLst>
          </p:cNvPr>
          <p:cNvSpPr/>
          <p:nvPr/>
        </p:nvSpPr>
        <p:spPr bwMode="auto">
          <a:xfrm flipH="1">
            <a:off x="2926682" y="4808450"/>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Roles impacted</a:t>
            </a:r>
          </a:p>
        </p:txBody>
      </p:sp>
    </p:spTree>
    <p:extLst>
      <p:ext uri="{BB962C8B-B14F-4D97-AF65-F5344CB8AC3E}">
        <p14:creationId xmlns:p14="http://schemas.microsoft.com/office/powerpoint/2010/main" val="787816391"/>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6" ma:contentTypeDescription="Create a new document." ma:contentTypeScope="" ma:versionID="ba0c03e64be8ee40ecdff530c39fb4b4">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e40f2d4fd7089cf71002697928c39dfe"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c12c9beb-9115-4dd4-b4b0-98592a7680e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D0852CF4-760D-4C86-B3E5-0A48508144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c12c9beb-9115-4dd4-b4b0-98592a7680e2"/>
    <ds:schemaRef ds:uri="http://purl.org/dc/terms/"/>
    <ds:schemaRef ds:uri="http://schemas.microsoft.com/office/infopath/2007/PartnerControls"/>
    <ds:schemaRef ds:uri="http://schemas.microsoft.com/sharepoint/v3"/>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9b9b331a-5640-4f50-a010-6cc4266aa39c"/>
    <ds:schemaRef ds:uri="http://purl.org/dc/dcmitype/"/>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35957</TotalTime>
  <Words>10026</Words>
  <Application>Microsoft Office PowerPoint</Application>
  <PresentationFormat>Widescreen</PresentationFormat>
  <Paragraphs>1124</Paragraphs>
  <Slides>35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Aptos</vt:lpstr>
      <vt:lpstr>Arial</vt:lpstr>
      <vt:lpstr>Segoe UI</vt:lpstr>
      <vt:lpstr>Segoe UI </vt:lpstr>
      <vt:lpstr>Segoe UI Semibold</vt:lpstr>
      <vt:lpstr>Segoe UI Semilight</vt:lpstr>
      <vt:lpstr>Wingdings</vt:lpstr>
      <vt:lpstr>Light 16x9</vt:lpstr>
      <vt:lpstr>Microsoft Scenario Library</vt:lpstr>
      <vt:lpstr>Top 10 to "Try First"</vt:lpstr>
      <vt:lpstr>AI value journey</vt:lpstr>
      <vt:lpstr>”Effort” level for each scenario  </vt:lpstr>
      <vt:lpstr>AI use cases for Manufacturing</vt:lpstr>
      <vt:lpstr>AI Manufacturing use cases</vt:lpstr>
      <vt:lpstr>AI use cases for Manufacturing</vt:lpstr>
      <vt:lpstr>Optimize supply chain and logistics management</vt:lpstr>
      <vt:lpstr>Transform factory operations with real-time data access and AI agents</vt:lpstr>
      <vt:lpstr>Accelerate product development and engineering</vt:lpstr>
      <vt:lpstr>KPI – Production downtime</vt:lpstr>
      <vt:lpstr>KPI – Materials costs</vt:lpstr>
      <vt:lpstr>KPI – Customer satisfaction</vt:lpstr>
      <vt:lpstr>KPI – Employee turnover</vt:lpstr>
      <vt:lpstr>KPI – Product time to market</vt:lpstr>
      <vt:lpstr>Simplify tasks for plant employees</vt:lpstr>
      <vt:lpstr>Identify new suppliers</vt:lpstr>
      <vt:lpstr>Generate new product ideas</vt:lpstr>
      <vt:lpstr>Reduce freight leakage</vt:lpstr>
      <vt:lpstr>Improve factory safety</vt:lpstr>
      <vt:lpstr>Contract lifecycle management</vt:lpstr>
      <vt:lpstr>Perform factory maintenance</vt:lpstr>
      <vt:lpstr>Perform factory maintenance (simple version)</vt:lpstr>
      <vt:lpstr>Assist field service advisors</vt:lpstr>
      <vt:lpstr>Production planning</vt:lpstr>
      <vt:lpstr>Factory operations agent</vt:lpstr>
      <vt:lpstr>Optimizing asset management</vt:lpstr>
      <vt:lpstr>New product ideation and research</vt:lpstr>
      <vt:lpstr>Product modeling agent</vt:lpstr>
      <vt:lpstr>Customer-led product design agent</vt:lpstr>
      <vt:lpstr>Product predictive capabilities</vt:lpstr>
      <vt:lpstr>Supplier RFP</vt:lpstr>
      <vt:lpstr>Recall management</vt:lpstr>
      <vt:lpstr>Supplier quality optimization</vt:lpstr>
      <vt:lpstr>A day in the life of a Factory worker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2025-06-27T00:24:02Z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ies>
</file>